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557" r:id="rId2"/>
    <p:sldId id="558" r:id="rId3"/>
    <p:sldId id="561" r:id="rId4"/>
    <p:sldId id="564" r:id="rId5"/>
    <p:sldId id="565" r:id="rId6"/>
    <p:sldId id="560" r:id="rId7"/>
    <p:sldId id="562" r:id="rId8"/>
    <p:sldId id="563" r:id="rId9"/>
  </p:sldIdLst>
  <p:sldSz cx="9144000" cy="6858000" type="screen4x3"/>
  <p:notesSz cx="7099300" cy="10234613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64">
          <p15:clr>
            <a:srgbClr val="A4A3A4"/>
          </p15:clr>
        </p15:guide>
        <p15:guide id="2" pos="2880">
          <p15:clr>
            <a:srgbClr val="A4A3A4"/>
          </p15:clr>
        </p15:guide>
        <p15:guide id="3" pos="3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EF6611"/>
    <a:srgbClr val="FCFF79"/>
    <a:srgbClr val="E5FF85"/>
    <a:srgbClr val="AFCB95"/>
    <a:srgbClr val="E1E1E1"/>
    <a:srgbClr val="336666"/>
    <a:srgbClr val="CCB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25" autoAdjust="0"/>
    <p:restoredTop sz="87462" autoAdjust="0"/>
  </p:normalViewPr>
  <p:slideViewPr>
    <p:cSldViewPr snapToGrid="0">
      <p:cViewPr varScale="1">
        <p:scale>
          <a:sx n="109" d="100"/>
          <a:sy n="109" d="100"/>
        </p:scale>
        <p:origin x="1944" y="-80"/>
      </p:cViewPr>
      <p:guideLst>
        <p:guide orient="horz" pos="1064"/>
        <p:guide pos="2880"/>
        <p:guide pos="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4056" y="176"/>
      </p:cViewPr>
      <p:guideLst>
        <p:guide orient="horz" pos="3224"/>
        <p:guide pos="2236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lnSpc>
                <a:spcPct val="100000"/>
              </a:lnSpc>
              <a:defRPr sz="13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defRPr sz="13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lnSpc>
                <a:spcPct val="100000"/>
              </a:lnSpc>
              <a:defRPr sz="13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defRPr sz="1300" b="1"/>
            </a:lvl1pPr>
          </a:lstStyle>
          <a:p>
            <a:pPr>
              <a:defRPr/>
            </a:pPr>
            <a:fld id="{44C7E175-4609-4BD8-9A69-802EB4EBD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7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lnSpc>
                <a:spcPct val="100000"/>
              </a:lnSpc>
              <a:defRPr sz="13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defRPr sz="13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lnSpc>
                <a:spcPct val="100000"/>
              </a:lnSpc>
              <a:defRPr sz="13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defRPr sz="1300" b="1"/>
            </a:lvl1pPr>
          </a:lstStyle>
          <a:p>
            <a:pPr>
              <a:defRPr/>
            </a:pPr>
            <a:fld id="{F389164F-FEA1-4992-89B3-E566EEBAA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59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89164F-FEA1-4992-89B3-E566EEBAA72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5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 rot="16200000">
            <a:off x="3200400" y="-1570037"/>
            <a:ext cx="2743200" cy="9144000"/>
          </a:xfrm>
          <a:prstGeom prst="rect">
            <a:avLst/>
          </a:prstGeom>
          <a:solidFill>
            <a:srgbClr val="015F8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3025" tIns="36512" rIns="73025" bIns="36512" anchor="ctr"/>
          <a:lstStyle/>
          <a:p>
            <a:pPr>
              <a:defRPr/>
            </a:pPr>
            <a:endParaRPr lang="sk-SK"/>
          </a:p>
        </p:txBody>
      </p:sp>
      <p:sp>
        <p:nvSpPr>
          <p:cNvPr id="147479" name="Rectangle 23"/>
          <p:cNvSpPr>
            <a:spLocks noGrp="1" noChangeArrowheads="1"/>
          </p:cNvSpPr>
          <p:nvPr>
            <p:ph type="ctrTitle"/>
          </p:nvPr>
        </p:nvSpPr>
        <p:spPr bwMode="white">
          <a:xfrm>
            <a:off x="650875" y="2676525"/>
            <a:ext cx="3768725" cy="830263"/>
          </a:xfrm>
          <a:ln/>
        </p:spPr>
        <p:txBody>
          <a:bodyPr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7480" name="Rectangle 24"/>
          <p:cNvSpPr>
            <a:spLocks noGrp="1" noChangeArrowheads="1"/>
          </p:cNvSpPr>
          <p:nvPr>
            <p:ph type="subTitle" idx="1"/>
          </p:nvPr>
        </p:nvSpPr>
        <p:spPr>
          <a:xfrm>
            <a:off x="650875" y="4733925"/>
            <a:ext cx="6940550" cy="419100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3152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5967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</p:spTree>
    <p:extLst>
      <p:ext uri="{BB962C8B-B14F-4D97-AF65-F5344CB8AC3E}">
        <p14:creationId xmlns:p14="http://schemas.microsoft.com/office/powerpoint/2010/main" val="671136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65925" y="457200"/>
            <a:ext cx="2035175" cy="59658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55638" y="457200"/>
            <a:ext cx="5957887" cy="59658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</p:spTree>
    <p:extLst>
      <p:ext uri="{BB962C8B-B14F-4D97-AF65-F5344CB8AC3E}">
        <p14:creationId xmlns:p14="http://schemas.microsoft.com/office/powerpoint/2010/main" val="1750638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ľ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638" y="457200"/>
            <a:ext cx="8145462" cy="8382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abuľky 2"/>
          <p:cNvSpPr>
            <a:spLocks noGrp="1"/>
          </p:cNvSpPr>
          <p:nvPr>
            <p:ph type="tbl" idx="1"/>
          </p:nvPr>
        </p:nvSpPr>
        <p:spPr>
          <a:xfrm>
            <a:off x="655638" y="1781175"/>
            <a:ext cx="7940675" cy="4641850"/>
          </a:xfrm>
        </p:spPr>
        <p:txBody>
          <a:bodyPr>
            <a:normAutofit/>
          </a:bodyPr>
          <a:lstStyle/>
          <a:p>
            <a:pPr lvl="0"/>
            <a:endParaRPr lang="sk-SK" noProof="0"/>
          </a:p>
        </p:txBody>
      </p:sp>
    </p:spTree>
    <p:extLst>
      <p:ext uri="{BB962C8B-B14F-4D97-AF65-F5344CB8AC3E}">
        <p14:creationId xmlns:p14="http://schemas.microsoft.com/office/powerpoint/2010/main" val="390532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DCC649FD-B645-4DB0-A7B5-ED8F2153FD55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 dirty="0">
              <a:solidFill>
                <a:srgbClr val="D3D3D3"/>
              </a:solidFill>
            </a:endParaRPr>
          </a:p>
        </p:txBody>
      </p:sp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1628775"/>
            <a:ext cx="9144000" cy="2746375"/>
            <a:chOff x="0" y="1026"/>
            <a:chExt cx="5760" cy="173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1026"/>
              <a:ext cx="3180" cy="1728"/>
            </a:xfrm>
            <a:prstGeom prst="rect">
              <a:avLst/>
            </a:prstGeom>
            <a:solidFill>
              <a:srgbClr val="015F85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82124" tIns="41061" rIns="82124" bIns="41061" anchor="ctr">
              <a:spAutoFit/>
            </a:bodyPr>
            <a:lstStyle/>
            <a:p>
              <a:pPr>
                <a:defRPr/>
              </a:pPr>
              <a:endParaRPr lang="sk-SK"/>
            </a:p>
          </p:txBody>
        </p:sp>
        <p:pic>
          <p:nvPicPr>
            <p:cNvPr id="6" name="Picture 4" descr="XX7F862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" y="1026"/>
              <a:ext cx="2596" cy="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Rectangle 23"/>
          <p:cNvSpPr>
            <a:spLocks noGrp="1" noChangeArrowheads="1"/>
          </p:cNvSpPr>
          <p:nvPr>
            <p:ph type="ctrTitle"/>
          </p:nvPr>
        </p:nvSpPr>
        <p:spPr bwMode="white">
          <a:xfrm>
            <a:off x="168677" y="2676525"/>
            <a:ext cx="4598632" cy="830263"/>
          </a:xfrm>
          <a:ln/>
        </p:spPr>
        <p:txBody>
          <a:bodyPr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596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</p:spTree>
    <p:extLst>
      <p:ext uri="{BB962C8B-B14F-4D97-AF65-F5344CB8AC3E}">
        <p14:creationId xmlns:p14="http://schemas.microsoft.com/office/powerpoint/2010/main" val="208659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7308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55638" y="1781175"/>
            <a:ext cx="3894137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02175" y="1781175"/>
            <a:ext cx="3894138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</p:spTree>
    <p:extLst>
      <p:ext uri="{BB962C8B-B14F-4D97-AF65-F5344CB8AC3E}">
        <p14:creationId xmlns:p14="http://schemas.microsoft.com/office/powerpoint/2010/main" val="412148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</p:spTree>
    <p:extLst>
      <p:ext uri="{BB962C8B-B14F-4D97-AF65-F5344CB8AC3E}">
        <p14:creationId xmlns:p14="http://schemas.microsoft.com/office/powerpoint/2010/main" val="40222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</p:spTree>
    <p:extLst>
      <p:ext uri="{BB962C8B-B14F-4D97-AF65-F5344CB8AC3E}">
        <p14:creationId xmlns:p14="http://schemas.microsoft.com/office/powerpoint/2010/main" val="78273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40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7075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57200"/>
            <a:ext cx="8424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124" tIns="41061" rIns="82124" bIns="410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0" y="0"/>
            <a:ext cx="9144000" cy="177800"/>
          </a:xfrm>
          <a:prstGeom prst="rect">
            <a:avLst/>
          </a:prstGeom>
          <a:solidFill>
            <a:srgbClr val="015F85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k-SK"/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8417711" y="6624363"/>
            <a:ext cx="499277" cy="236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5CD5908D-4704-4FB6-A20F-EDC1525CC557}" type="slidenum">
              <a:rPr lang="en-US" sz="1000" smtClean="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r>
              <a:rPr lang="cs-CZ" sz="1000" dirty="0">
                <a:solidFill>
                  <a:srgbClr val="D3D3D3"/>
                </a:solidFill>
              </a:rPr>
              <a:t>/41</a:t>
            </a:r>
            <a:endParaRPr lang="en-US" sz="1000" dirty="0">
              <a:solidFill>
                <a:srgbClr val="D3D3D3"/>
              </a:solidFill>
            </a:endParaRP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1366838"/>
            <a:ext cx="8423275" cy="518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  <a:endParaRPr lang="sk-SK"/>
          </a:p>
          <a:p>
            <a:pPr lvl="2"/>
            <a:r>
              <a:rPr lang="en-US"/>
              <a:t>Third Level</a:t>
            </a:r>
            <a:endParaRPr lang="sk-SK"/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</p:sldLayoutIdLst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182563" indent="-182563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8415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895350" indent="-173038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250950" indent="-173038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617663" indent="-18415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320925" indent="-17780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778125" indent="-17780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235325" indent="-17780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692525" indent="-17780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gregr@fit.vutbr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934" y="2524141"/>
            <a:ext cx="7193243" cy="830263"/>
          </a:xfrm>
        </p:spPr>
        <p:txBody>
          <a:bodyPr/>
          <a:lstStyle/>
          <a:p>
            <a:r>
              <a:rPr lang="cs-CZ" dirty="0"/>
              <a:t>BGP </a:t>
            </a:r>
            <a:r>
              <a:rPr lang="cs-CZ" dirty="0" err="1"/>
              <a:t>labs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CCS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0283" y="4709775"/>
            <a:ext cx="6877050" cy="455612"/>
          </a:xfrm>
        </p:spPr>
        <p:txBody>
          <a:bodyPr/>
          <a:lstStyle/>
          <a:p>
            <a:pPr algn="r"/>
            <a:r>
              <a:rPr lang="cs-CZ" dirty="0">
                <a:solidFill>
                  <a:schemeClr val="tx1"/>
                </a:solidFill>
              </a:rPr>
              <a:t>Matěj Grégr</a:t>
            </a:r>
          </a:p>
        </p:txBody>
      </p:sp>
      <p:sp>
        <p:nvSpPr>
          <p:cNvPr id="244740" name="Text Box 4"/>
          <p:cNvSpPr txBox="1">
            <a:spLocks noChangeArrowheads="1"/>
          </p:cNvSpPr>
          <p:nvPr/>
        </p:nvSpPr>
        <p:spPr bwMode="auto">
          <a:xfrm>
            <a:off x="735106" y="5037231"/>
            <a:ext cx="68580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0"/>
              </a:spcBef>
              <a:buFontTx/>
              <a:buNone/>
            </a:pPr>
            <a:r>
              <a:rPr lang="en-US" sz="1400" dirty="0">
                <a:hlinkClick r:id="rId3"/>
              </a:rPr>
              <a:t>mgregr@fit.vutbr.cz</a:t>
            </a:r>
            <a:endParaRPr lang="en-US" sz="1400" dirty="0"/>
          </a:p>
          <a:p>
            <a:pPr algn="r" eaLnBrk="0" hangingPunct="0">
              <a:spcBef>
                <a:spcPct val="0"/>
              </a:spcBef>
              <a:buFontTx/>
              <a:buNone/>
            </a:pPr>
            <a:endParaRPr lang="en-US" sz="1400" dirty="0"/>
          </a:p>
          <a:p>
            <a:pPr algn="r" eaLnBrk="0" hangingPunct="0">
              <a:spcBef>
                <a:spcPct val="0"/>
              </a:spcBef>
              <a:buFontTx/>
              <a:buNone/>
            </a:pPr>
            <a:endParaRPr lang="en-US" sz="1400" b="0" dirty="0"/>
          </a:p>
          <a:p>
            <a:pPr algn="r" eaLnBrk="0" hangingPunct="0">
              <a:spcBef>
                <a:spcPct val="0"/>
              </a:spcBef>
              <a:buFontTx/>
              <a:buNone/>
            </a:pPr>
            <a:endParaRPr lang="en-US" sz="1400" b="0" dirty="0"/>
          </a:p>
          <a:p>
            <a:pPr algn="r" eaLnBrk="0" hangingPunct="0">
              <a:spcBef>
                <a:spcPct val="0"/>
              </a:spcBef>
              <a:buFontTx/>
              <a:buNone/>
            </a:pPr>
            <a:endParaRPr lang="en-US" sz="1400" b="0" dirty="0">
              <a:latin typeface="Verdana" pitchFamily="34" charset="0"/>
            </a:endParaRPr>
          </a:p>
          <a:p>
            <a:pPr algn="r" eaLnBrk="0" hangingPunct="0">
              <a:spcBef>
                <a:spcPct val="0"/>
              </a:spcBef>
              <a:buFontTx/>
              <a:buNone/>
            </a:pPr>
            <a:endParaRPr lang="en-US" sz="1400" b="0" dirty="0">
              <a:latin typeface="Verdana" pitchFamily="34" charset="0"/>
            </a:endParaRPr>
          </a:p>
          <a:p>
            <a:pPr algn="r" eaLnBrk="0" hangingPunct="0">
              <a:spcBef>
                <a:spcPct val="0"/>
              </a:spcBef>
              <a:buFontTx/>
              <a:buNone/>
            </a:pPr>
            <a:endParaRPr lang="en-US" sz="1400" b="0" dirty="0">
              <a:latin typeface="Verdana" pitchFamily="34" charset="0"/>
            </a:endParaRPr>
          </a:p>
          <a:p>
            <a:pPr algn="r" eaLnBrk="0" hangingPunct="0">
              <a:spcBef>
                <a:spcPct val="0"/>
              </a:spcBef>
              <a:buFontTx/>
              <a:buNone/>
            </a:pPr>
            <a:endParaRPr lang="en-US" sz="1400" b="0" dirty="0">
              <a:latin typeface="Verdana" pitchFamily="34" charset="0"/>
            </a:endParaRPr>
          </a:p>
          <a:p>
            <a:pPr algn="r" eaLnBrk="0" hangingPunct="0">
              <a:spcBef>
                <a:spcPct val="0"/>
              </a:spcBef>
              <a:buFontTx/>
              <a:buNone/>
            </a:pPr>
            <a:endParaRPr lang="en-US" sz="1400" b="0" dirty="0">
              <a:latin typeface="Verdana" pitchFamily="34" charset="0"/>
            </a:endParaRPr>
          </a:p>
          <a:p>
            <a:pPr algn="r" eaLnBrk="0" hangingPunct="0">
              <a:spcBef>
                <a:spcPct val="0"/>
              </a:spcBef>
              <a:buFontTx/>
              <a:buNone/>
            </a:pPr>
            <a:endParaRPr lang="en-US" sz="1400" b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21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Topology</a:t>
            </a:r>
          </a:p>
        </p:txBody>
      </p:sp>
      <p:pic>
        <p:nvPicPr>
          <p:cNvPr id="5" name="Picture 4" descr="A diagram of a network&#10;&#10;Description automatically generated">
            <a:extLst>
              <a:ext uri="{FF2B5EF4-FFF2-40B4-BE49-F238E27FC236}">
                <a16:creationId xmlns:a16="http://schemas.microsoft.com/office/drawing/2014/main" id="{02AC9729-1256-5BDB-4995-9BB619D36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177925"/>
            <a:ext cx="7418070" cy="5253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9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 filter!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BGP sends the best paths to all </a:t>
            </a:r>
            <a:r>
              <a:rPr lang="en-US" dirty="0" err="1"/>
              <a:t>neighbours</a:t>
            </a:r>
            <a:r>
              <a:rPr lang="en-US" dirty="0"/>
              <a:t> - updated by RFC 8212 “Route Propagation Behavior without </a:t>
            </a:r>
            <a:r>
              <a:rPr lang="en-US" dirty="0" err="1"/>
              <a:t>Policies”for</a:t>
            </a:r>
            <a:r>
              <a:rPr lang="en-US" dirty="0"/>
              <a:t> </a:t>
            </a:r>
            <a:r>
              <a:rPr lang="en-US" dirty="0" err="1"/>
              <a:t>eBGP</a:t>
            </a:r>
            <a:r>
              <a:rPr lang="en-US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(config)# </a:t>
            </a:r>
            <a:r>
              <a:rPr lang="en-US" sz="1600" dirty="0" err="1">
                <a:latin typeface="Courier New" charset="0"/>
                <a:ea typeface="Courier New" charset="0"/>
                <a:cs typeface="Courier New" charset="0"/>
              </a:rPr>
              <a:t>ip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 prefix-list TRANS-OUT-V4 seq 5 permit </a:t>
            </a:r>
            <a:r>
              <a:rPr lang="en-US" sz="1600" dirty="0" err="1">
                <a:latin typeface="Courier New" charset="0"/>
                <a:ea typeface="Courier New" charset="0"/>
                <a:cs typeface="Courier New" charset="0"/>
              </a:rPr>
              <a:t>x.x.x.x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/24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00" dirty="0"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73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C4CEE-477A-AAFF-5929-7E1B2C4F9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Courier New" charset="0"/>
                <a:cs typeface="Courier New" charset="0"/>
              </a:rPr>
              <a:t>Set up BGP</a:t>
            </a:r>
            <a:endParaRPr lang="en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84D6D-4669-0FC7-9AF7-3993F17DB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>
                <a:ea typeface="Courier New" charset="0"/>
                <a:cs typeface="Courier New" charset="0"/>
              </a:rPr>
              <a:t>Set up a static blackhole route for exporting routes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(config)#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ip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route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x.x.x.x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y.y.y.y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null0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ea typeface="Courier New" charset="0"/>
                <a:cs typeface="Courier New" charset="0"/>
              </a:rPr>
              <a:t>Set up BGP neighbor (e.g. on ISP1 vs tier1)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(config)# router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bgp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65001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(config-router)# neighbor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x.x.x.x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remote-as 65100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(config-router)# address-family ipv4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(config-router-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)# neighbor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x.x.x.x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activate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(config-router-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)# neighbor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x.x.x.x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prefix-list TRANS-OUT-V4 out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(config-router-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)# network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y.y.y.y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z.z.z.z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60656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0D16B-B1A2-5A7F-74D5-31E8C422E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Set-up route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91DD7-F922-CD06-84C9-7C7D0BDF1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</a:t>
            </a:r>
            <a:r>
              <a:rPr lang="en-CZ" dirty="0"/>
              <a:t>ogin: admin/N3tX0559</a:t>
            </a:r>
          </a:p>
          <a:p>
            <a:r>
              <a:rPr lang="en-CZ" dirty="0"/>
              <a:t>Basic settings:</a:t>
            </a:r>
          </a:p>
          <a:p>
            <a:pPr marL="0" indent="0"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(unknown)# system hostname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rs</a:t>
            </a: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rs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)# interface e1 ipv4 address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x.x.x.x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/24</a:t>
            </a:r>
          </a:p>
          <a:p>
            <a:pPr marL="0" indent="0">
              <a:buNone/>
            </a:pP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CZ" dirty="0"/>
              <a:t>Set-up bird:</a:t>
            </a:r>
          </a:p>
          <a:p>
            <a:pPr marL="0" indent="0"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rs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)# router bird config-file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bird.conf</a:t>
            </a: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rs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)# router bird edit</a:t>
            </a:r>
          </a:p>
          <a:p>
            <a:pPr marL="0" indent="0"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rs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)# router bird apply !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Apply changes in config</a:t>
            </a: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en-CZ" dirty="0"/>
          </a:p>
          <a:p>
            <a:pPr marL="0" indent="0">
              <a:buNone/>
            </a:pP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endParaRPr lang="en-CZ" dirty="0"/>
          </a:p>
          <a:p>
            <a:pPr marL="0" indent="0">
              <a:buNone/>
            </a:pPr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28846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3" y="1366838"/>
            <a:ext cx="8423275" cy="1794373"/>
          </a:xfrm>
        </p:spPr>
        <p:txBody>
          <a:bodyPr>
            <a:normAutofit/>
          </a:bodyPr>
          <a:lstStyle/>
          <a:p>
            <a:pPr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dirty="0"/>
              <a:t>Start and edit bird config</a:t>
            </a:r>
          </a:p>
          <a:p>
            <a:pPr marL="0" indent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router bird config-file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bird.conf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No config file found. Building an initial config file in /etc/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netc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/bird/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bird.conf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Starting bird</a:t>
            </a:r>
          </a:p>
          <a:p>
            <a:pPr marL="0" indent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GB" sz="1400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pPr marL="0" indent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router bird config-file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bird.conf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edit</a:t>
            </a:r>
            <a:endParaRPr lang="en-US" sz="1400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E8ACBA-E815-A942-A1BD-876A530FB169}"/>
              </a:ext>
            </a:extLst>
          </p:cNvPr>
          <p:cNvSpPr txBox="1"/>
          <p:nvPr/>
        </p:nvSpPr>
        <p:spPr>
          <a:xfrm>
            <a:off x="358774" y="3350124"/>
            <a:ext cx="8424863" cy="330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+mn-lt"/>
                <a:ea typeface="Courier New" charset="0"/>
                <a:cs typeface="Courier New" charset="0"/>
              </a:rPr>
              <a:t>Edit the config file: see e.g. https://</a:t>
            </a:r>
            <a:r>
              <a:rPr lang="en-US" dirty="0" err="1">
                <a:latin typeface="+mn-lt"/>
                <a:ea typeface="Courier New" charset="0"/>
                <a:cs typeface="Courier New" charset="0"/>
              </a:rPr>
              <a:t>docs.netx.as</a:t>
            </a:r>
            <a:r>
              <a:rPr lang="en-US" dirty="0">
                <a:latin typeface="+mn-lt"/>
                <a:ea typeface="Courier New" charset="0"/>
                <a:cs typeface="Courier New" charset="0"/>
              </a:rPr>
              <a:t>/tutorials/</a:t>
            </a:r>
            <a:r>
              <a:rPr lang="en-US" dirty="0" err="1">
                <a:latin typeface="+mn-lt"/>
                <a:ea typeface="Courier New" charset="0"/>
                <a:cs typeface="Courier New" charset="0"/>
              </a:rPr>
              <a:t>bgp</a:t>
            </a:r>
            <a:r>
              <a:rPr lang="en-US" dirty="0">
                <a:latin typeface="+mn-lt"/>
                <a:ea typeface="Courier New" charset="0"/>
                <a:cs typeface="Courier New" charset="0"/>
              </a:rPr>
              <a:t>/basic-</a:t>
            </a:r>
            <a:r>
              <a:rPr lang="en-US" dirty="0" err="1">
                <a:latin typeface="+mn-lt"/>
                <a:ea typeface="Courier New" charset="0"/>
                <a:cs typeface="Courier New" charset="0"/>
              </a:rPr>
              <a:t>bgp.html</a:t>
            </a:r>
            <a:endParaRPr lang="en-US" sz="1050" dirty="0">
              <a:latin typeface="Courier New" charset="0"/>
              <a:ea typeface="Courier New" charset="0"/>
              <a:cs typeface="Courier New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log "/var/log/</a:t>
            </a:r>
            <a:r>
              <a:rPr lang="en-US" sz="1050" dirty="0" err="1">
                <a:latin typeface="Courier New" charset="0"/>
                <a:ea typeface="Courier New" charset="0"/>
                <a:cs typeface="Courier New" charset="0"/>
              </a:rPr>
              <a:t>bird.log</a:t>
            </a: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" all;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log syslog { info, remote, warning, error, auth, fatal, bug };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dirty="0">
              <a:latin typeface="Courier New" charset="0"/>
              <a:ea typeface="Courier New" charset="0"/>
              <a:cs typeface="Courier New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template </a:t>
            </a:r>
            <a:r>
              <a:rPr lang="en-US" sz="1050" dirty="0" err="1">
                <a:latin typeface="Courier New" charset="0"/>
                <a:ea typeface="Courier New" charset="0"/>
                <a:cs typeface="Courier New" charset="0"/>
              </a:rPr>
              <a:t>bgp</a:t>
            </a: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 BGP_BASE { 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	local as 65555; 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	export all; 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050" dirty="0" err="1">
                <a:latin typeface="Courier New" charset="0"/>
                <a:ea typeface="Courier New" charset="0"/>
                <a:cs typeface="Courier New" charset="0"/>
              </a:rPr>
              <a:t>rs</a:t>
            </a: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 client;  # define route server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dirty="0">
              <a:latin typeface="Courier New" charset="0"/>
              <a:ea typeface="Courier New" charset="0"/>
              <a:cs typeface="Courier New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# create a BGP </a:t>
            </a:r>
            <a:r>
              <a:rPr lang="en-US" sz="1050" dirty="0" err="1">
                <a:latin typeface="Courier New" charset="0"/>
                <a:ea typeface="Courier New" charset="0"/>
                <a:cs typeface="Courier New" charset="0"/>
              </a:rPr>
              <a:t>neigbor</a:t>
            </a:r>
            <a:endParaRPr lang="en-US" sz="1050" dirty="0">
              <a:latin typeface="Courier New" charset="0"/>
              <a:ea typeface="Courier New" charset="0"/>
              <a:cs typeface="Courier New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protocol </a:t>
            </a:r>
            <a:r>
              <a:rPr lang="en-US" sz="1050" dirty="0" err="1">
                <a:latin typeface="Courier New" charset="0"/>
                <a:ea typeface="Courier New" charset="0"/>
                <a:cs typeface="Courier New" charset="0"/>
              </a:rPr>
              <a:t>bgp</a:t>
            </a: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 AS65001 from BGP_BASE { neighbor </a:t>
            </a:r>
            <a:r>
              <a:rPr lang="en-US" sz="1050" dirty="0" err="1">
                <a:latin typeface="Courier New" charset="0"/>
                <a:ea typeface="Courier New" charset="0"/>
                <a:cs typeface="Courier New" charset="0"/>
              </a:rPr>
              <a:t>xxxx</a:t>
            </a:r>
            <a:r>
              <a:rPr lang="en-US" sz="1050" dirty="0">
                <a:latin typeface="Courier New" charset="0"/>
                <a:ea typeface="Courier New" charset="0"/>
                <a:cs typeface="Courier New" charset="0"/>
              </a:rPr>
              <a:t> as 65001; }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dirty="0">
              <a:latin typeface="Courier New" charset="0"/>
              <a:ea typeface="Courier New" charset="0"/>
              <a:cs typeface="Courier New" charset="0"/>
            </a:endParaRPr>
          </a:p>
          <a:p>
            <a:pPr marL="171450" marR="0" lvl="0" indent="-1714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+mn-lt"/>
                <a:ea typeface="Courier New" charset="0"/>
                <a:cs typeface="Courier New" charset="0"/>
              </a:rPr>
              <a:t>Save and apply config</a:t>
            </a:r>
          </a:p>
          <a:p>
            <a:pPr marL="171450" marR="0" lvl="0" indent="-1714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50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136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D17DD-C981-9649-B6BD-8503959C5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Add RS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A5425-E155-574A-B085-3B3AA933F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Community </a:t>
            </a:r>
            <a:r>
              <a:rPr lang="en-CZ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0:&lt;peeras&gt;</a:t>
            </a:r>
            <a:endParaRPr lang="en-GB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define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65555; 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bgp_out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(int) { 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if ! (source = RTS_BGP ) then return false;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if (0,peeras) ~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bgp_community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then return false; 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myas,peeras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~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bgp_community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then return true; 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if (0,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~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bgp_community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then return false; 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return true; 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indent="0">
              <a:buNone/>
            </a:pP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protocol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bgp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AS65001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from BGP_BASE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neighbor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x.x.x.x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as 65001;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ipv4 { export where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bgp_out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(65001); };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protocol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bgp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AS65002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from BGP_BASE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neighbor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y.y.y.y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as 65002;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ipv4 { export where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bgp_out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(65002); };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CZ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CZ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862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C9915-53AF-C24D-ADE6-F8095DF2A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Create route-map on ISP1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CCDC1-1FAD-A841-86C3-AD206493C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lvl="1" indent="0">
              <a:buClr>
                <a:schemeClr val="accent1"/>
              </a:buClr>
              <a:buNone/>
            </a:pPr>
            <a:r>
              <a:rPr lang="en-US" sz="1600" b="1" dirty="0">
                <a:latin typeface="Courier New" pitchFamily="49" charset="0"/>
              </a:rPr>
              <a:t>route-map 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disable_isp2</a:t>
            </a:r>
            <a:r>
              <a:rPr lang="en-US" sz="1600" b="1" dirty="0">
                <a:latin typeface="Courier New" pitchFamily="49" charset="0"/>
              </a:rPr>
              <a:t> permit 10</a:t>
            </a:r>
          </a:p>
          <a:p>
            <a:pPr marL="355600" lvl="1" indent="0">
              <a:buClr>
                <a:schemeClr val="accent1"/>
              </a:buClr>
              <a:buNone/>
            </a:pPr>
            <a:r>
              <a:rPr lang="en-US" sz="1600" b="1" dirty="0">
                <a:solidFill>
                  <a:srgbClr val="33CC33"/>
                </a:solidFill>
                <a:latin typeface="Courier New" pitchFamily="49" charset="0"/>
              </a:rPr>
              <a:t>	set community 0:65002</a:t>
            </a:r>
          </a:p>
          <a:p>
            <a:pPr marL="355600" lvl="1" indent="0">
              <a:buClr>
                <a:schemeClr val="accent1"/>
              </a:buClr>
              <a:buNone/>
            </a:pPr>
            <a:endParaRPr lang="en-US" b="1" dirty="0">
              <a:latin typeface="Courier New" pitchFamily="49" charset="0"/>
            </a:endParaRPr>
          </a:p>
          <a:p>
            <a:r>
              <a:rPr lang="en-US" b="1" dirty="0">
                <a:latin typeface="Courier New" pitchFamily="49" charset="0"/>
              </a:rPr>
              <a:t>neighbor 192.168.0.1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route-map </a:t>
            </a:r>
            <a:r>
              <a:rPr lang="en-CZ" b="1" dirty="0">
                <a:solidFill>
                  <a:schemeClr val="accent2"/>
                </a:solidFill>
                <a:latin typeface="Courier New" pitchFamily="49" charset="0"/>
              </a:rPr>
              <a:t>disable_isp2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out</a:t>
            </a:r>
          </a:p>
          <a:p>
            <a:r>
              <a:rPr lang="en-US" b="1" dirty="0">
                <a:latin typeface="Courier New" pitchFamily="49" charset="0"/>
              </a:rPr>
              <a:t>neighbor 192.168.0.1 send-community both</a:t>
            </a:r>
            <a:endParaRPr 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22020269"/>
      </p:ext>
    </p:extLst>
  </p:cSld>
  <p:clrMapOvr>
    <a:masterClrMapping/>
  </p:clrMapOvr>
</p:sld>
</file>

<file path=ppt/theme/theme1.xml><?xml version="1.0" encoding="utf-8"?>
<a:theme xmlns:a="http://schemas.openxmlformats.org/drawingml/2006/main" name="BSCI M1 PP">
  <a:themeElements>
    <a:clrScheme name="BSCI M1 PP 1">
      <a:dk1>
        <a:srgbClr val="000000"/>
      </a:dk1>
      <a:lt1>
        <a:srgbClr val="FFFFFF"/>
      </a:lt1>
      <a:dk2>
        <a:srgbClr val="0183B7"/>
      </a:dk2>
      <a:lt2>
        <a:srgbClr val="8E8E95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BSCI M1 P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SCI M1 PP 1">
        <a:dk1>
          <a:srgbClr val="000000"/>
        </a:dk1>
        <a:lt1>
          <a:srgbClr val="FFFFFF"/>
        </a:lt1>
        <a:dk2>
          <a:srgbClr val="0183B7"/>
        </a:dk2>
        <a:lt2>
          <a:srgbClr val="8E8E95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35463</TotalTime>
  <Words>562</Words>
  <Application>Microsoft Macintosh PowerPoint</Application>
  <PresentationFormat>On-screen Show (4:3)</PresentationFormat>
  <Paragraphs>90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Courier New</vt:lpstr>
      <vt:lpstr>Times</vt:lpstr>
      <vt:lpstr>Verdana</vt:lpstr>
      <vt:lpstr>Wingdings</vt:lpstr>
      <vt:lpstr>BSCI M1 PP</vt:lpstr>
      <vt:lpstr>BGP labs for CCS</vt:lpstr>
      <vt:lpstr>Topology</vt:lpstr>
      <vt:lpstr>Always filter!</vt:lpstr>
      <vt:lpstr>Set up BGP</vt:lpstr>
      <vt:lpstr>Set-up route server</vt:lpstr>
      <vt:lpstr>bird</vt:lpstr>
      <vt:lpstr>Add RS community</vt:lpstr>
      <vt:lpstr>Create route-map on ISP1</vt:lpstr>
    </vt:vector>
  </TitlesOfParts>
  <Company>Fakulta informačních technologií Vysokého učení technického v Brně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isa-peering</dc:title>
  <dc:subject>ISA</dc:subject>
  <dc:creator>igregr@fit.vutbr.cz</dc:creator>
  <cp:lastModifiedBy>Grégr Matěj (84390)</cp:lastModifiedBy>
  <cp:revision>416</cp:revision>
  <dcterms:created xsi:type="dcterms:W3CDTF">2008-08-17T10:02:56Z</dcterms:created>
  <dcterms:modified xsi:type="dcterms:W3CDTF">2024-10-16T18:17:38Z</dcterms:modified>
</cp:coreProperties>
</file>