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9" r:id="rId1"/>
  </p:sldMasterIdLst>
  <p:notesMasterIdLst>
    <p:notesMasterId r:id="rId94"/>
  </p:notesMasterIdLst>
  <p:handoutMasterIdLst>
    <p:handoutMasterId r:id="rId95"/>
  </p:handoutMasterIdLst>
  <p:sldIdLst>
    <p:sldId id="500" r:id="rId2"/>
    <p:sldId id="875" r:id="rId3"/>
    <p:sldId id="733" r:id="rId4"/>
    <p:sldId id="735" r:id="rId5"/>
    <p:sldId id="736" r:id="rId6"/>
    <p:sldId id="740" r:id="rId7"/>
    <p:sldId id="741" r:id="rId8"/>
    <p:sldId id="742" r:id="rId9"/>
    <p:sldId id="745" r:id="rId10"/>
    <p:sldId id="751" r:id="rId11"/>
    <p:sldId id="753" r:id="rId12"/>
    <p:sldId id="754" r:id="rId13"/>
    <p:sldId id="878" r:id="rId14"/>
    <p:sldId id="755" r:id="rId15"/>
    <p:sldId id="874" r:id="rId16"/>
    <p:sldId id="876" r:id="rId17"/>
    <p:sldId id="877" r:id="rId18"/>
    <p:sldId id="758" r:id="rId19"/>
    <p:sldId id="759" r:id="rId20"/>
    <p:sldId id="760" r:id="rId21"/>
    <p:sldId id="761" r:id="rId22"/>
    <p:sldId id="763" r:id="rId23"/>
    <p:sldId id="766" r:id="rId24"/>
    <p:sldId id="764" r:id="rId25"/>
    <p:sldId id="767" r:id="rId26"/>
    <p:sldId id="768" r:id="rId27"/>
    <p:sldId id="879" r:id="rId28"/>
    <p:sldId id="769" r:id="rId29"/>
    <p:sldId id="770" r:id="rId30"/>
    <p:sldId id="771" r:id="rId31"/>
    <p:sldId id="772" r:id="rId32"/>
    <p:sldId id="773" r:id="rId33"/>
    <p:sldId id="776" r:id="rId34"/>
    <p:sldId id="775" r:id="rId35"/>
    <p:sldId id="777" r:id="rId36"/>
    <p:sldId id="779" r:id="rId37"/>
    <p:sldId id="780" r:id="rId38"/>
    <p:sldId id="783" r:id="rId39"/>
    <p:sldId id="787" r:id="rId40"/>
    <p:sldId id="792" r:id="rId41"/>
    <p:sldId id="793" r:id="rId42"/>
    <p:sldId id="794" r:id="rId43"/>
    <p:sldId id="795" r:id="rId44"/>
    <p:sldId id="796" r:id="rId45"/>
    <p:sldId id="799" r:id="rId46"/>
    <p:sldId id="802" r:id="rId47"/>
    <p:sldId id="804" r:id="rId48"/>
    <p:sldId id="805" r:id="rId49"/>
    <p:sldId id="806" r:id="rId50"/>
    <p:sldId id="808" r:id="rId51"/>
    <p:sldId id="810" r:id="rId52"/>
    <p:sldId id="812" r:id="rId53"/>
    <p:sldId id="814" r:id="rId54"/>
    <p:sldId id="816" r:id="rId55"/>
    <p:sldId id="818" r:id="rId56"/>
    <p:sldId id="819" r:id="rId57"/>
    <p:sldId id="821" r:id="rId58"/>
    <p:sldId id="883" r:id="rId59"/>
    <p:sldId id="884" r:id="rId60"/>
    <p:sldId id="822" r:id="rId61"/>
    <p:sldId id="825" r:id="rId62"/>
    <p:sldId id="824" r:id="rId63"/>
    <p:sldId id="826" r:id="rId64"/>
    <p:sldId id="882" r:id="rId65"/>
    <p:sldId id="880" r:id="rId66"/>
    <p:sldId id="881" r:id="rId67"/>
    <p:sldId id="834" r:id="rId68"/>
    <p:sldId id="885" r:id="rId69"/>
    <p:sldId id="832" r:id="rId70"/>
    <p:sldId id="835" r:id="rId71"/>
    <p:sldId id="836" r:id="rId72"/>
    <p:sldId id="837" r:id="rId73"/>
    <p:sldId id="839" r:id="rId74"/>
    <p:sldId id="840" r:id="rId75"/>
    <p:sldId id="841" r:id="rId76"/>
    <p:sldId id="842" r:id="rId77"/>
    <p:sldId id="843" r:id="rId78"/>
    <p:sldId id="845" r:id="rId79"/>
    <p:sldId id="846" r:id="rId80"/>
    <p:sldId id="848" r:id="rId81"/>
    <p:sldId id="849" r:id="rId82"/>
    <p:sldId id="851" r:id="rId83"/>
    <p:sldId id="855" r:id="rId84"/>
    <p:sldId id="861" r:id="rId85"/>
    <p:sldId id="862" r:id="rId86"/>
    <p:sldId id="869" r:id="rId87"/>
    <p:sldId id="870" r:id="rId88"/>
    <p:sldId id="871" r:id="rId89"/>
    <p:sldId id="886" r:id="rId90"/>
    <p:sldId id="872" r:id="rId91"/>
    <p:sldId id="873" r:id="rId92"/>
    <p:sldId id="731" r:id="rId9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18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5" autoAdjust="0"/>
    <p:restoredTop sz="86714" autoAdjust="0"/>
  </p:normalViewPr>
  <p:slideViewPr>
    <p:cSldViewPr snapToGrid="0">
      <p:cViewPr varScale="1">
        <p:scale>
          <a:sx n="80" d="100"/>
          <a:sy n="80" d="100"/>
        </p:scale>
        <p:origin x="2040" y="84"/>
      </p:cViewPr>
      <p:guideLst>
        <p:guide orient="horz" pos="2160"/>
        <p:guide pos="186"/>
      </p:guideLst>
    </p:cSldViewPr>
  </p:slideViewPr>
  <p:notesTextViewPr>
    <p:cViewPr>
      <p:scale>
        <a:sx n="100" d="100"/>
        <a:sy n="100" d="100"/>
      </p:scale>
      <p:origin x="0" y="0"/>
    </p:cViewPr>
  </p:notesTextViewPr>
  <p:notesViewPr>
    <p:cSldViewPr snapToGrid="0">
      <p:cViewPr>
        <p:scale>
          <a:sx n="100" d="100"/>
          <a:sy n="100" d="100"/>
        </p:scale>
        <p:origin x="-22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a:cs typeface="+mn-cs"/>
            </a:endParaRPr>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a:cs typeface="+mn-cs"/>
              </a:rPr>
              <a:t>© 2006, Cisco Systems, Inc. All rights reserved.</a:t>
            </a:r>
          </a:p>
          <a:p>
            <a:pPr defTabSz="611188" eaLnBrk="0" hangingPunct="0">
              <a:tabLst>
                <a:tab pos="2387600" algn="l"/>
                <a:tab pos="4830763" algn="l"/>
              </a:tabLst>
              <a:defRPr/>
            </a:pPr>
            <a:r>
              <a:rPr lang="en-US" sz="800">
                <a:cs typeface="+mn-cs"/>
              </a:rPr>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a:cs typeface="+mn-cs"/>
            </a:endParaRPr>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eaLnBrk="0" hangingPunct="0">
              <a:defRPr/>
            </a:pPr>
            <a:fld id="{67E973A0-FE07-4AA7-954E-D805881659A6}" type="slidenum">
              <a:rPr lang="en-US" sz="800">
                <a:cs typeface="+mn-cs"/>
              </a:rPr>
              <a:pPr algn="r" defTabSz="903288" eaLnBrk="0" hangingPunct="0">
                <a:defRPr/>
              </a:pPr>
              <a:t>‹#›</a:t>
            </a:fld>
            <a:endParaRPr lang="en-US" sz="800">
              <a:cs typeface="+mn-cs"/>
            </a:endParaRPr>
          </a:p>
        </p:txBody>
      </p:sp>
    </p:spTree>
    <p:extLst>
      <p:ext uri="{BB962C8B-B14F-4D97-AF65-F5344CB8AC3E}">
        <p14:creationId xmlns:p14="http://schemas.microsoft.com/office/powerpoint/2010/main" val="510964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a:cs typeface="+mn-cs"/>
            </a:endParaRPr>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a:cs typeface="+mn-cs"/>
              </a:rPr>
              <a:t>© 2006, Cisco Systems, Inc. All rights reserved</a:t>
            </a:r>
            <a:r>
              <a:rPr lang="en-US" sz="800" smtClean="0">
                <a:cs typeface="+mn-cs"/>
              </a:rPr>
              <a:t>.</a:t>
            </a:r>
            <a:endParaRPr lang="en-US" sz="800">
              <a:cs typeface="+mn-cs"/>
            </a:endParaRP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a:cs typeface="+mn-cs"/>
            </a:endParaRPr>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eaLnBrk="0" hangingPunct="0">
              <a:lnSpc>
                <a:spcPct val="100000"/>
              </a:lnSpc>
              <a:defRPr sz="800">
                <a:cs typeface="+mn-cs"/>
              </a:defRPr>
            </a:lvl1pPr>
          </a:lstStyle>
          <a:p>
            <a:pPr>
              <a:defRPr/>
            </a:pPr>
            <a:fld id="{84ABDF1B-E978-4FC3-805E-DB85A386DC77}" type="slidenum">
              <a:rPr lang="en-US"/>
              <a:pPr>
                <a:defRPr/>
              </a:pPr>
              <a:t>‹#›</a:t>
            </a:fld>
            <a:endParaRPr lang="en-US"/>
          </a:p>
        </p:txBody>
      </p:sp>
      <p:sp>
        <p:nvSpPr>
          <p:cNvPr id="17414"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normAutofit/>
          </a:bodyPr>
          <a:lstStyle/>
          <a:p>
            <a:pPr lvl="0"/>
            <a:r>
              <a:rPr lang="en-US" noProof="0" smtClean="0"/>
              <a:t>Body Text</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1769717721"/>
      </p:ext>
    </p:extLst>
  </p:cSld>
  <p:clrMap bg1="lt1" tx1="dk1" bg2="lt2" tx2="dk2" accent1="accent1" accent2="accent2" accent3="accent3" accent4="accent4" accent5="accent5" accent6="accent6" hlink="hlink" folHlink="folHlink"/>
  <p:notesStyle>
    <a:lvl1pPr marL="227013" indent="-227013" algn="l" defTabSz="1020763" rtl="0" eaLnBrk="0" fontAlgn="base" hangingPunct="0">
      <a:lnSpc>
        <a:spcPct val="100000"/>
      </a:lnSpc>
      <a:spcBef>
        <a:spcPct val="50000"/>
      </a:spcBef>
      <a:spcAft>
        <a:spcPts val="600"/>
      </a:spcAft>
      <a:buSzPct val="100000"/>
      <a:buChar char="•"/>
      <a:defRPr sz="1200" kern="1200">
        <a:solidFill>
          <a:schemeClr val="tx1"/>
        </a:solidFill>
        <a:latin typeface="Arial" charset="0"/>
        <a:ea typeface="+mn-ea"/>
        <a:cs typeface="+mn-cs"/>
      </a:defRPr>
    </a:lvl1pPr>
    <a:lvl2pPr marL="457200" indent="-228600" algn="l" defTabSz="1020763" rtl="0" eaLnBrk="0" fontAlgn="base" hangingPunct="0">
      <a:lnSpc>
        <a:spcPct val="100000"/>
      </a:lnSpc>
      <a:spcBef>
        <a:spcPct val="35000"/>
      </a:spcBef>
      <a:spcAft>
        <a:spcPts val="600"/>
      </a:spcAft>
      <a:buSzPct val="100000"/>
      <a:buChar char="•"/>
      <a:defRPr sz="1200" kern="1200">
        <a:solidFill>
          <a:schemeClr val="tx1"/>
        </a:solidFill>
        <a:latin typeface="Arial" charset="0"/>
        <a:ea typeface="+mn-ea"/>
        <a:cs typeface="+mn-cs"/>
      </a:defRPr>
    </a:lvl2pPr>
    <a:lvl3pPr marL="685800" indent="-233363" algn="l" defTabSz="1020763" rtl="0" eaLnBrk="0" fontAlgn="base" hangingPunct="0">
      <a:lnSpc>
        <a:spcPct val="100000"/>
      </a:lnSpc>
      <a:spcBef>
        <a:spcPct val="35000"/>
      </a:spcBef>
      <a:spcAft>
        <a:spcPts val="60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100000"/>
      </a:lnSpc>
      <a:spcBef>
        <a:spcPct val="35000"/>
      </a:spcBef>
      <a:spcAft>
        <a:spcPts val="60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100000"/>
      </a:lnSpc>
      <a:spcBef>
        <a:spcPct val="35000"/>
      </a:spcBef>
      <a:spcAft>
        <a:spcPts val="60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03288" eaLnBrk="0" hangingPunct="0">
              <a:lnSpc>
                <a:spcPct val="90000"/>
              </a:lnSpc>
              <a:defRPr sz="2400">
                <a:solidFill>
                  <a:schemeClr val="tx1"/>
                </a:solidFill>
                <a:latin typeface="Arial" charset="0"/>
              </a:defRPr>
            </a:lvl1pPr>
            <a:lvl2pPr marL="742950" indent="-285750" algn="ctr" defTabSz="903288" eaLnBrk="0" hangingPunct="0">
              <a:lnSpc>
                <a:spcPct val="90000"/>
              </a:lnSpc>
              <a:defRPr sz="2400">
                <a:solidFill>
                  <a:schemeClr val="tx1"/>
                </a:solidFill>
                <a:latin typeface="Arial" charset="0"/>
              </a:defRPr>
            </a:lvl2pPr>
            <a:lvl3pPr marL="1143000" indent="-228600" algn="ctr" defTabSz="903288" eaLnBrk="0" hangingPunct="0">
              <a:lnSpc>
                <a:spcPct val="90000"/>
              </a:lnSpc>
              <a:defRPr sz="2400">
                <a:solidFill>
                  <a:schemeClr val="tx1"/>
                </a:solidFill>
                <a:latin typeface="Arial" charset="0"/>
              </a:defRPr>
            </a:lvl3pPr>
            <a:lvl4pPr marL="1600200" indent="-228600" algn="ctr" defTabSz="903288" eaLnBrk="0" hangingPunct="0">
              <a:lnSpc>
                <a:spcPct val="90000"/>
              </a:lnSpc>
              <a:defRPr sz="2400">
                <a:solidFill>
                  <a:schemeClr val="tx1"/>
                </a:solidFill>
                <a:latin typeface="Arial" charset="0"/>
              </a:defRPr>
            </a:lvl4pPr>
            <a:lvl5pPr marL="2057400" indent="-228600" algn="ctr" defTabSz="903288" eaLnBrk="0" hangingPunct="0">
              <a:lnSpc>
                <a:spcPct val="90000"/>
              </a:lnSpc>
              <a:defRPr sz="2400">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defRPr>
            </a:lvl9pPr>
          </a:lstStyle>
          <a:p>
            <a:pPr algn="r">
              <a:lnSpc>
                <a:spcPct val="100000"/>
              </a:lnSpc>
            </a:pPr>
            <a:fld id="{FD2341C8-4575-4D85-BCA5-68B2B61F7A1F}" type="slidenum">
              <a:rPr lang="en-US" sz="800" smtClean="0"/>
              <a:pPr algn="r">
                <a:lnSpc>
                  <a:spcPct val="100000"/>
                </a:lnSpc>
              </a:pPr>
              <a:t>1</a:t>
            </a:fld>
            <a:endParaRPr lang="en-US" sz="800"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smtClean="0"/>
              <a:t>Cisco Networking Academy Program</a:t>
            </a:r>
          </a:p>
          <a:p>
            <a:pPr>
              <a:buFontTx/>
              <a:buNone/>
            </a:pPr>
            <a:r>
              <a:rPr lang="en-US" b="1" dirty="0" smtClean="0"/>
              <a:t>CCNP TSHOOT: Maintaining and Troubleshooting IP Networks</a:t>
            </a:r>
          </a:p>
          <a:p>
            <a:pPr>
              <a:buFontTx/>
              <a:buNone/>
            </a:pPr>
            <a:r>
              <a:rPr lang="en-US" sz="1300" b="1" dirty="0" smtClean="0"/>
              <a:t>Chapter 1: </a:t>
            </a:r>
            <a:r>
              <a:rPr lang="en-US" sz="1000" b="1" dirty="0" smtClean="0">
                <a:solidFill>
                  <a:schemeClr val="bg1"/>
                </a:solidFill>
              </a:rPr>
              <a:t>Planning Maintenance for Complex Networks</a:t>
            </a:r>
            <a:r>
              <a:rPr lang="en-US" b="1" dirty="0" smtClean="0"/>
              <a:t/>
            </a:r>
            <a:br>
              <a:rPr lang="en-US" b="1" dirty="0" smtClean="0"/>
            </a:br>
            <a:endParaRPr lang="en-GB" b="1" dirty="0" smtClean="0"/>
          </a:p>
        </p:txBody>
      </p:sp>
    </p:spTree>
    <p:extLst>
      <p:ext uri="{BB962C8B-B14F-4D97-AF65-F5344CB8AC3E}">
        <p14:creationId xmlns:p14="http://schemas.microsoft.com/office/powerpoint/2010/main" val="1245977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A6A702A4-158E-8540-88B5-CD75715D01F5}" type="slidenum">
              <a:rPr lang="en-US" sz="800" b="0"/>
              <a:pPr/>
              <a:t>53</a:t>
            </a:fld>
            <a:endParaRPr lang="en-US" sz="800" b="0"/>
          </a:p>
        </p:txBody>
      </p:sp>
      <p:sp>
        <p:nvSpPr>
          <p:cNvPr id="208899" name="Rectangle 2"/>
          <p:cNvSpPr>
            <a:spLocks noGrp="1" noRot="1" noChangeAspect="1" noChangeArrowheads="1" noTextEdit="1"/>
          </p:cNvSpPr>
          <p:nvPr>
            <p:ph type="sldImg"/>
          </p:nvPr>
        </p:nvSpPr>
        <p:spPr>
          <a:xfrm>
            <a:off x="903288" y="247650"/>
            <a:ext cx="5405437" cy="4052888"/>
          </a:xfrm>
          <a:ln/>
        </p:spPr>
      </p:sp>
      <p:sp>
        <p:nvSpPr>
          <p:cNvPr id="208900"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1595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5178B869-1CB2-2343-B3F0-A649C3860B0C}" type="slidenum">
              <a:rPr lang="en-US" sz="800" b="0"/>
              <a:pPr/>
              <a:t>55</a:t>
            </a:fld>
            <a:endParaRPr lang="en-US" sz="800" b="0"/>
          </a:p>
        </p:txBody>
      </p:sp>
      <p:sp>
        <p:nvSpPr>
          <p:cNvPr id="210947" name="Rectangle 2"/>
          <p:cNvSpPr>
            <a:spLocks noGrp="1" noRot="1" noChangeAspect="1" noChangeArrowheads="1" noTextEdit="1"/>
          </p:cNvSpPr>
          <p:nvPr>
            <p:ph type="sldImg"/>
          </p:nvPr>
        </p:nvSpPr>
        <p:spPr>
          <a:xfrm>
            <a:off x="903288" y="247650"/>
            <a:ext cx="5405437" cy="4052888"/>
          </a:xfrm>
          <a:ln/>
        </p:spPr>
      </p:sp>
      <p:sp>
        <p:nvSpPr>
          <p:cNvPr id="210948"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63990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E51065D1-176C-904A-A6B8-1675FE1E365E}" type="slidenum">
              <a:rPr lang="en-US" sz="800" b="0"/>
              <a:pPr/>
              <a:t>56</a:t>
            </a:fld>
            <a:endParaRPr lang="en-US" sz="800" b="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183323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B8858C4E-0CCE-1D43-BEA3-2ED9E0B62F06}" type="slidenum">
              <a:rPr lang="en-US" sz="800" b="0"/>
              <a:pPr/>
              <a:t>60</a:t>
            </a:fld>
            <a:endParaRPr lang="en-US" sz="800" b="0"/>
          </a:p>
        </p:txBody>
      </p:sp>
      <p:sp>
        <p:nvSpPr>
          <p:cNvPr id="214019" name="Rectangle 2"/>
          <p:cNvSpPr>
            <a:spLocks noGrp="1" noChangeArrowheads="1"/>
          </p:cNvSpPr>
          <p:nvPr>
            <p:ph type="body" idx="1"/>
          </p:nvPr>
        </p:nvSpPr>
        <p:spPr>
          <a:xfrm>
            <a:off x="407988" y="4470400"/>
            <a:ext cx="6165850"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7114" tIns="50944" rIns="97114" bIns="50944"/>
          <a:lstStyle/>
          <a:p>
            <a:pPr marL="114300" indent="-114300" defTabSz="914400"/>
            <a:endParaRPr lang="en-US"/>
          </a:p>
        </p:txBody>
      </p:sp>
      <p:sp>
        <p:nvSpPr>
          <p:cNvPr id="214020" name="Rectangle 3"/>
          <p:cNvSpPr>
            <a:spLocks noGrp="1" noRot="1" noChangeAspect="1" noChangeArrowheads="1" noTextEdit="1"/>
          </p:cNvSpPr>
          <p:nvPr>
            <p:ph type="sldImg"/>
          </p:nvPr>
        </p:nvSpPr>
        <p:spPr>
          <a:xfrm>
            <a:off x="842963" y="249238"/>
            <a:ext cx="5434012" cy="4075112"/>
          </a:xfrm>
          <a:ln cap="flat"/>
        </p:spPr>
      </p:sp>
    </p:spTree>
    <p:extLst>
      <p:ext uri="{BB962C8B-B14F-4D97-AF65-F5344CB8AC3E}">
        <p14:creationId xmlns:p14="http://schemas.microsoft.com/office/powerpoint/2010/main" val="284403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88C9AD34-90E1-5747-86E3-A0597467B179}" type="slidenum">
              <a:rPr lang="en-US" sz="800" b="0"/>
              <a:pPr/>
              <a:t>61</a:t>
            </a:fld>
            <a:endParaRPr lang="en-US" sz="800" b="0"/>
          </a:p>
        </p:txBody>
      </p:sp>
      <p:sp>
        <p:nvSpPr>
          <p:cNvPr id="215043" name="Rectangle 2"/>
          <p:cNvSpPr>
            <a:spLocks noGrp="1" noRot="1" noChangeAspect="1" noChangeArrowheads="1" noTextEdit="1"/>
          </p:cNvSpPr>
          <p:nvPr>
            <p:ph type="sldImg"/>
          </p:nvPr>
        </p:nvSpPr>
        <p:spPr>
          <a:xfrm>
            <a:off x="874713" y="244475"/>
            <a:ext cx="5321300" cy="3990975"/>
          </a:xfrm>
          <a:ln/>
        </p:spPr>
      </p:sp>
      <p:sp>
        <p:nvSpPr>
          <p:cNvPr id="215044"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314573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CE0E46-7F05-B940-8356-5580BE265E49}" type="slidenum">
              <a:rPr lang="en-US" smtClean="0"/>
              <a:pPr>
                <a:defRPr/>
              </a:pPr>
              <a:t>64</a:t>
            </a:fld>
            <a:endParaRPr lang="en-US"/>
          </a:p>
        </p:txBody>
      </p:sp>
    </p:spTree>
    <p:extLst>
      <p:ext uri="{BB962C8B-B14F-4D97-AF65-F5344CB8AC3E}">
        <p14:creationId xmlns:p14="http://schemas.microsoft.com/office/powerpoint/2010/main" val="518248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CE0E46-7F05-B940-8356-5580BE265E49}" type="slidenum">
              <a:rPr lang="en-US" smtClean="0"/>
              <a:pPr>
                <a:defRPr/>
              </a:pPr>
              <a:t>65</a:t>
            </a:fld>
            <a:endParaRPr lang="en-US"/>
          </a:p>
        </p:txBody>
      </p:sp>
    </p:spTree>
    <p:extLst>
      <p:ext uri="{BB962C8B-B14F-4D97-AF65-F5344CB8AC3E}">
        <p14:creationId xmlns:p14="http://schemas.microsoft.com/office/powerpoint/2010/main" val="907950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CE0E46-7F05-B940-8356-5580BE265E49}" type="slidenum">
              <a:rPr lang="en-US" smtClean="0"/>
              <a:pPr>
                <a:defRPr/>
              </a:pPr>
              <a:t>66</a:t>
            </a:fld>
            <a:endParaRPr lang="en-US"/>
          </a:p>
        </p:txBody>
      </p:sp>
    </p:spTree>
    <p:extLst>
      <p:ext uri="{BB962C8B-B14F-4D97-AF65-F5344CB8AC3E}">
        <p14:creationId xmlns:p14="http://schemas.microsoft.com/office/powerpoint/2010/main" val="2752566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898CF1DE-D2C6-0041-9F25-F7C2FF39C5BF}" type="slidenum">
              <a:rPr lang="en-US" sz="800" b="0"/>
              <a:pPr/>
              <a:t>69</a:t>
            </a:fld>
            <a:endParaRPr lang="en-US" sz="800" b="0"/>
          </a:p>
        </p:txBody>
      </p:sp>
      <p:sp>
        <p:nvSpPr>
          <p:cNvPr id="216067" name="Rectangle 2"/>
          <p:cNvSpPr>
            <a:spLocks noGrp="1" noRot="1" noChangeAspect="1" noChangeArrowheads="1" noTextEdit="1"/>
          </p:cNvSpPr>
          <p:nvPr>
            <p:ph type="sldImg"/>
          </p:nvPr>
        </p:nvSpPr>
        <p:spPr>
          <a:xfrm>
            <a:off x="903288" y="247650"/>
            <a:ext cx="5405437" cy="4052888"/>
          </a:xfrm>
          <a:ln/>
        </p:spPr>
      </p:sp>
      <p:sp>
        <p:nvSpPr>
          <p:cNvPr id="216068"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77788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C1C5CB0C-02EB-ED4A-956A-2025F887C282}" type="slidenum">
              <a:rPr lang="en-US" sz="800" b="0"/>
              <a:pPr/>
              <a:t>70</a:t>
            </a:fld>
            <a:endParaRPr lang="en-US" sz="800" b="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p>
        </p:txBody>
      </p:sp>
    </p:spTree>
    <p:extLst>
      <p:ext uri="{BB962C8B-B14F-4D97-AF65-F5344CB8AC3E}">
        <p14:creationId xmlns:p14="http://schemas.microsoft.com/office/powerpoint/2010/main" val="87548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C9B772C-9A16-E444-84E4-86EFFD35BFA2}" type="slidenum">
              <a:rPr lang="en-US" sz="800"/>
              <a:pPr/>
              <a:t>2</a:t>
            </a:fld>
            <a:endParaRPr lang="en-US" sz="800" dirty="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b="1" dirty="0"/>
          </a:p>
        </p:txBody>
      </p:sp>
    </p:spTree>
    <p:extLst>
      <p:ext uri="{BB962C8B-B14F-4D97-AF65-F5344CB8AC3E}">
        <p14:creationId xmlns:p14="http://schemas.microsoft.com/office/powerpoint/2010/main" val="4016179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32026A97-E226-EE4C-BAF7-97D928611D54}" type="slidenum">
              <a:rPr lang="en-US" sz="800" b="0"/>
              <a:pPr/>
              <a:t>71</a:t>
            </a:fld>
            <a:endParaRPr lang="en-US" sz="800" b="0"/>
          </a:p>
        </p:txBody>
      </p:sp>
      <p:sp>
        <p:nvSpPr>
          <p:cNvPr id="219139" name="Rectangle 2"/>
          <p:cNvSpPr>
            <a:spLocks noChangeArrowheads="1"/>
          </p:cNvSpPr>
          <p:nvPr/>
        </p:nvSpPr>
        <p:spPr bwMode="auto">
          <a:xfrm>
            <a:off x="3973513" y="0"/>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9140" name="Rectangle 3"/>
          <p:cNvSpPr>
            <a:spLocks noChangeArrowheads="1"/>
          </p:cNvSpPr>
          <p:nvPr/>
        </p:nvSpPr>
        <p:spPr bwMode="auto">
          <a:xfrm>
            <a:off x="0" y="8829675"/>
            <a:ext cx="3036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9141" name="Rectangle 4"/>
          <p:cNvSpPr>
            <a:spLocks noChangeArrowheads="1"/>
          </p:cNvSpPr>
          <p:nvPr/>
        </p:nvSpPr>
        <p:spPr bwMode="auto">
          <a:xfrm>
            <a:off x="0" y="0"/>
            <a:ext cx="3036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9142" name="Rectangle 5"/>
          <p:cNvSpPr>
            <a:spLocks noGrp="1" noChangeArrowheads="1"/>
          </p:cNvSpPr>
          <p:nvPr>
            <p:ph type="body" idx="1"/>
          </p:nvPr>
        </p:nvSpPr>
        <p:spPr>
          <a:xfrm>
            <a:off x="611188" y="4425950"/>
            <a:ext cx="5807075" cy="4198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252" tIns="45315" rIns="92252" bIns="45315"/>
          <a:lstStyle/>
          <a:p>
            <a:endParaRPr lang="en-US"/>
          </a:p>
        </p:txBody>
      </p:sp>
      <p:sp>
        <p:nvSpPr>
          <p:cNvPr id="219143" name="Rectangle 6"/>
          <p:cNvSpPr>
            <a:spLocks noGrp="1" noRot="1" noChangeAspect="1" noChangeArrowheads="1" noTextEdit="1"/>
          </p:cNvSpPr>
          <p:nvPr>
            <p:ph type="sldImg"/>
          </p:nvPr>
        </p:nvSpPr>
        <p:spPr>
          <a:xfrm>
            <a:off x="1136650" y="685800"/>
            <a:ext cx="4679950" cy="3509963"/>
          </a:xfrm>
          <a:ln cap="flat"/>
        </p:spPr>
      </p:sp>
    </p:spTree>
    <p:extLst>
      <p:ext uri="{BB962C8B-B14F-4D97-AF65-F5344CB8AC3E}">
        <p14:creationId xmlns:p14="http://schemas.microsoft.com/office/powerpoint/2010/main" val="358760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38F42630-0F7C-6E4E-AB54-CCEC39937BE0}" type="slidenum">
              <a:rPr lang="en-US" sz="800" b="0"/>
              <a:pPr/>
              <a:t>75</a:t>
            </a:fld>
            <a:endParaRPr lang="en-US" sz="800" b="0"/>
          </a:p>
        </p:txBody>
      </p:sp>
      <p:sp>
        <p:nvSpPr>
          <p:cNvPr id="220163" name="Rectangle 2"/>
          <p:cNvSpPr>
            <a:spLocks noGrp="1" noRot="1" noChangeAspect="1" noChangeArrowheads="1" noTextEdit="1"/>
          </p:cNvSpPr>
          <p:nvPr>
            <p:ph type="sldImg"/>
          </p:nvPr>
        </p:nvSpPr>
        <p:spPr>
          <a:xfrm>
            <a:off x="903288" y="247650"/>
            <a:ext cx="5405437" cy="4052888"/>
          </a:xfrm>
          <a:ln/>
        </p:spPr>
      </p:sp>
      <p:sp>
        <p:nvSpPr>
          <p:cNvPr id="220164"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926369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C74E102A-217B-E144-BD94-38756D812776}" type="slidenum">
              <a:rPr lang="en-US" sz="800" b="0"/>
              <a:pPr/>
              <a:t>77</a:t>
            </a:fld>
            <a:endParaRPr lang="en-US" sz="800" b="0"/>
          </a:p>
        </p:txBody>
      </p:sp>
      <p:sp>
        <p:nvSpPr>
          <p:cNvPr id="221187" name="Rectangle 2"/>
          <p:cNvSpPr>
            <a:spLocks noGrp="1" noRot="1" noChangeAspect="1" noChangeArrowheads="1" noTextEdit="1"/>
          </p:cNvSpPr>
          <p:nvPr>
            <p:ph type="sldImg"/>
          </p:nvPr>
        </p:nvSpPr>
        <p:spPr>
          <a:xfrm>
            <a:off x="903288" y="247650"/>
            <a:ext cx="5405437" cy="4052888"/>
          </a:xfrm>
          <a:ln/>
        </p:spPr>
      </p:sp>
      <p:sp>
        <p:nvSpPr>
          <p:cNvPr id="221188"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258221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16153E49-8BB2-1740-93B0-1124ADC69B84}" type="slidenum">
              <a:rPr lang="en-US" sz="800" b="0"/>
              <a:pPr/>
              <a:t>78</a:t>
            </a:fld>
            <a:endParaRPr lang="en-US" sz="800" b="0"/>
          </a:p>
        </p:txBody>
      </p:sp>
      <p:sp>
        <p:nvSpPr>
          <p:cNvPr id="223235" name="Rectangle 2"/>
          <p:cNvSpPr>
            <a:spLocks noGrp="1" noRot="1" noChangeAspect="1" noChangeArrowheads="1" noTextEdit="1"/>
          </p:cNvSpPr>
          <p:nvPr>
            <p:ph type="sldImg"/>
          </p:nvPr>
        </p:nvSpPr>
        <p:spPr>
          <a:xfrm>
            <a:off x="903288" y="247650"/>
            <a:ext cx="5405437" cy="4052888"/>
          </a:xfrm>
          <a:ln/>
        </p:spPr>
      </p:sp>
      <p:sp>
        <p:nvSpPr>
          <p:cNvPr id="223236" name="Rectangle 3"/>
          <p:cNvSpPr>
            <a:spLocks noGrp="1" noChangeArrowheads="1"/>
          </p:cNvSpPr>
          <p:nvPr>
            <p:ph type="body" idx="1"/>
          </p:nvPr>
        </p:nvSpPr>
        <p:spPr>
          <a:xfrm>
            <a:off x="412750" y="4445000"/>
            <a:ext cx="624840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nSpc>
                <a:spcPct val="80000"/>
              </a:lnSpc>
            </a:pPr>
            <a:r>
              <a:rPr lang="en-US" sz="1000" b="1"/>
              <a:t>Access Control Configuration</a:t>
            </a:r>
            <a:endParaRPr lang="en-US" sz="1000"/>
          </a:p>
          <a:p>
            <a:pPr>
              <a:lnSpc>
                <a:spcPct val="80000"/>
              </a:lnSpc>
            </a:pPr>
            <a:r>
              <a:rPr lang="en-US" sz="1000"/>
              <a:t>The most common method for preventing IP spoofing is to properly configure access control. To reduce the effectiveness of IP spoofing, configure the access control list (ACL) to deny any traffic from the external network that has a source address that should reside on the internal network. This configuration helps to prevent spoofing attacks only if the internal addresses are the only trusted addresses. If some external addresses are trusted, this method is not effective.</a:t>
            </a:r>
            <a:endParaRPr lang="en-US" sz="1000" b="1"/>
          </a:p>
          <a:p>
            <a:pPr>
              <a:lnSpc>
                <a:spcPct val="80000"/>
              </a:lnSpc>
            </a:pPr>
            <a:r>
              <a:rPr lang="en-US" sz="1000" b="1"/>
              <a:t>Encryption</a:t>
            </a:r>
            <a:endParaRPr lang="en-US" sz="1000"/>
          </a:p>
          <a:p>
            <a:pPr>
              <a:lnSpc>
                <a:spcPct val="80000"/>
              </a:lnSpc>
            </a:pPr>
            <a:r>
              <a:rPr lang="en-US" sz="1000"/>
              <a:t>Another possible way to prevent IP spoofing is to encrypt all network traffic to prevent source and destination hosts from being compromised.</a:t>
            </a:r>
            <a:endParaRPr lang="en-US" sz="1000" b="1"/>
          </a:p>
          <a:p>
            <a:pPr>
              <a:lnSpc>
                <a:spcPct val="80000"/>
              </a:lnSpc>
            </a:pPr>
            <a:r>
              <a:rPr lang="en-US" sz="1000" b="1"/>
              <a:t>RFC 3704 Filtering</a:t>
            </a:r>
            <a:endParaRPr lang="en-US" sz="1000"/>
          </a:p>
          <a:p>
            <a:pPr>
              <a:lnSpc>
                <a:spcPct val="80000"/>
              </a:lnSpc>
            </a:pPr>
            <a:r>
              <a:rPr lang="en-US" sz="1000"/>
              <a:t>You can prevent your network users from spoofing other networks (and be a good Internet citizen at the same time) by preventing any outbound traffic on your network that does not have a source address in your the IP range of your organization. This filtering denies any traffic that does not have the source address that was expected on a particular interface. For example, if an ISP is providing a connection to the IP address 15.1.1.0/24, the ISP could filter traffic so that only traffic sourced from address 15.1.1.0/24 can enter the ISP router from that interface. Note that unless all ISPs implement this type of filtering, the effectiveness is significantly reduced.</a:t>
            </a:r>
          </a:p>
          <a:p>
            <a:pPr>
              <a:lnSpc>
                <a:spcPct val="80000"/>
              </a:lnSpc>
            </a:pPr>
            <a:r>
              <a:rPr lang="en-US" sz="1000"/>
              <a:t>RFC 3704 covers ingress filtering for multihomed networks. It updates RFC 2827.</a:t>
            </a:r>
          </a:p>
          <a:p>
            <a:pPr>
              <a:lnSpc>
                <a:spcPct val="80000"/>
              </a:lnSpc>
            </a:pPr>
            <a:r>
              <a:rPr lang="en-US" sz="1000"/>
              <a:t>RFC 2827 defines filters to drop packets that come from source addresses within 0.0.0.0/8, 10.0.0.0/8, 127.0.0.0/8, 172.16.0.0/12, 192.168.0.0/16, 224.0.0.0/4, or 240.0.0.0/4. This source address is a so-called </a:t>
            </a:r>
            <a:r>
              <a:rPr lang="en-US" sz="1000">
                <a:solidFill>
                  <a:schemeClr val="accent1"/>
                </a:solidFill>
              </a:rPr>
              <a:t>Martian Address.</a:t>
            </a:r>
            <a:endParaRPr lang="en-US" sz="1000" b="1">
              <a:solidFill>
                <a:schemeClr val="accent1"/>
              </a:solidFill>
            </a:endParaRPr>
          </a:p>
          <a:p>
            <a:pPr>
              <a:lnSpc>
                <a:spcPct val="80000"/>
              </a:lnSpc>
            </a:pPr>
            <a:r>
              <a:rPr lang="en-US" sz="1000" b="1"/>
              <a:t>Additional Authentication</a:t>
            </a:r>
            <a:endParaRPr lang="en-US" sz="1000"/>
          </a:p>
          <a:p>
            <a:pPr>
              <a:lnSpc>
                <a:spcPct val="80000"/>
              </a:lnSpc>
            </a:pPr>
            <a:r>
              <a:rPr lang="en-US" sz="1000"/>
              <a:t>The most effective method for mitigating the threat of IP spoofing is to eliminate the attack</a:t>
            </a:r>
            <a:r>
              <a:rPr lang="ja-JP" altLang="en-US" sz="1000"/>
              <a:t>’</a:t>
            </a:r>
            <a:r>
              <a:rPr lang="en-US" sz="1000"/>
              <a:t>s effectiveness. IP spoofing can function correctly only when devices use IP address-based authentication; therefore, if you use additional authentication methods, IP spoofing attacks are irrelevant. Cryptographic authentication is the best form of additional authentication. However, when cryptographic authentication is not possible, strong two-factor authentication using OTPs can also be effective.</a:t>
            </a:r>
          </a:p>
        </p:txBody>
      </p:sp>
    </p:spTree>
    <p:extLst>
      <p:ext uri="{BB962C8B-B14F-4D97-AF65-F5344CB8AC3E}">
        <p14:creationId xmlns:p14="http://schemas.microsoft.com/office/powerpoint/2010/main" val="212223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79018155-3292-644F-96C7-0D26F084B363}" type="slidenum">
              <a:rPr lang="en-US" sz="800" b="0"/>
              <a:pPr/>
              <a:t>80</a:t>
            </a:fld>
            <a:endParaRPr lang="en-US" sz="800" b="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p>
        </p:txBody>
      </p:sp>
    </p:spTree>
    <p:extLst>
      <p:ext uri="{BB962C8B-B14F-4D97-AF65-F5344CB8AC3E}">
        <p14:creationId xmlns:p14="http://schemas.microsoft.com/office/powerpoint/2010/main" val="1783739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5D0494D3-51EF-A846-9E19-77B173861DF8}" type="slidenum">
              <a:rPr lang="en-US" sz="800" b="0"/>
              <a:pPr/>
              <a:t>82</a:t>
            </a:fld>
            <a:endParaRPr lang="en-US" sz="800" b="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290389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BAC8765-9BDA-EC4F-852D-27FC6620ED09}" type="slidenum">
              <a:rPr lang="en-US" sz="800" b="0"/>
              <a:pPr/>
              <a:t>83</a:t>
            </a:fld>
            <a:endParaRPr lang="en-US" sz="800" b="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err="1"/>
              <a:t>Netcat</a:t>
            </a:r>
            <a:r>
              <a:rPr lang="en-US" b="1" dirty="0"/>
              <a:t>:</a:t>
            </a:r>
            <a:r>
              <a:rPr lang="en-US" dirty="0"/>
              <a:t> You can use </a:t>
            </a:r>
            <a:r>
              <a:rPr lang="en-US" dirty="0" err="1"/>
              <a:t>Netcat</a:t>
            </a:r>
            <a:r>
              <a:rPr lang="en-US" dirty="0"/>
              <a:t> directly or driven by other programs and scripts as a reliable back-end tool. </a:t>
            </a:r>
            <a:r>
              <a:rPr lang="en-US" dirty="0" err="1"/>
              <a:t>Netcat</a:t>
            </a:r>
            <a:r>
              <a:rPr lang="en-US" dirty="0"/>
              <a:t> is a feature-rich network debugging and exploration tool because it can create almost any kind of connection you would need and has several interesting built-in capabilities. Hackers use </a:t>
            </a:r>
            <a:r>
              <a:rPr lang="en-US" dirty="0" err="1"/>
              <a:t>Netcat</a:t>
            </a:r>
            <a:r>
              <a:rPr lang="en-US" dirty="0"/>
              <a:t> to grab banners and to scan ports. You will use it in an upcoming lab exercise to find vulnerabilities in your own network. You will find </a:t>
            </a:r>
            <a:r>
              <a:rPr lang="en-US" dirty="0" err="1"/>
              <a:t>Netcat</a:t>
            </a:r>
            <a:r>
              <a:rPr lang="en-US" dirty="0"/>
              <a:t> </a:t>
            </a:r>
            <a:r>
              <a:rPr lang="en-US" dirty="0" smtClean="0"/>
              <a:t>at: </a:t>
            </a:r>
            <a:r>
              <a:rPr lang="en-US" sz="1000" u="sng" dirty="0" smtClean="0"/>
              <a:t>http</a:t>
            </a:r>
            <a:r>
              <a:rPr lang="en-US" sz="1000" u="sng" dirty="0"/>
              <a:t>://netcat.sourceforge.net/</a:t>
            </a:r>
            <a:endParaRPr lang="en-US" dirty="0"/>
          </a:p>
          <a:p>
            <a:r>
              <a:rPr lang="en-AU" b="1" dirty="0" err="1"/>
              <a:t>GetMAC</a:t>
            </a:r>
            <a:r>
              <a:rPr lang="en-AU" b="1" dirty="0"/>
              <a:t>: </a:t>
            </a:r>
            <a:r>
              <a:rPr lang="en-US" dirty="0"/>
              <a:t>This application is useful when you want to enter the address into a sniffer, or if you need to know what protocols are currently in use on a computer. For more information, see</a:t>
            </a:r>
            <a:r>
              <a:rPr lang="en-US" dirty="0" smtClean="0"/>
              <a:t>: </a:t>
            </a:r>
            <a:r>
              <a:rPr lang="en-US" sz="1000" dirty="0" smtClean="0"/>
              <a:t>http</a:t>
            </a:r>
            <a:r>
              <a:rPr lang="en-US" sz="1000" dirty="0"/>
              <a:t>://www.microsoft.com/windows2000/techinfo/reskit/tools/existing/getmac-o.asp</a:t>
            </a:r>
          </a:p>
          <a:p>
            <a:r>
              <a:rPr lang="en-US" b="1" dirty="0"/>
              <a:t>Microsoft Windows SDK</a:t>
            </a:r>
            <a:r>
              <a:rPr lang="en-US" dirty="0"/>
              <a:t> provides the documentation, samples, header files, libraries, and tools that you need to develop applications that run on Microsoft Windows. See the Microsoft site </a:t>
            </a:r>
            <a:r>
              <a:rPr lang="en-US" dirty="0" smtClean="0"/>
              <a:t>at: </a:t>
            </a:r>
            <a:r>
              <a:rPr lang="en-US" sz="1000" dirty="0" smtClean="0"/>
              <a:t>http</a:t>
            </a:r>
            <a:r>
              <a:rPr lang="en-US" sz="1000" dirty="0"/>
              <a:t>://www.microsoft.com/downloads/details.aspx?FamilyId=A55B6B43-E24F-4EA3-A93E-40C0EC4F68E5&amp;displaylang=en</a:t>
            </a:r>
            <a:r>
              <a:rPr lang="en-US" dirty="0"/>
              <a:t> </a:t>
            </a:r>
          </a:p>
          <a:p>
            <a:endParaRPr lang="en-US" sz="1000" b="1" dirty="0"/>
          </a:p>
          <a:p>
            <a:endParaRPr lang="en-US" sz="1000" dirty="0"/>
          </a:p>
        </p:txBody>
      </p:sp>
    </p:spTree>
    <p:extLst>
      <p:ext uri="{BB962C8B-B14F-4D97-AF65-F5344CB8AC3E}">
        <p14:creationId xmlns:p14="http://schemas.microsoft.com/office/powerpoint/2010/main" val="133806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57">
              <a:defRPr sz="2300">
                <a:solidFill>
                  <a:schemeClr val="tx1"/>
                </a:solidFill>
                <a:latin typeface="Arial" charset="0"/>
              </a:defRPr>
            </a:lvl1pPr>
            <a:lvl2pPr marL="698893" indent="-268805" defTabSz="931857">
              <a:defRPr sz="2300">
                <a:solidFill>
                  <a:schemeClr val="tx1"/>
                </a:solidFill>
                <a:latin typeface="Arial" charset="0"/>
              </a:defRPr>
            </a:lvl2pPr>
            <a:lvl3pPr marL="1075220" indent="-215044" defTabSz="931857">
              <a:defRPr sz="2300">
                <a:solidFill>
                  <a:schemeClr val="tx1"/>
                </a:solidFill>
                <a:latin typeface="Arial" charset="0"/>
              </a:defRPr>
            </a:lvl3pPr>
            <a:lvl4pPr marL="1505308" indent="-215044" defTabSz="931857">
              <a:defRPr sz="2300">
                <a:solidFill>
                  <a:schemeClr val="tx1"/>
                </a:solidFill>
                <a:latin typeface="Arial" charset="0"/>
              </a:defRPr>
            </a:lvl4pPr>
            <a:lvl5pPr marL="1935396" indent="-215044" defTabSz="931857">
              <a:defRPr sz="2300">
                <a:solidFill>
                  <a:schemeClr val="tx1"/>
                </a:solidFill>
                <a:latin typeface="Arial" charset="0"/>
              </a:defRPr>
            </a:lvl5pPr>
            <a:lvl6pPr marL="2365484" indent="-215044" algn="ctr" defTabSz="931857" eaLnBrk="0" fontAlgn="base" hangingPunct="0">
              <a:lnSpc>
                <a:spcPct val="90000"/>
              </a:lnSpc>
              <a:spcBef>
                <a:spcPct val="0"/>
              </a:spcBef>
              <a:spcAft>
                <a:spcPct val="0"/>
              </a:spcAft>
              <a:defRPr sz="2300">
                <a:solidFill>
                  <a:schemeClr val="tx1"/>
                </a:solidFill>
                <a:latin typeface="Arial" charset="0"/>
              </a:defRPr>
            </a:lvl6pPr>
            <a:lvl7pPr marL="2795572" indent="-215044" algn="ctr" defTabSz="931857" eaLnBrk="0" fontAlgn="base" hangingPunct="0">
              <a:lnSpc>
                <a:spcPct val="90000"/>
              </a:lnSpc>
              <a:spcBef>
                <a:spcPct val="0"/>
              </a:spcBef>
              <a:spcAft>
                <a:spcPct val="0"/>
              </a:spcAft>
              <a:defRPr sz="2300">
                <a:solidFill>
                  <a:schemeClr val="tx1"/>
                </a:solidFill>
                <a:latin typeface="Arial" charset="0"/>
              </a:defRPr>
            </a:lvl7pPr>
            <a:lvl8pPr marL="3225660" indent="-215044" algn="ctr" defTabSz="931857" eaLnBrk="0" fontAlgn="base" hangingPunct="0">
              <a:lnSpc>
                <a:spcPct val="90000"/>
              </a:lnSpc>
              <a:spcBef>
                <a:spcPct val="0"/>
              </a:spcBef>
              <a:spcAft>
                <a:spcPct val="0"/>
              </a:spcAft>
              <a:defRPr sz="2300">
                <a:solidFill>
                  <a:schemeClr val="tx1"/>
                </a:solidFill>
                <a:latin typeface="Arial" charset="0"/>
              </a:defRPr>
            </a:lvl8pPr>
            <a:lvl9pPr marL="3655748" indent="-215044" algn="ctr" defTabSz="931857" eaLnBrk="0" fontAlgn="base" hangingPunct="0">
              <a:lnSpc>
                <a:spcPct val="90000"/>
              </a:lnSpc>
              <a:spcBef>
                <a:spcPct val="0"/>
              </a:spcBef>
              <a:spcAft>
                <a:spcPct val="0"/>
              </a:spcAft>
              <a:defRPr sz="2300">
                <a:solidFill>
                  <a:schemeClr val="tx1"/>
                </a:solidFill>
                <a:latin typeface="Arial" charset="0"/>
              </a:defRPr>
            </a:lvl9pPr>
          </a:lstStyle>
          <a:p>
            <a:fld id="{ABE04D00-4796-4E0F-B821-A71BA81C6306}" type="slidenum">
              <a:rPr lang="en-US" sz="1200"/>
              <a:pPr/>
              <a:t>92</a:t>
            </a:fld>
            <a:endParaRPr lang="en-US" sz="1200"/>
          </a:p>
        </p:txBody>
      </p:sp>
      <p:sp>
        <p:nvSpPr>
          <p:cNvPr id="139267" name="Rectangle 2"/>
          <p:cNvSpPr>
            <a:spLocks noGrp="1" noRot="1" noChangeAspect="1" noChangeArrowheads="1" noTextEdit="1"/>
          </p:cNvSpPr>
          <p:nvPr>
            <p:ph type="sldImg"/>
          </p:nvPr>
        </p:nvSpPr>
        <p:spPr>
          <a:xfrm>
            <a:off x="1182688" y="698500"/>
            <a:ext cx="4645025" cy="3484563"/>
          </a:xfrm>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smtClean="0">
              <a:latin typeface="Times" pitchFamily="18" charset="0"/>
            </a:endParaRPr>
          </a:p>
        </p:txBody>
      </p:sp>
    </p:spTree>
    <p:extLst>
      <p:ext uri="{BB962C8B-B14F-4D97-AF65-F5344CB8AC3E}">
        <p14:creationId xmlns:p14="http://schemas.microsoft.com/office/powerpoint/2010/main" val="313826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FA2A59DB-CCCC-0344-BC94-0E0E7D62E32A}" type="slidenum">
              <a:rPr lang="en-US" sz="800" b="0"/>
              <a:pPr/>
              <a:t>6</a:t>
            </a:fld>
            <a:endParaRPr lang="en-US" sz="800" b="0"/>
          </a:p>
        </p:txBody>
      </p:sp>
      <p:sp>
        <p:nvSpPr>
          <p:cNvPr id="198659" name="Rectangle 2"/>
          <p:cNvSpPr>
            <a:spLocks noGrp="1" noChangeArrowheads="1"/>
          </p:cNvSpPr>
          <p:nvPr>
            <p:ph type="body" idx="1"/>
          </p:nvPr>
        </p:nvSpPr>
        <p:spPr>
          <a:xfrm>
            <a:off x="407988" y="4470400"/>
            <a:ext cx="6165850"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7114" tIns="50944" rIns="97114" bIns="50944"/>
          <a:lstStyle/>
          <a:p>
            <a:pPr marL="114300" indent="-114300" defTabSz="914400"/>
            <a:endParaRPr lang="en-US"/>
          </a:p>
        </p:txBody>
      </p:sp>
      <p:sp>
        <p:nvSpPr>
          <p:cNvPr id="198660" name="Rectangle 3"/>
          <p:cNvSpPr>
            <a:spLocks noGrp="1" noRot="1" noChangeAspect="1" noChangeArrowheads="1" noTextEdit="1"/>
          </p:cNvSpPr>
          <p:nvPr>
            <p:ph type="sldImg"/>
          </p:nvPr>
        </p:nvSpPr>
        <p:spPr>
          <a:xfrm>
            <a:off x="842963" y="249238"/>
            <a:ext cx="5434012" cy="4075112"/>
          </a:xfrm>
          <a:ln cap="flat"/>
        </p:spPr>
      </p:sp>
    </p:spTree>
    <p:extLst>
      <p:ext uri="{BB962C8B-B14F-4D97-AF65-F5344CB8AC3E}">
        <p14:creationId xmlns:p14="http://schemas.microsoft.com/office/powerpoint/2010/main" val="332089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75083A26-8625-0E44-8605-0F7E53428C0C}" type="slidenum">
              <a:rPr lang="en-US" sz="800" b="0"/>
              <a:pPr/>
              <a:t>22</a:t>
            </a:fld>
            <a:endParaRPr lang="en-US" sz="800" b="0"/>
          </a:p>
        </p:txBody>
      </p:sp>
      <p:sp>
        <p:nvSpPr>
          <p:cNvPr id="200707" name="Rectangle 2"/>
          <p:cNvSpPr>
            <a:spLocks noGrp="1" noRot="1" noChangeAspect="1" noChangeArrowheads="1" noTextEdit="1"/>
          </p:cNvSpPr>
          <p:nvPr>
            <p:ph type="sldImg"/>
          </p:nvPr>
        </p:nvSpPr>
        <p:spPr>
          <a:xfrm>
            <a:off x="874713" y="244475"/>
            <a:ext cx="5321300" cy="3990975"/>
          </a:xfrm>
          <a:ln/>
        </p:spPr>
      </p:sp>
      <p:sp>
        <p:nvSpPr>
          <p:cNvPr id="200708"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80000"/>
              </a:lnSpc>
              <a:buFontTx/>
              <a:buNone/>
            </a:pPr>
            <a:r>
              <a:rPr lang="en-US"/>
              <a:t>Hackers</a:t>
            </a:r>
          </a:p>
          <a:p>
            <a:pPr>
              <a:lnSpc>
                <a:spcPct val="80000"/>
              </a:lnSpc>
              <a:buFontTx/>
              <a:buNone/>
            </a:pPr>
            <a:r>
              <a:rPr lang="en-US"/>
              <a:t>	White Hat</a:t>
            </a:r>
          </a:p>
          <a:p>
            <a:pPr>
              <a:lnSpc>
                <a:spcPct val="80000"/>
              </a:lnSpc>
              <a:buFontTx/>
              <a:buNone/>
            </a:pPr>
            <a:r>
              <a:rPr lang="en-US"/>
              <a:t>	Black Hat</a:t>
            </a:r>
          </a:p>
          <a:p>
            <a:pPr>
              <a:lnSpc>
                <a:spcPct val="80000"/>
              </a:lnSpc>
              <a:buFontTx/>
              <a:buNone/>
            </a:pPr>
            <a:r>
              <a:rPr lang="en-US"/>
              <a:t>	Attack tools, worms, etc</a:t>
            </a:r>
          </a:p>
          <a:p>
            <a:pPr>
              <a:lnSpc>
                <a:spcPct val="80000"/>
              </a:lnSpc>
              <a:buFontTx/>
              <a:buNone/>
            </a:pPr>
            <a:endParaRPr lang="en-US"/>
          </a:p>
          <a:p>
            <a:pPr>
              <a:lnSpc>
                <a:spcPct val="80000"/>
              </a:lnSpc>
              <a:buFontTx/>
              <a:buNone/>
            </a:pPr>
            <a:r>
              <a:rPr lang="en-US"/>
              <a:t>Legislation</a:t>
            </a:r>
          </a:p>
          <a:p>
            <a:pPr>
              <a:lnSpc>
                <a:spcPct val="80000"/>
              </a:lnSpc>
              <a:buFontTx/>
              <a:buNone/>
            </a:pPr>
            <a:r>
              <a:rPr lang="en-US"/>
              <a:t>	GLB</a:t>
            </a:r>
          </a:p>
          <a:p>
            <a:pPr>
              <a:lnSpc>
                <a:spcPct val="80000"/>
              </a:lnSpc>
              <a:buFontTx/>
              <a:buNone/>
            </a:pPr>
            <a:r>
              <a:rPr lang="en-US"/>
              <a:t>	HIPPA</a:t>
            </a:r>
          </a:p>
          <a:p>
            <a:pPr>
              <a:lnSpc>
                <a:spcPct val="80000"/>
              </a:lnSpc>
              <a:buFontTx/>
              <a:buNone/>
            </a:pPr>
            <a:r>
              <a:rPr lang="en-US"/>
              <a:t>	CIPA</a:t>
            </a:r>
          </a:p>
          <a:p>
            <a:pPr>
              <a:lnSpc>
                <a:spcPct val="80000"/>
              </a:lnSpc>
              <a:buFontTx/>
              <a:buNone/>
            </a:pPr>
            <a:r>
              <a:rPr lang="en-US"/>
              <a:t>	Privacy Act</a:t>
            </a:r>
          </a:p>
          <a:p>
            <a:pPr>
              <a:lnSpc>
                <a:spcPct val="80000"/>
              </a:lnSpc>
              <a:buFontTx/>
              <a:buNone/>
            </a:pPr>
            <a:endParaRPr lang="en-US"/>
          </a:p>
          <a:p>
            <a:pPr>
              <a:lnSpc>
                <a:spcPct val="80000"/>
              </a:lnSpc>
              <a:buFontTx/>
              <a:buNone/>
            </a:pPr>
            <a:r>
              <a:rPr lang="en-US"/>
              <a:t>Litigation</a:t>
            </a:r>
          </a:p>
          <a:p>
            <a:pPr>
              <a:lnSpc>
                <a:spcPct val="80000"/>
              </a:lnSpc>
              <a:buFontTx/>
              <a:buNone/>
            </a:pPr>
            <a:r>
              <a:rPr lang="en-US"/>
              <a:t>	Network Insurance against losses</a:t>
            </a:r>
          </a:p>
          <a:p>
            <a:pPr>
              <a:lnSpc>
                <a:spcPct val="80000"/>
              </a:lnSpc>
              <a:buFontTx/>
              <a:buNone/>
            </a:pPr>
            <a:endParaRPr lang="en-US"/>
          </a:p>
          <a:p>
            <a:pPr>
              <a:lnSpc>
                <a:spcPct val="80000"/>
              </a:lnSpc>
              <a:buFontTx/>
              <a:buNone/>
            </a:pPr>
            <a:r>
              <a:rPr lang="en-US"/>
              <a:t>Remember, these are why many companies are allocating the money for security initiatives.</a:t>
            </a:r>
          </a:p>
        </p:txBody>
      </p:sp>
    </p:spTree>
    <p:extLst>
      <p:ext uri="{BB962C8B-B14F-4D97-AF65-F5344CB8AC3E}">
        <p14:creationId xmlns:p14="http://schemas.microsoft.com/office/powerpoint/2010/main" val="357828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022FE219-955D-214B-AA3D-F92C510C79CC}" type="slidenum">
              <a:rPr lang="en-US" sz="800" b="0"/>
              <a:pPr/>
              <a:t>24</a:t>
            </a:fld>
            <a:endParaRPr lang="en-US" sz="800" b="0"/>
          </a:p>
        </p:txBody>
      </p:sp>
      <p:sp>
        <p:nvSpPr>
          <p:cNvPr id="201731" name="Rectangle 2"/>
          <p:cNvSpPr>
            <a:spLocks noGrp="1" noRot="1" noChangeAspect="1" noChangeArrowheads="1" noTextEdit="1"/>
          </p:cNvSpPr>
          <p:nvPr>
            <p:ph type="sldImg"/>
          </p:nvPr>
        </p:nvSpPr>
        <p:spPr>
          <a:xfrm>
            <a:off x="774700" y="249238"/>
            <a:ext cx="5434013" cy="4075112"/>
          </a:xfrm>
          <a:ln/>
        </p:spPr>
      </p:sp>
      <p:sp>
        <p:nvSpPr>
          <p:cNvPr id="201732" name="Rectangle 3"/>
          <p:cNvSpPr>
            <a:spLocks noGrp="1" noChangeArrowheads="1"/>
          </p:cNvSpPr>
          <p:nvPr>
            <p:ph type="body" idx="1"/>
          </p:nvPr>
        </p:nvSpPr>
        <p:spPr>
          <a:xfrm>
            <a:off x="407988" y="4470400"/>
            <a:ext cx="6289675" cy="482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769" tIns="45884" rIns="91769" bIns="45884"/>
          <a:lstStyle/>
          <a:p>
            <a:pPr marL="0" indent="0" defTabSz="914400"/>
            <a:endParaRPr lang="en-US" sz="900"/>
          </a:p>
        </p:txBody>
      </p:sp>
    </p:spTree>
    <p:extLst>
      <p:ext uri="{BB962C8B-B14F-4D97-AF65-F5344CB8AC3E}">
        <p14:creationId xmlns:p14="http://schemas.microsoft.com/office/powerpoint/2010/main" val="241016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in curriculum</a:t>
            </a:r>
            <a:endParaRPr lang="en-US" dirty="0"/>
          </a:p>
        </p:txBody>
      </p:sp>
      <p:sp>
        <p:nvSpPr>
          <p:cNvPr id="4" name="Slide Number Placeholder 3"/>
          <p:cNvSpPr>
            <a:spLocks noGrp="1"/>
          </p:cNvSpPr>
          <p:nvPr>
            <p:ph type="sldNum" sz="quarter" idx="10"/>
          </p:nvPr>
        </p:nvSpPr>
        <p:spPr/>
        <p:txBody>
          <a:bodyPr/>
          <a:lstStyle/>
          <a:p>
            <a:pPr>
              <a:defRPr/>
            </a:pPr>
            <a:fld id="{F4CE0E46-7F05-B940-8356-5580BE265E49}" type="slidenum">
              <a:rPr lang="en-US" smtClean="0"/>
              <a:pPr>
                <a:defRPr/>
              </a:pPr>
              <a:t>27</a:t>
            </a:fld>
            <a:endParaRPr lang="en-US"/>
          </a:p>
        </p:txBody>
      </p:sp>
    </p:spTree>
    <p:extLst>
      <p:ext uri="{BB962C8B-B14F-4D97-AF65-F5344CB8AC3E}">
        <p14:creationId xmlns:p14="http://schemas.microsoft.com/office/powerpoint/2010/main" val="315273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noProof="0" dirty="0"/>
          </a:p>
        </p:txBody>
      </p:sp>
      <p:sp>
        <p:nvSpPr>
          <p:cNvPr id="4" name="Zástupný symbol pro číslo snímku 3"/>
          <p:cNvSpPr>
            <a:spLocks noGrp="1"/>
          </p:cNvSpPr>
          <p:nvPr>
            <p:ph type="sldNum" sz="quarter" idx="10"/>
          </p:nvPr>
        </p:nvSpPr>
        <p:spPr/>
        <p:txBody>
          <a:bodyPr/>
          <a:lstStyle/>
          <a:p>
            <a:pPr>
              <a:defRPr/>
            </a:pPr>
            <a:fld id="{84ABDF1B-E978-4FC3-805E-DB85A386DC77}" type="slidenum">
              <a:rPr lang="en-US" smtClean="0"/>
              <a:pPr>
                <a:defRPr/>
              </a:pPr>
              <a:t>32</a:t>
            </a:fld>
            <a:endParaRPr lang="en-US"/>
          </a:p>
        </p:txBody>
      </p:sp>
    </p:spTree>
    <p:extLst>
      <p:ext uri="{BB962C8B-B14F-4D97-AF65-F5344CB8AC3E}">
        <p14:creationId xmlns:p14="http://schemas.microsoft.com/office/powerpoint/2010/main" val="86812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83662A6B-D2B7-DA4F-B822-96FCC1339ED8}" type="slidenum">
              <a:rPr lang="en-US" sz="800" b="0"/>
              <a:pPr/>
              <a:t>46</a:t>
            </a:fld>
            <a:endParaRPr lang="en-US" sz="800" b="0"/>
          </a:p>
        </p:txBody>
      </p:sp>
      <p:sp>
        <p:nvSpPr>
          <p:cNvPr id="206851" name="Rectangle 2"/>
          <p:cNvSpPr>
            <a:spLocks noGrp="1" noChangeArrowheads="1"/>
          </p:cNvSpPr>
          <p:nvPr>
            <p:ph type="body" idx="1"/>
          </p:nvPr>
        </p:nvSpPr>
        <p:spPr>
          <a:xfrm>
            <a:off x="407988" y="4470400"/>
            <a:ext cx="6165850"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7114" tIns="50944" rIns="97114" bIns="50944"/>
          <a:lstStyle/>
          <a:p>
            <a:pPr marL="114300" indent="-114300" defTabSz="914400"/>
            <a:endParaRPr lang="en-US"/>
          </a:p>
        </p:txBody>
      </p:sp>
      <p:sp>
        <p:nvSpPr>
          <p:cNvPr id="206852" name="Rectangle 3"/>
          <p:cNvSpPr>
            <a:spLocks noGrp="1" noRot="1" noChangeAspect="1" noChangeArrowheads="1" noTextEdit="1"/>
          </p:cNvSpPr>
          <p:nvPr>
            <p:ph type="sldImg"/>
          </p:nvPr>
        </p:nvSpPr>
        <p:spPr>
          <a:xfrm>
            <a:off x="842963" y="249238"/>
            <a:ext cx="5434012" cy="4075112"/>
          </a:xfrm>
          <a:ln cap="flat"/>
        </p:spPr>
      </p:sp>
    </p:spTree>
    <p:extLst>
      <p:ext uri="{BB962C8B-B14F-4D97-AF65-F5344CB8AC3E}">
        <p14:creationId xmlns:p14="http://schemas.microsoft.com/office/powerpoint/2010/main" val="397564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71139B0E-0241-4748-9B95-2CA9A7E46ECA}" type="slidenum">
              <a:rPr lang="en-US" sz="800" b="0"/>
              <a:pPr/>
              <a:t>51</a:t>
            </a:fld>
            <a:endParaRPr lang="en-US" sz="800" b="0"/>
          </a:p>
        </p:txBody>
      </p:sp>
      <p:sp>
        <p:nvSpPr>
          <p:cNvPr id="207875" name="Rectangle 2"/>
          <p:cNvSpPr>
            <a:spLocks noGrp="1" noChangeArrowheads="1"/>
          </p:cNvSpPr>
          <p:nvPr>
            <p:ph type="body" idx="1"/>
          </p:nvPr>
        </p:nvSpPr>
        <p:spPr>
          <a:xfrm>
            <a:off x="407988" y="4470400"/>
            <a:ext cx="6165850"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7114" tIns="50944" rIns="97114" bIns="50944"/>
          <a:lstStyle/>
          <a:p>
            <a:pPr marL="114300" indent="-114300" defTabSz="914400"/>
            <a:endParaRPr lang="en-US"/>
          </a:p>
        </p:txBody>
      </p:sp>
      <p:sp>
        <p:nvSpPr>
          <p:cNvPr id="207876" name="Rectangle 3"/>
          <p:cNvSpPr>
            <a:spLocks noGrp="1" noRot="1" noChangeAspect="1" noChangeArrowheads="1" noTextEdit="1"/>
          </p:cNvSpPr>
          <p:nvPr>
            <p:ph type="sldImg"/>
          </p:nvPr>
        </p:nvSpPr>
        <p:spPr>
          <a:xfrm>
            <a:off x="842963" y="249238"/>
            <a:ext cx="5434012" cy="4075112"/>
          </a:xfrm>
          <a:ln cap="flat"/>
        </p:spPr>
      </p:sp>
    </p:spTree>
    <p:extLst>
      <p:ext uri="{BB962C8B-B14F-4D97-AF65-F5344CB8AC3E}">
        <p14:creationId xmlns:p14="http://schemas.microsoft.com/office/powerpoint/2010/main" val="551457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4" name="Rectangle 2"/>
          <p:cNvSpPr>
            <a:spLocks noChangeArrowheads="1"/>
          </p:cNvSpPr>
          <p:nvPr/>
        </p:nvSpPr>
        <p:spPr bwMode="auto">
          <a:xfrm rot="16200000">
            <a:off x="3200400" y="-1570037"/>
            <a:ext cx="2743200" cy="9144000"/>
          </a:xfrm>
          <a:prstGeom prst="rect">
            <a:avLst/>
          </a:prstGeom>
          <a:solidFill>
            <a:srgbClr val="015F85"/>
          </a:solidFill>
          <a:ln w="9525" algn="ctr">
            <a:noFill/>
            <a:miter lim="800000"/>
            <a:headEnd/>
            <a:tailEnd/>
          </a:ln>
          <a:effectLst/>
        </p:spPr>
        <p:txBody>
          <a:bodyPr wrap="none" lIns="73025" tIns="36512" rIns="73025" bIns="36512" anchor="ctr"/>
          <a:lstStyle/>
          <a:p>
            <a:pPr>
              <a:defRPr/>
            </a:pPr>
            <a:endParaRPr lang="sk-SK"/>
          </a:p>
        </p:txBody>
      </p:sp>
      <p:sp>
        <p:nvSpPr>
          <p:cNvPr id="5"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039902FE-0454-4ABE-8E66-5A06B9AF3DF1}" type="slidenum">
              <a:rPr lang="en-US" sz="1000">
                <a:solidFill>
                  <a:srgbClr val="D3D3D3"/>
                </a:solidFill>
              </a:rPr>
              <a:pPr algn="r" defTabSz="814388">
                <a:lnSpc>
                  <a:spcPct val="100000"/>
                </a:lnSpc>
                <a:defRPr/>
              </a:pPr>
              <a:t>‹#›</a:t>
            </a:fld>
            <a:endParaRPr lang="en-US" sz="1000">
              <a:solidFill>
                <a:srgbClr val="D3D3D3"/>
              </a:solidFill>
            </a:endParaRPr>
          </a:p>
        </p:txBody>
      </p:sp>
      <p:grpSp>
        <p:nvGrpSpPr>
          <p:cNvPr id="2" name="Group 7"/>
          <p:cNvGrpSpPr>
            <a:grpSpLocks/>
          </p:cNvGrpSpPr>
          <p:nvPr userDrawn="1"/>
        </p:nvGrpSpPr>
        <p:grpSpPr bwMode="auto">
          <a:xfrm>
            <a:off x="609600" y="525463"/>
            <a:ext cx="1447800" cy="769937"/>
            <a:chOff x="3272" y="1316"/>
            <a:chExt cx="1889" cy="1002"/>
          </a:xfrm>
        </p:grpSpPr>
        <p:sp>
          <p:nvSpPr>
            <p:cNvPr id="7" name="AutoShape 8"/>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pPr>
                <a:defRPr/>
              </a:pPr>
              <a:endParaRPr lang="sk-SK"/>
            </a:p>
          </p:txBody>
        </p:sp>
        <p:sp>
          <p:nvSpPr>
            <p:cNvPr id="8" name="Rectangle 9"/>
            <p:cNvSpPr>
              <a:spLocks noChangeArrowheads="1"/>
            </p:cNvSpPr>
            <p:nvPr/>
          </p:nvSpPr>
          <p:spPr bwMode="auto">
            <a:xfrm>
              <a:off x="3802" y="1979"/>
              <a:ext cx="87" cy="326"/>
            </a:xfrm>
            <a:prstGeom prst="rect">
              <a:avLst/>
            </a:prstGeom>
            <a:solidFill>
              <a:srgbClr val="B21A1A"/>
            </a:solidFill>
            <a:ln w="9525">
              <a:noFill/>
              <a:miter lim="800000"/>
              <a:headEnd/>
              <a:tailEnd/>
            </a:ln>
          </p:spPr>
          <p:txBody>
            <a:bodyPr/>
            <a:lstStyle/>
            <a:p>
              <a:pPr>
                <a:defRPr/>
              </a:pPr>
              <a:endParaRPr lang="sk-SK"/>
            </a:p>
          </p:txBody>
        </p:sp>
        <p:sp>
          <p:nvSpPr>
            <p:cNvPr id="9" name="Freeform 10"/>
            <p:cNvSpPr>
              <a:spLocks/>
            </p:cNvSpPr>
            <p:nvPr/>
          </p:nvSpPr>
          <p:spPr bwMode="auto">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a:defRPr/>
              </a:pPr>
              <a:endParaRPr lang="sk-SK"/>
            </a:p>
          </p:txBody>
        </p:sp>
        <p:sp>
          <p:nvSpPr>
            <p:cNvPr id="10" name="Freeform 11"/>
            <p:cNvSpPr>
              <a:spLocks/>
            </p:cNvSpPr>
            <p:nvPr/>
          </p:nvSpPr>
          <p:spPr bwMode="auto">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a:defRPr/>
              </a:pPr>
              <a:endParaRPr lang="sk-SK"/>
            </a:p>
          </p:txBody>
        </p:sp>
        <p:sp>
          <p:nvSpPr>
            <p:cNvPr id="11" name="Freeform 12"/>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a:defRPr/>
              </a:pPr>
              <a:endParaRPr lang="sk-SK"/>
            </a:p>
          </p:txBody>
        </p:sp>
        <p:sp>
          <p:nvSpPr>
            <p:cNvPr id="12" name="Freeform 13"/>
            <p:cNvSpPr>
              <a:spLocks/>
            </p:cNvSpPr>
            <p:nvPr/>
          </p:nvSpPr>
          <p:spPr bwMode="auto">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a:defRPr/>
              </a:pPr>
              <a:endParaRPr lang="sk-SK"/>
            </a:p>
          </p:txBody>
        </p:sp>
        <p:sp>
          <p:nvSpPr>
            <p:cNvPr id="13" name="Freeform 14"/>
            <p:cNvSpPr>
              <a:spLocks/>
            </p:cNvSpPr>
            <p:nvPr/>
          </p:nvSpPr>
          <p:spPr bwMode="auto">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a:defRPr/>
              </a:pPr>
              <a:endParaRPr lang="sk-SK"/>
            </a:p>
          </p:txBody>
        </p:sp>
        <p:sp>
          <p:nvSpPr>
            <p:cNvPr id="14" name="Freeform 15"/>
            <p:cNvSpPr>
              <a:spLocks/>
            </p:cNvSpPr>
            <p:nvPr/>
          </p:nvSpPr>
          <p:spPr bwMode="auto">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a:defRPr/>
              </a:pPr>
              <a:endParaRPr lang="sk-SK"/>
            </a:p>
          </p:txBody>
        </p:sp>
        <p:sp>
          <p:nvSpPr>
            <p:cNvPr id="15" name="Freeform 16"/>
            <p:cNvSpPr>
              <a:spLocks/>
            </p:cNvSpPr>
            <p:nvPr/>
          </p:nvSpPr>
          <p:spPr bwMode="auto">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a:defRPr/>
              </a:pPr>
              <a:endParaRPr lang="sk-SK"/>
            </a:p>
          </p:txBody>
        </p:sp>
        <p:sp>
          <p:nvSpPr>
            <p:cNvPr id="16" name="Freeform 17"/>
            <p:cNvSpPr>
              <a:spLocks/>
            </p:cNvSpPr>
            <p:nvPr/>
          </p:nvSpPr>
          <p:spPr bwMode="auto">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a:defRPr/>
              </a:pPr>
              <a:endParaRPr lang="sk-SK"/>
            </a:p>
          </p:txBody>
        </p:sp>
        <p:sp>
          <p:nvSpPr>
            <p:cNvPr id="17" name="Freeform 18"/>
            <p:cNvSpPr>
              <a:spLocks/>
            </p:cNvSpPr>
            <p:nvPr/>
          </p:nvSpPr>
          <p:spPr bwMode="auto">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a:defRPr/>
              </a:pPr>
              <a:endParaRPr lang="sk-SK"/>
            </a:p>
          </p:txBody>
        </p:sp>
        <p:sp>
          <p:nvSpPr>
            <p:cNvPr id="18" name="Freeform 19"/>
            <p:cNvSpPr>
              <a:spLocks/>
            </p:cNvSpPr>
            <p:nvPr/>
          </p:nvSpPr>
          <p:spPr bwMode="auto">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a:defRPr/>
              </a:pPr>
              <a:endParaRPr lang="sk-SK"/>
            </a:p>
          </p:txBody>
        </p:sp>
        <p:sp>
          <p:nvSpPr>
            <p:cNvPr id="19" name="Freeform 20"/>
            <p:cNvSpPr>
              <a:spLocks/>
            </p:cNvSpPr>
            <p:nvPr/>
          </p:nvSpPr>
          <p:spPr bwMode="auto">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a:defRPr/>
              </a:pPr>
              <a:endParaRPr lang="sk-SK"/>
            </a:p>
          </p:txBody>
        </p:sp>
        <p:sp>
          <p:nvSpPr>
            <p:cNvPr id="20" name="Freeform 21"/>
            <p:cNvSpPr>
              <a:spLocks/>
            </p:cNvSpPr>
            <p:nvPr/>
          </p:nvSpPr>
          <p:spPr bwMode="auto">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a:defRPr/>
              </a:pPr>
              <a:endParaRPr lang="sk-SK"/>
            </a:p>
          </p:txBody>
        </p:sp>
        <p:sp>
          <p:nvSpPr>
            <p:cNvPr id="21" name="Freeform 22"/>
            <p:cNvSpPr>
              <a:spLocks/>
            </p:cNvSpPr>
            <p:nvPr/>
          </p:nvSpPr>
          <p:spPr bwMode="auto">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a:defRPr/>
              </a:pPr>
              <a:endParaRPr lang="sk-SK"/>
            </a:p>
          </p:txBody>
        </p:sp>
      </p:grpSp>
      <p:pic>
        <p:nvPicPr>
          <p:cNvPr id="22" name="Picture 25" descr="MAE17639"/>
          <p:cNvPicPr>
            <a:picLocks noChangeAspect="1" noChangeArrowheads="1"/>
          </p:cNvPicPr>
          <p:nvPr/>
        </p:nvPicPr>
        <p:blipFill>
          <a:blip r:embed="rId2" cstate="print"/>
          <a:srcRect/>
          <a:stretch>
            <a:fillRect/>
          </a:stretch>
        </p:blipFill>
        <p:spPr bwMode="auto">
          <a:xfrm>
            <a:off x="4573588" y="1630363"/>
            <a:ext cx="4570412" cy="2743200"/>
          </a:xfrm>
          <a:prstGeom prst="rect">
            <a:avLst/>
          </a:prstGeom>
          <a:noFill/>
          <a:ln w="9525">
            <a:noFill/>
            <a:miter lim="800000"/>
            <a:headEnd/>
            <a:tailEnd/>
          </a:ln>
        </p:spPr>
      </p:pic>
      <p:sp>
        <p:nvSpPr>
          <p:cNvPr id="147479" name="Rectangle 23"/>
          <p:cNvSpPr>
            <a:spLocks noGrp="1" noChangeArrowheads="1"/>
          </p:cNvSpPr>
          <p:nvPr>
            <p:ph type="ctrTitle"/>
          </p:nvPr>
        </p:nvSpPr>
        <p:spPr bwMode="white">
          <a:xfrm>
            <a:off x="94130" y="1721224"/>
            <a:ext cx="4356846" cy="2541493"/>
          </a:xfrm>
          <a:ln/>
        </p:spPr>
        <p:txBody>
          <a:bodyPr/>
          <a:lstStyle>
            <a:lvl1pPr>
              <a:defRPr sz="3000" b="0">
                <a:solidFill>
                  <a:srgbClr val="FFFFFF"/>
                </a:solidFill>
              </a:defRPr>
            </a:lvl1pPr>
          </a:lstStyle>
          <a:p>
            <a:r>
              <a:rPr lang="cs-CZ" smtClean="0"/>
              <a:t>Kliknutím lze upravit styl.</a:t>
            </a:r>
            <a:endParaRPr lang="en-US"/>
          </a:p>
        </p:txBody>
      </p:sp>
      <p:sp>
        <p:nvSpPr>
          <p:cNvPr id="147480" name="Rectangle 24"/>
          <p:cNvSpPr>
            <a:spLocks noGrp="1" noChangeArrowheads="1"/>
          </p:cNvSpPr>
          <p:nvPr>
            <p:ph type="subTitle" idx="1"/>
          </p:nvPr>
        </p:nvSpPr>
        <p:spPr>
          <a:xfrm>
            <a:off x="650875" y="4733925"/>
            <a:ext cx="6940550" cy="419100"/>
          </a:xfrm>
          <a:ln/>
        </p:spPr>
        <p:txBody>
          <a:bodyPr anchor="ctr" anchorCtr="0">
            <a:normAutofit/>
          </a:bodyPr>
          <a:lstStyle>
            <a:lvl1pPr marL="0" indent="0">
              <a:lnSpc>
                <a:spcPct val="90000"/>
              </a:lnSpc>
              <a:buFont typeface="Wingdings" pitchFamily="2" charset="2"/>
              <a:buNone/>
              <a:defRPr sz="2000" b="1">
                <a:solidFill>
                  <a:schemeClr val="bg2"/>
                </a:solidFill>
              </a:defRPr>
            </a:lvl1pPr>
          </a:lstStyle>
          <a:p>
            <a:r>
              <a:rPr lang="cs-CZ" smtClean="0"/>
              <a:t>Kliknutím lze upravit styl předlohy.</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Kliknutím lze upravit styl.</a:t>
            </a:r>
            <a:endParaRPr lang="sk-SK"/>
          </a:p>
        </p:txBody>
      </p:sp>
      <p:sp>
        <p:nvSpPr>
          <p:cNvPr id="3" name="Zástupný symbol obrázka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zvislého textu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765925" y="457200"/>
            <a:ext cx="2035175" cy="5965825"/>
          </a:xfrm>
        </p:spPr>
        <p:txBody>
          <a:bodyPr vert="eaVert"/>
          <a:lstStyle/>
          <a:p>
            <a:r>
              <a:rPr lang="cs-CZ" smtClean="0"/>
              <a:t>Kliknutím lze upravit styl.</a:t>
            </a:r>
            <a:endParaRPr lang="sk-SK"/>
          </a:p>
        </p:txBody>
      </p:sp>
      <p:sp>
        <p:nvSpPr>
          <p:cNvPr id="3" name="Zástupný symbol zvislého textu 2"/>
          <p:cNvSpPr>
            <a:spLocks noGrp="1"/>
          </p:cNvSpPr>
          <p:nvPr>
            <p:ph type="body" orient="vert" idx="1"/>
          </p:nvPr>
        </p:nvSpPr>
        <p:spPr>
          <a:xfrm>
            <a:off x="655638" y="457200"/>
            <a:ext cx="5957887" cy="59658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dpis a tabuľka">
    <p:spTree>
      <p:nvGrpSpPr>
        <p:cNvPr id="1" name=""/>
        <p:cNvGrpSpPr/>
        <p:nvPr/>
      </p:nvGrpSpPr>
      <p:grpSpPr>
        <a:xfrm>
          <a:off x="0" y="0"/>
          <a:ext cx="0" cy="0"/>
          <a:chOff x="0" y="0"/>
          <a:chExt cx="0" cy="0"/>
        </a:xfrm>
      </p:grpSpPr>
      <p:sp>
        <p:nvSpPr>
          <p:cNvPr id="2" name="Nadpis 1"/>
          <p:cNvSpPr>
            <a:spLocks noGrp="1"/>
          </p:cNvSpPr>
          <p:nvPr>
            <p:ph type="title"/>
          </p:nvPr>
        </p:nvSpPr>
        <p:spPr>
          <a:xfrm>
            <a:off x="655638" y="457200"/>
            <a:ext cx="8145462" cy="838200"/>
          </a:xfrm>
        </p:spPr>
        <p:txBody>
          <a:bodyPr/>
          <a:lstStyle/>
          <a:p>
            <a:r>
              <a:rPr lang="cs-CZ" smtClean="0"/>
              <a:t>Kliknutím lze upravit styl.</a:t>
            </a:r>
            <a:endParaRPr lang="sk-SK"/>
          </a:p>
        </p:txBody>
      </p:sp>
      <p:sp>
        <p:nvSpPr>
          <p:cNvPr id="3" name="Zástupný symbol tabuľky 2"/>
          <p:cNvSpPr>
            <a:spLocks noGrp="1"/>
          </p:cNvSpPr>
          <p:nvPr>
            <p:ph type="tbl" idx="1"/>
          </p:nvPr>
        </p:nvSpPr>
        <p:spPr>
          <a:xfrm>
            <a:off x="655638" y="1781175"/>
            <a:ext cx="7940675" cy="4641850"/>
          </a:xfrm>
        </p:spPr>
        <p:txBody>
          <a:bodyPr>
            <a:normAutofit/>
          </a:bodyPr>
          <a:lstStyle/>
          <a:p>
            <a:pPr lvl="0"/>
            <a:r>
              <a:rPr lang="cs-CZ" noProof="0" smtClean="0"/>
              <a:t>Kliknutím na ikonu přidáte tabulku.</a:t>
            </a:r>
            <a:endParaRPr lang="sk-SK" noProof="0" smtClean="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65125"/>
            <a:ext cx="8145462" cy="620713"/>
          </a:xfrm>
          <a:prstGeom prst="rect">
            <a:avLst/>
          </a:prstGeom>
        </p:spPr>
        <p:txBody>
          <a:bodyPr/>
          <a:lstStyle/>
          <a:p>
            <a:r>
              <a:rPr lang="cs-CZ" smtClean="0"/>
              <a:t>Kliknutím lze upravit styl.</a:t>
            </a:r>
            <a:endParaRPr lang="en-US"/>
          </a:p>
        </p:txBody>
      </p:sp>
      <p:sp>
        <p:nvSpPr>
          <p:cNvPr id="3" name="Content Placeholder 2"/>
          <p:cNvSpPr>
            <a:spLocks noGrp="1"/>
          </p:cNvSpPr>
          <p:nvPr>
            <p:ph sz="half" idx="1"/>
          </p:nvPr>
        </p:nvSpPr>
        <p:spPr>
          <a:xfrm>
            <a:off x="655638" y="1187116"/>
            <a:ext cx="3931920" cy="5245958"/>
          </a:xfrm>
        </p:spPr>
        <p:txBody>
          <a:bodyPr/>
          <a:lstStyle>
            <a:lvl1pPr>
              <a:defRPr sz="2400" baseline="0"/>
            </a:lvl1pPr>
            <a:lvl2pPr marL="230188" indent="166688">
              <a:buFont typeface="Arial" pitchFamily="34" charset="0"/>
              <a:buChar char="•"/>
              <a:defRPr sz="2200" baseline="0"/>
            </a:lvl2pPr>
            <a:lvl3pPr marL="398463" indent="171450">
              <a:buFont typeface="Arial" pitchFamily="34" charset="0"/>
              <a:buChar char="•"/>
              <a:defRPr sz="2000" baseline="0"/>
            </a:lvl3pPr>
            <a:lvl4pPr marL="565150" indent="166688">
              <a:buFont typeface="Arial" pitchFamily="34" charset="0"/>
              <a:buChar char="•"/>
              <a:defRPr sz="1800"/>
            </a:lvl4pPr>
            <a:lvl5pPr marL="744538" indent="106363">
              <a:buFont typeface="Arial" pitchFamily="34" charset="0"/>
              <a:buChar char="•"/>
              <a:defRPr sz="16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Content Placeholder 2"/>
          <p:cNvSpPr>
            <a:spLocks noGrp="1"/>
          </p:cNvSpPr>
          <p:nvPr>
            <p:ph sz="half" idx="10"/>
          </p:nvPr>
        </p:nvSpPr>
        <p:spPr>
          <a:xfrm>
            <a:off x="4745466" y="1187116"/>
            <a:ext cx="3931920" cy="5245958"/>
          </a:xfrm>
        </p:spPr>
        <p:txBody>
          <a:bodyPr/>
          <a:lstStyle>
            <a:lvl1pPr>
              <a:defRPr sz="2400" baseline="0"/>
            </a:lvl1pPr>
            <a:lvl2pPr marL="230188" indent="166688">
              <a:buFont typeface="Arial" pitchFamily="34" charset="0"/>
              <a:buChar char="•"/>
              <a:defRPr sz="2200" baseline="0"/>
            </a:lvl2pPr>
            <a:lvl3pPr marL="398463" indent="171450">
              <a:buFont typeface="Arial" pitchFamily="34" charset="0"/>
              <a:buChar char="•"/>
              <a:defRPr sz="2000" baseline="0"/>
            </a:lvl3pPr>
            <a:lvl4pPr marL="565150" indent="166688">
              <a:buFont typeface="Arial" pitchFamily="34" charset="0"/>
              <a:buChar char="•"/>
              <a:defRPr sz="1800"/>
            </a:lvl4pPr>
            <a:lvl5pPr marL="744538" indent="106363">
              <a:buFont typeface="Arial" pitchFamily="34" charset="0"/>
              <a:buChar char="•"/>
              <a:defRPr sz="16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24044161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655638" y="365125"/>
            <a:ext cx="8145462" cy="620713"/>
          </a:xfrm>
          <a:prstGeom prst="rect">
            <a:avLst/>
          </a:prstGeom>
        </p:spPr>
        <p:txBody>
          <a:bodyPr/>
          <a:lstStyle/>
          <a:p>
            <a:r>
              <a:rPr lang="cs-CZ" smtClean="0"/>
              <a:t>Kliknutím lze upravit styl.</a:t>
            </a:r>
            <a:endParaRPr lang="en-US"/>
          </a:p>
        </p:txBody>
      </p:sp>
      <p:sp>
        <p:nvSpPr>
          <p:cNvPr id="7" name="Content Placeholder 2"/>
          <p:cNvSpPr>
            <a:spLocks noGrp="1"/>
          </p:cNvSpPr>
          <p:nvPr>
            <p:ph idx="1"/>
          </p:nvPr>
        </p:nvSpPr>
        <p:spPr>
          <a:xfrm>
            <a:off x="655638" y="1139566"/>
            <a:ext cx="7940675" cy="491994"/>
          </a:xfrm>
        </p:spPr>
        <p:txBody>
          <a:bodyPr/>
          <a:lstStyle/>
          <a:p>
            <a:pPr lvl="0"/>
            <a:r>
              <a:rPr lang="cs-CZ" smtClean="0"/>
              <a:t>Kliknutím lze upravit styly předlohy textu.</a:t>
            </a:r>
          </a:p>
        </p:txBody>
      </p:sp>
      <p:sp>
        <p:nvSpPr>
          <p:cNvPr id="10" name="Text Placeholder 9"/>
          <p:cNvSpPr>
            <a:spLocks noGrp="1"/>
          </p:cNvSpPr>
          <p:nvPr>
            <p:ph type="body" sz="quarter" idx="10"/>
          </p:nvPr>
        </p:nvSpPr>
        <p:spPr>
          <a:xfrm>
            <a:off x="871725"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cs-CZ" smtClean="0"/>
              <a:t>Kliknutím lze upravit styly předlohy textu.</a:t>
            </a:r>
          </a:p>
        </p:txBody>
      </p:sp>
      <p:sp>
        <p:nvSpPr>
          <p:cNvPr id="11" name="Text Placeholder 9"/>
          <p:cNvSpPr>
            <a:spLocks noGrp="1"/>
          </p:cNvSpPr>
          <p:nvPr>
            <p:ph type="body" sz="quarter" idx="11"/>
          </p:nvPr>
        </p:nvSpPr>
        <p:spPr>
          <a:xfrm>
            <a:off x="873518"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cs-CZ" smtClean="0"/>
              <a:t>Kliknutím lze upravit styly předlohy textu.</a:t>
            </a:r>
          </a:p>
        </p:txBody>
      </p:sp>
    </p:spTree>
    <p:extLst>
      <p:ext uri="{BB962C8B-B14F-4D97-AF65-F5344CB8AC3E}">
        <p14:creationId xmlns:p14="http://schemas.microsoft.com/office/powerpoint/2010/main" val="3917709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914400"/>
            <a:ext cx="8578850" cy="5394960"/>
          </a:xfrm>
        </p:spPr>
        <p:txBody>
          <a:bodyPr/>
          <a:lstStyle>
            <a:lvl1pPr>
              <a:lnSpc>
                <a:spcPct val="95000"/>
              </a:lnSpc>
              <a:spcBef>
                <a:spcPts val="1480"/>
              </a:spcBef>
              <a:defRPr sz="2200">
                <a:solidFill>
                  <a:srgbClr val="000000"/>
                </a:solidFill>
                <a:latin typeface="+mj-lt"/>
              </a:defRPr>
            </a:lvl1pPr>
            <a:lvl2pPr>
              <a:lnSpc>
                <a:spcPct val="95000"/>
              </a:lnSpc>
              <a:spcBef>
                <a:spcPts val="600"/>
              </a:spcBef>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9687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4359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C0C0C0"/>
                </a:solidFill>
                <a:latin typeface="+mj-lt"/>
              </a:rPr>
              <a:t>© 2012 </a:t>
            </a:r>
            <a:r>
              <a:rPr lang="en-US" sz="600" dirty="0" smtClean="0">
                <a:solidFill>
                  <a:srgbClr val="C0C0C0"/>
                </a:solidFill>
                <a:latin typeface="+mj-lt"/>
              </a:rPr>
              <a:t>Cisco and/or its affiliates. All rights reserved.</a:t>
            </a:r>
            <a:endParaRPr lang="en-US" sz="600" dirty="0">
              <a:solidFill>
                <a:srgbClr val="C0C0C0"/>
              </a:solidFill>
              <a:latin typeface="+mj-lt"/>
            </a:endParaRPr>
          </a:p>
        </p:txBody>
      </p:sp>
      <p:sp>
        <p:nvSpPr>
          <p:cNvPr id="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extLst>
      <p:ext uri="{BB962C8B-B14F-4D97-AF65-F5344CB8AC3E}">
        <p14:creationId xmlns:p14="http://schemas.microsoft.com/office/powerpoint/2010/main" val="4903730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3"/>
          <p:cNvSpPr>
            <a:spLocks noGrp="1"/>
          </p:cNvSpPr>
          <p:nvPr>
            <p:ph type="body" sz="quarter" idx="10"/>
          </p:nvPr>
        </p:nvSpPr>
        <p:spPr>
          <a:xfrm>
            <a:off x="239713" y="914400"/>
            <a:ext cx="8578850" cy="5394960"/>
          </a:xfrm>
        </p:spPr>
        <p:txBody>
          <a:bodyPr/>
          <a:lstStyle>
            <a:lvl1pPr>
              <a:lnSpc>
                <a:spcPct val="95000"/>
              </a:lnSpc>
              <a:spcBef>
                <a:spcPts val="1480"/>
              </a:spcBef>
              <a:defRPr sz="2200">
                <a:solidFill>
                  <a:srgbClr val="000000"/>
                </a:solidFill>
                <a:latin typeface="+mj-lt"/>
              </a:defRPr>
            </a:lvl1pPr>
            <a:lvl2pPr>
              <a:lnSpc>
                <a:spcPct val="95000"/>
              </a:lnSpc>
              <a:spcBef>
                <a:spcPts val="600"/>
              </a:spcBef>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519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zititulek">
    <p:spTree>
      <p:nvGrpSpPr>
        <p:cNvPr id="1" name=""/>
        <p:cNvGrpSpPr/>
        <p:nvPr/>
      </p:nvGrpSpPr>
      <p:grpSpPr>
        <a:xfrm>
          <a:off x="0" y="0"/>
          <a:ext cx="0" cy="0"/>
          <a:chOff x="0" y="0"/>
          <a:chExt cx="0" cy="0"/>
        </a:xfrm>
      </p:grpSpPr>
      <p:sp>
        <p:nvSpPr>
          <p:cNvPr id="4" name="Rectangle 2"/>
          <p:cNvSpPr>
            <a:spLocks noChangeArrowheads="1"/>
          </p:cNvSpPr>
          <p:nvPr/>
        </p:nvSpPr>
        <p:spPr bwMode="auto">
          <a:xfrm rot="16200000">
            <a:off x="2940907" y="-2940908"/>
            <a:ext cx="3262184" cy="9144000"/>
          </a:xfrm>
          <a:prstGeom prst="rect">
            <a:avLst/>
          </a:prstGeom>
          <a:solidFill>
            <a:srgbClr val="015F85"/>
          </a:solidFill>
          <a:ln w="9525" algn="ctr">
            <a:noFill/>
            <a:miter lim="800000"/>
            <a:headEnd/>
            <a:tailEnd/>
          </a:ln>
          <a:effectLst/>
        </p:spPr>
        <p:txBody>
          <a:bodyPr wrap="none" lIns="73025" tIns="36512" rIns="73025" bIns="36512" anchor="ctr"/>
          <a:lstStyle/>
          <a:p>
            <a:pPr>
              <a:defRPr/>
            </a:pPr>
            <a:endParaRPr lang="sk-SK"/>
          </a:p>
        </p:txBody>
      </p:sp>
      <p:sp>
        <p:nvSpPr>
          <p:cNvPr id="5"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039902FE-0454-4ABE-8E66-5A06B9AF3DF1}" type="slidenum">
              <a:rPr lang="en-US" sz="1000">
                <a:solidFill>
                  <a:srgbClr val="D3D3D3"/>
                </a:solidFill>
              </a:rPr>
              <a:pPr algn="r" defTabSz="814388">
                <a:lnSpc>
                  <a:spcPct val="100000"/>
                </a:lnSpc>
                <a:defRPr/>
              </a:pPr>
              <a:t>‹#›</a:t>
            </a:fld>
            <a:endParaRPr lang="en-US" sz="1000">
              <a:solidFill>
                <a:srgbClr val="D3D3D3"/>
              </a:solidFill>
            </a:endParaRPr>
          </a:p>
        </p:txBody>
      </p:sp>
      <p:pic>
        <p:nvPicPr>
          <p:cNvPr id="22" name="Picture 25" descr="MAE17639"/>
          <p:cNvPicPr>
            <a:picLocks noChangeAspect="1" noChangeArrowheads="1"/>
          </p:cNvPicPr>
          <p:nvPr/>
        </p:nvPicPr>
        <p:blipFill>
          <a:blip r:embed="rId2" cstate="print"/>
          <a:srcRect/>
          <a:stretch>
            <a:fillRect/>
          </a:stretch>
        </p:blipFill>
        <p:spPr bwMode="auto">
          <a:xfrm>
            <a:off x="4571999" y="-1"/>
            <a:ext cx="4572000" cy="3262185"/>
          </a:xfrm>
          <a:prstGeom prst="rect">
            <a:avLst/>
          </a:prstGeom>
          <a:noFill/>
          <a:ln w="9525">
            <a:noFill/>
            <a:miter lim="800000"/>
            <a:headEnd/>
            <a:tailEnd/>
          </a:ln>
        </p:spPr>
      </p:pic>
      <p:sp>
        <p:nvSpPr>
          <p:cNvPr id="147479" name="Rectangle 23"/>
          <p:cNvSpPr>
            <a:spLocks noGrp="1" noChangeArrowheads="1"/>
          </p:cNvSpPr>
          <p:nvPr>
            <p:ph type="ctrTitle"/>
          </p:nvPr>
        </p:nvSpPr>
        <p:spPr bwMode="white">
          <a:xfrm>
            <a:off x="94129" y="90861"/>
            <a:ext cx="4356846" cy="2998328"/>
          </a:xfrm>
          <a:ln/>
        </p:spPr>
        <p:txBody>
          <a:bodyPr/>
          <a:lstStyle>
            <a:lvl1pPr>
              <a:defRPr sz="3000" b="0">
                <a:solidFill>
                  <a:srgbClr val="FFFFFF"/>
                </a:solidFill>
              </a:defRPr>
            </a:lvl1pPr>
          </a:lstStyle>
          <a:p>
            <a:r>
              <a:rPr lang="cs-CZ" smtClean="0"/>
              <a:t>Kliknutím lze upravit styl.</a:t>
            </a:r>
            <a:endParaRPr lang="en-US"/>
          </a:p>
        </p:txBody>
      </p:sp>
    </p:spTree>
    <p:extLst>
      <p:ext uri="{BB962C8B-B14F-4D97-AF65-F5344CB8AC3E}">
        <p14:creationId xmlns:p14="http://schemas.microsoft.com/office/powerpoint/2010/main" val="40476258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Seque">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0" name="Rounded Rectangle 39"/>
          <p:cNvSpPr/>
          <p:nvPr/>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4350607" cy="5011711"/>
          </a:xfrm>
        </p:spPr>
        <p:txBody>
          <a:bodyPr anchor="ctr" anchorCtr="0"/>
          <a:lstStyle>
            <a:lvl1pPr>
              <a:lnSpc>
                <a:spcPct val="90000"/>
              </a:lnSpc>
              <a:defRPr sz="4800" b="0" spc="-200" baseline="0">
                <a:solidFill>
                  <a:schemeClr val="bg1"/>
                </a:solidFill>
                <a:latin typeface="+mj-lt"/>
              </a:defRPr>
            </a:lvl1pPr>
          </a:lstStyle>
          <a:p>
            <a:r>
              <a:rPr lang="en-US" dirty="0" err="1" smtClean="0"/>
              <a:t>SectionTitle</a:t>
            </a:r>
            <a:r>
              <a:rPr lang="en-US" dirty="0" smtClean="0"/>
              <a:t>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FFFFFF"/>
                </a:solidFill>
                <a:latin typeface="+mj-lt"/>
              </a:rPr>
              <a:t>© 2012 </a:t>
            </a:r>
            <a:r>
              <a:rPr lang="en-US" sz="600" dirty="0" smtClean="0">
                <a:solidFill>
                  <a:srgbClr val="FFFFFF"/>
                </a:solidFill>
                <a:latin typeface="+mj-lt"/>
              </a:rPr>
              <a:t>Cisco and/or its affiliates. All rights reserved.</a:t>
            </a:r>
            <a:endParaRPr lang="en-US" sz="600" dirty="0">
              <a:solidFill>
                <a:srgbClr val="FFFFFF"/>
              </a:solidFill>
              <a:latin typeface="+mj-lt"/>
            </a:endParaRPr>
          </a:p>
        </p:txBody>
      </p:sp>
      <p:sp>
        <p:nvSpPr>
          <p:cNvPr id="2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381593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ullet_Heavy Text">
    <p:spTree>
      <p:nvGrpSpPr>
        <p:cNvPr id="1" name=""/>
        <p:cNvGrpSpPr/>
        <p:nvPr/>
      </p:nvGrpSpPr>
      <p:grpSpPr>
        <a:xfrm>
          <a:off x="0" y="0"/>
          <a:ext cx="0" cy="0"/>
          <a:chOff x="0" y="0"/>
          <a:chExt cx="0" cy="0"/>
        </a:xfrm>
      </p:grpSpPr>
      <p:sp>
        <p:nvSpPr>
          <p:cNvPr id="4" name="Text Placeholder 3"/>
          <p:cNvSpPr>
            <a:spLocks noGrp="1" noChangeAspect="1"/>
          </p:cNvSpPr>
          <p:nvPr>
            <p:ph type="body" sz="quarter" idx="10"/>
          </p:nvPr>
        </p:nvSpPr>
        <p:spPr>
          <a:xfrm>
            <a:off x="239713" y="914400"/>
            <a:ext cx="4122425" cy="5391045"/>
          </a:xfrm>
        </p:spPr>
        <p:txBody>
          <a:bodyPr>
            <a:normAutofit/>
          </a:bodyPr>
          <a:lstStyle>
            <a:lvl1pPr>
              <a:lnSpc>
                <a:spcPct val="95000"/>
              </a:lnSpc>
              <a:spcBef>
                <a:spcPts val="1480"/>
              </a:spcBef>
              <a:defRPr sz="1800">
                <a:solidFill>
                  <a:srgbClr val="000000"/>
                </a:solidFill>
                <a:latin typeface="+mj-lt"/>
              </a:defRPr>
            </a:lvl1pPr>
            <a:lvl2pPr>
              <a:lnSpc>
                <a:spcPct val="95000"/>
              </a:lnSpc>
              <a:spcBef>
                <a:spcPts val="600"/>
              </a:spcBef>
              <a:defRPr sz="1400">
                <a:solidFill>
                  <a:srgbClr val="000000"/>
                </a:solidFill>
                <a:latin typeface="+mj-lt"/>
              </a:defRPr>
            </a:lvl2pPr>
            <a:lvl3pPr>
              <a:defRPr sz="1200">
                <a:solidFill>
                  <a:srgbClr val="000000"/>
                </a:solidFill>
                <a:latin typeface="+mj-lt"/>
              </a:defRPr>
            </a:lvl3pPr>
            <a:lvl4pPr>
              <a:defRPr sz="1100">
                <a:solidFill>
                  <a:srgbClr val="000000"/>
                </a:solidFill>
                <a:latin typeface="+mj-lt"/>
              </a:defRPr>
            </a:lvl4pPr>
            <a:lvl5pPr>
              <a:defRPr sz="11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914400"/>
            <a:ext cx="4122425" cy="5391045"/>
          </a:xfrm>
        </p:spPr>
        <p:txBody>
          <a:bodyPr>
            <a:normAutofit/>
          </a:bodyPr>
          <a:lstStyle>
            <a:lvl1pPr>
              <a:lnSpc>
                <a:spcPct val="95000"/>
              </a:lnSpc>
              <a:spcBef>
                <a:spcPts val="1480"/>
              </a:spcBef>
              <a:defRPr sz="1800">
                <a:solidFill>
                  <a:srgbClr val="000000"/>
                </a:solidFill>
                <a:latin typeface="+mj-lt"/>
              </a:defRPr>
            </a:lvl1pPr>
            <a:lvl2pPr>
              <a:lnSpc>
                <a:spcPct val="95000"/>
              </a:lnSpc>
              <a:spcBef>
                <a:spcPts val="600"/>
              </a:spcBef>
              <a:defRPr sz="1400">
                <a:solidFill>
                  <a:srgbClr val="000000"/>
                </a:solidFill>
                <a:latin typeface="+mj-lt"/>
              </a:defRPr>
            </a:lvl2pPr>
            <a:lvl3pPr>
              <a:defRPr sz="1200">
                <a:solidFill>
                  <a:srgbClr val="000000"/>
                </a:solidFill>
                <a:latin typeface="+mj-lt"/>
              </a:defRPr>
            </a:lvl3pPr>
            <a:lvl4pPr>
              <a:defRPr sz="1100">
                <a:solidFill>
                  <a:srgbClr val="000000"/>
                </a:solidFill>
                <a:latin typeface="+mj-lt"/>
              </a:defRPr>
            </a:lvl4pPr>
            <a:lvl5pPr>
              <a:defRPr sz="11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0787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obsahu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obsahu 2"/>
          <p:cNvSpPr>
            <a:spLocks noGrp="1"/>
          </p:cNvSpPr>
          <p:nvPr>
            <p:ph sz="half" idx="1"/>
          </p:nvPr>
        </p:nvSpPr>
        <p:spPr>
          <a:xfrm>
            <a:off x="365760" y="1244990"/>
            <a:ext cx="4184015" cy="5345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obsahu 3"/>
          <p:cNvSpPr>
            <a:spLocks noGrp="1"/>
          </p:cNvSpPr>
          <p:nvPr>
            <p:ph sz="half" idx="2"/>
          </p:nvPr>
        </p:nvSpPr>
        <p:spPr>
          <a:xfrm>
            <a:off x="4702174" y="1244990"/>
            <a:ext cx="4061997" cy="53597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Kliknutím lze upravit styl.</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58775" y="336177"/>
            <a:ext cx="8424863" cy="720725"/>
          </a:xfrm>
          <a:prstGeom prst="rect">
            <a:avLst/>
          </a:prstGeom>
          <a:noFill/>
          <a:ln w="9525" algn="ctr">
            <a:noFill/>
            <a:miter lim="800000"/>
            <a:headEnd/>
            <a:tailEnd/>
          </a:ln>
        </p:spPr>
        <p:txBody>
          <a:bodyPr vert="horz" wrap="square" lIns="82124" tIns="41061" rIns="82124" bIns="41061" numCol="1" anchor="ctr" anchorCtr="0" compatLnSpc="1">
            <a:prstTxWarp prst="textNoShape">
              <a:avLst/>
            </a:prstTxWarp>
            <a:normAutofit/>
          </a:bodyPr>
          <a:lstStyle/>
          <a:p>
            <a:pPr lvl="0"/>
            <a:r>
              <a:rPr lang="en-US" smtClean="0"/>
              <a:t>Slide Title</a:t>
            </a:r>
          </a:p>
        </p:txBody>
      </p:sp>
      <p:sp>
        <p:nvSpPr>
          <p:cNvPr id="146436" name="Rectangle 4"/>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pPr>
              <a:defRPr/>
            </a:pPr>
            <a:endParaRPr lang="sk-SK"/>
          </a:p>
        </p:txBody>
      </p:sp>
      <p:sp>
        <p:nvSpPr>
          <p:cNvPr id="146440" name="Rectangle 8"/>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ADA3DE98-D495-4BF8-892A-D5A1AB9DC7C7}" type="slidenum">
              <a:rPr lang="en-US" sz="1000">
                <a:solidFill>
                  <a:srgbClr val="D3D3D3"/>
                </a:solidFill>
              </a:rPr>
              <a:pPr algn="r" defTabSz="814388">
                <a:lnSpc>
                  <a:spcPct val="100000"/>
                </a:lnSpc>
                <a:defRPr/>
              </a:pPr>
              <a:t>‹#›</a:t>
            </a:fld>
            <a:endParaRPr lang="en-US" sz="1000">
              <a:solidFill>
                <a:srgbClr val="D3D3D3"/>
              </a:solidFill>
            </a:endParaRPr>
          </a:p>
        </p:txBody>
      </p:sp>
      <p:sp>
        <p:nvSpPr>
          <p:cNvPr id="3077" name="Rectangle 9"/>
          <p:cNvSpPr>
            <a:spLocks noGrp="1" noChangeArrowheads="1"/>
          </p:cNvSpPr>
          <p:nvPr>
            <p:ph type="body" idx="1"/>
          </p:nvPr>
        </p:nvSpPr>
        <p:spPr bwMode="auto">
          <a:xfrm>
            <a:off x="360363" y="1237129"/>
            <a:ext cx="8423275" cy="5317659"/>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endParaRPr lang="sk-SK" smtClean="0"/>
          </a:p>
          <a:p>
            <a:pPr lvl="2"/>
            <a:r>
              <a:rPr lang="en-US" smtClean="0"/>
              <a:t>Third Level</a:t>
            </a:r>
            <a:endParaRPr lang="sk-SK" smtClean="0"/>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0" r:id="rId1"/>
    <p:sldLayoutId id="2147483959"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894" r:id="rId14"/>
    <p:sldLayoutId id="2147483892" r:id="rId15"/>
    <p:sldLayoutId id="2147483953" r:id="rId16"/>
    <p:sldLayoutId id="2147483954" r:id="rId17"/>
    <p:sldLayoutId id="2147483955" r:id="rId18"/>
    <p:sldLayoutId id="2147483956" r:id="rId19"/>
    <p:sldLayoutId id="2147483957" r:id="rId20"/>
    <p:sldLayoutId id="2147483958" r:id="rId21"/>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chemeClr val="tx2"/>
          </a:solidFill>
          <a:latin typeface="+mj-lt"/>
          <a:ea typeface="+mj-ea"/>
          <a:cs typeface="+mj-cs"/>
        </a:defRPr>
      </a:lvl1pPr>
      <a:lvl2pPr algn="l" defTabSz="814388" rtl="0" eaLnBrk="1" fontAlgn="base" hangingPunct="1">
        <a:lnSpc>
          <a:spcPct val="90000"/>
        </a:lnSpc>
        <a:spcBef>
          <a:spcPct val="0"/>
        </a:spcBef>
        <a:spcAft>
          <a:spcPct val="0"/>
        </a:spcAft>
        <a:defRPr sz="3200" b="1">
          <a:solidFill>
            <a:schemeClr val="tx2"/>
          </a:solidFill>
          <a:latin typeface="Arial" charset="0"/>
        </a:defRPr>
      </a:lvl2pPr>
      <a:lvl3pPr algn="l" defTabSz="814388" rtl="0" eaLnBrk="1" fontAlgn="base" hangingPunct="1">
        <a:lnSpc>
          <a:spcPct val="90000"/>
        </a:lnSpc>
        <a:spcBef>
          <a:spcPct val="0"/>
        </a:spcBef>
        <a:spcAft>
          <a:spcPct val="0"/>
        </a:spcAft>
        <a:defRPr sz="3200" b="1">
          <a:solidFill>
            <a:schemeClr val="tx2"/>
          </a:solidFill>
          <a:latin typeface="Arial" charset="0"/>
        </a:defRPr>
      </a:lvl3pPr>
      <a:lvl4pPr algn="l" defTabSz="814388" rtl="0" eaLnBrk="1" fontAlgn="base" hangingPunct="1">
        <a:lnSpc>
          <a:spcPct val="90000"/>
        </a:lnSpc>
        <a:spcBef>
          <a:spcPct val="0"/>
        </a:spcBef>
        <a:spcAft>
          <a:spcPct val="0"/>
        </a:spcAft>
        <a:defRPr sz="3200" b="1">
          <a:solidFill>
            <a:schemeClr val="tx2"/>
          </a:solidFill>
          <a:latin typeface="Arial" charset="0"/>
        </a:defRPr>
      </a:lvl4pPr>
      <a:lvl5pPr algn="l" defTabSz="814388" rtl="0" eaLnBrk="1" fontAlgn="base" hangingPunct="1">
        <a:lnSpc>
          <a:spcPct val="90000"/>
        </a:lnSpc>
        <a:spcBef>
          <a:spcPct val="0"/>
        </a:spcBef>
        <a:spcAft>
          <a:spcPct val="0"/>
        </a:spcAft>
        <a:defRPr sz="3200" b="1">
          <a:solidFill>
            <a:schemeClr val="tx2"/>
          </a:solidFill>
          <a:latin typeface="Arial" charset="0"/>
        </a:defRPr>
      </a:lvl5pPr>
      <a:lvl6pPr marL="457200" algn="l" defTabSz="814388" rtl="0" eaLnBrk="1" fontAlgn="base" hangingPunct="1">
        <a:lnSpc>
          <a:spcPct val="90000"/>
        </a:lnSpc>
        <a:spcBef>
          <a:spcPct val="0"/>
        </a:spcBef>
        <a:spcAft>
          <a:spcPct val="0"/>
        </a:spcAft>
        <a:defRPr sz="3200" b="1">
          <a:solidFill>
            <a:schemeClr val="tx2"/>
          </a:solidFill>
          <a:latin typeface="Arial" charset="0"/>
        </a:defRPr>
      </a:lvl6pPr>
      <a:lvl7pPr marL="914400" algn="l" defTabSz="814388" rtl="0" eaLnBrk="1" fontAlgn="base" hangingPunct="1">
        <a:lnSpc>
          <a:spcPct val="90000"/>
        </a:lnSpc>
        <a:spcBef>
          <a:spcPct val="0"/>
        </a:spcBef>
        <a:spcAft>
          <a:spcPct val="0"/>
        </a:spcAft>
        <a:defRPr sz="3200" b="1">
          <a:solidFill>
            <a:schemeClr val="tx2"/>
          </a:solidFill>
          <a:latin typeface="Arial" charset="0"/>
        </a:defRPr>
      </a:lvl7pPr>
      <a:lvl8pPr marL="1371600" algn="l" defTabSz="814388" rtl="0" eaLnBrk="1" fontAlgn="base" hangingPunct="1">
        <a:lnSpc>
          <a:spcPct val="90000"/>
        </a:lnSpc>
        <a:spcBef>
          <a:spcPct val="0"/>
        </a:spcBef>
        <a:spcAft>
          <a:spcPct val="0"/>
        </a:spcAft>
        <a:defRPr sz="3200" b="1">
          <a:solidFill>
            <a:schemeClr val="tx2"/>
          </a:solidFill>
          <a:latin typeface="Arial" charset="0"/>
        </a:defRPr>
      </a:lvl8pPr>
      <a:lvl9pPr marL="1828800" algn="l" defTabSz="814388" rtl="0" eaLnBrk="1" fontAlgn="base" hangingPunct="1">
        <a:lnSpc>
          <a:spcPct val="90000"/>
        </a:lnSpc>
        <a:spcBef>
          <a:spcPct val="0"/>
        </a:spcBef>
        <a:spcAft>
          <a:spcPct val="0"/>
        </a:spcAft>
        <a:defRPr sz="3200" b="1">
          <a:solidFill>
            <a:schemeClr val="tx2"/>
          </a:solidFill>
          <a:latin typeface="Arial" charset="0"/>
        </a:defRPr>
      </a:lvl9pPr>
    </p:titleStyle>
    <p:bodyStyle>
      <a:lvl1pPr marL="182563" indent="-182563" algn="l" defTabSz="814388" rtl="0" eaLnBrk="1" fontAlgn="base" hangingPunct="1">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39750" indent="-184150" algn="l" defTabSz="814388" rtl="0" eaLnBrk="1" fontAlgn="base" hangingPunct="1">
        <a:lnSpc>
          <a:spcPct val="95000"/>
        </a:lnSpc>
        <a:spcBef>
          <a:spcPct val="35000"/>
        </a:spcBef>
        <a:spcAft>
          <a:spcPct val="0"/>
        </a:spcAft>
        <a:buClr>
          <a:schemeClr val="tx2"/>
        </a:buClr>
        <a:buFont typeface="Wingdings" pitchFamily="2" charset="2"/>
        <a:buChar char="§"/>
        <a:defRPr sz="2000">
          <a:solidFill>
            <a:schemeClr val="tx1"/>
          </a:solidFill>
          <a:latin typeface="+mn-lt"/>
        </a:defRPr>
      </a:lvl2pPr>
      <a:lvl3pPr marL="895350" indent="-173038" algn="l" defTabSz="814388" rtl="0" eaLnBrk="1" fontAlgn="base" hangingPunct="1">
        <a:lnSpc>
          <a:spcPct val="95000"/>
        </a:lnSpc>
        <a:spcBef>
          <a:spcPct val="35000"/>
        </a:spcBef>
        <a:spcAft>
          <a:spcPct val="0"/>
        </a:spcAft>
        <a:buClr>
          <a:schemeClr val="tx2"/>
        </a:buClr>
        <a:buFont typeface="Wingdings" pitchFamily="2" charset="2"/>
        <a:buChar char="§"/>
        <a:defRPr sz="2000">
          <a:solidFill>
            <a:schemeClr val="tx1"/>
          </a:solidFill>
          <a:latin typeface="+mn-lt"/>
        </a:defRPr>
      </a:lvl3pPr>
      <a:lvl4pPr marL="1250950" indent="-173038" algn="l" defTabSz="814388" rtl="0" eaLnBrk="1" fontAlgn="base" hangingPunct="1">
        <a:lnSpc>
          <a:spcPct val="95000"/>
        </a:lnSpc>
        <a:spcBef>
          <a:spcPct val="35000"/>
        </a:spcBef>
        <a:spcAft>
          <a:spcPct val="0"/>
        </a:spcAft>
        <a:buClr>
          <a:schemeClr val="tx2"/>
        </a:buClr>
        <a:buFont typeface="Wingdings" pitchFamily="2" charset="2"/>
        <a:buChar char="§"/>
        <a:defRPr sz="2000">
          <a:solidFill>
            <a:schemeClr val="tx1"/>
          </a:solidFill>
          <a:latin typeface="+mn-lt"/>
        </a:defRPr>
      </a:lvl4pPr>
      <a:lvl5pPr marL="1617663" indent="-184150" algn="l" defTabSz="814388" rtl="0" eaLnBrk="1" fontAlgn="base" hangingPunct="1">
        <a:lnSpc>
          <a:spcPct val="95000"/>
        </a:lnSpc>
        <a:spcBef>
          <a:spcPct val="35000"/>
        </a:spcBef>
        <a:spcAft>
          <a:spcPct val="0"/>
        </a:spcAft>
        <a:buClr>
          <a:schemeClr val="tx2"/>
        </a:buClr>
        <a:buFont typeface="Wingdings" pitchFamily="2" charset="2"/>
        <a:buChar char="§"/>
        <a:defRPr sz="2000">
          <a:solidFill>
            <a:schemeClr val="tx1"/>
          </a:solidFill>
          <a:latin typeface="+mn-lt"/>
        </a:defRPr>
      </a:lvl5pPr>
      <a:lvl6pPr marL="2320925" indent="-177800" algn="l" defTabSz="814388" rtl="0" eaLnBrk="1" fontAlgn="base" hangingPunct="1">
        <a:lnSpc>
          <a:spcPct val="95000"/>
        </a:lnSpc>
        <a:spcBef>
          <a:spcPct val="35000"/>
        </a:spcBef>
        <a:spcAft>
          <a:spcPct val="0"/>
        </a:spcAft>
        <a:buClr>
          <a:schemeClr val="tx2"/>
        </a:buClr>
        <a:buFont typeface="Wingdings" pitchFamily="2" charset="2"/>
        <a:buChar char="§"/>
        <a:defRPr sz="2000">
          <a:solidFill>
            <a:schemeClr val="tx1"/>
          </a:solidFill>
          <a:latin typeface="+mn-lt"/>
        </a:defRPr>
      </a:lvl6pPr>
      <a:lvl7pPr marL="2778125" indent="-177800" algn="l" defTabSz="814388" rtl="0" eaLnBrk="1" fontAlgn="base" hangingPunct="1">
        <a:lnSpc>
          <a:spcPct val="95000"/>
        </a:lnSpc>
        <a:spcBef>
          <a:spcPct val="35000"/>
        </a:spcBef>
        <a:spcAft>
          <a:spcPct val="0"/>
        </a:spcAft>
        <a:buClr>
          <a:schemeClr val="tx2"/>
        </a:buClr>
        <a:buFont typeface="Wingdings" pitchFamily="2" charset="2"/>
        <a:buChar char="§"/>
        <a:defRPr sz="2000">
          <a:solidFill>
            <a:schemeClr val="tx1"/>
          </a:solidFill>
          <a:latin typeface="+mn-lt"/>
        </a:defRPr>
      </a:lvl7pPr>
      <a:lvl8pPr marL="3235325" indent="-177800" algn="l" defTabSz="814388" rtl="0" eaLnBrk="1" fontAlgn="base" hangingPunct="1">
        <a:lnSpc>
          <a:spcPct val="95000"/>
        </a:lnSpc>
        <a:spcBef>
          <a:spcPct val="35000"/>
        </a:spcBef>
        <a:spcAft>
          <a:spcPct val="0"/>
        </a:spcAft>
        <a:buClr>
          <a:schemeClr val="tx2"/>
        </a:buClr>
        <a:buFont typeface="Wingdings" pitchFamily="2" charset="2"/>
        <a:buChar char="§"/>
        <a:defRPr sz="2000">
          <a:solidFill>
            <a:schemeClr val="tx1"/>
          </a:solidFill>
          <a:latin typeface="+mn-lt"/>
        </a:defRPr>
      </a:lvl8pPr>
      <a:lvl9pPr marL="3692525" indent="-177800" algn="l" defTabSz="814388" rtl="0" eaLnBrk="1" fontAlgn="base" hangingPunct="1">
        <a:lnSpc>
          <a:spcPct val="95000"/>
        </a:lnSpc>
        <a:spcBef>
          <a:spcPct val="35000"/>
        </a:spcBef>
        <a:spcAft>
          <a:spcPct val="0"/>
        </a:spcAft>
        <a:buClr>
          <a:schemeClr val="tx2"/>
        </a:buClr>
        <a:buFont typeface="Wingdings" pitchFamily="2" charset="2"/>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ert.org/advisories/CA-2001-19.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tools.cisco.com/security/center/selectIOSVersion.x"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Captain-Crunch-Whistle.mp3" TargetMode="External"/><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en.wikipedia.org/wiki/Information_securit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tools.cisco.com/security/center"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searchsecurity.techtarget.com/news/1519804/Phishing-attacks-target-users-of-Facebook-other-social-networks?asrc=EM_NLN_12420860&amp;track=NL-102&amp;ad=784799&amp;" TargetMode="External"/><Relationship Id="rId2" Type="http://schemas.openxmlformats.org/officeDocument/2006/relationships/hyperlink" Target="http://www.networkworld.com/news/2010/091610-social-networks.html?source=NWWNLE_nlt_daily_pm_2010-09-16"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hyperlink" Target="mailto:ivesely@fit.vutbr.cz?subject=[CCNASec]%20Module%201"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dirty="0" smtClean="0"/>
              <a:t>Modern Network Security Threats</a:t>
            </a:r>
          </a:p>
        </p:txBody>
      </p:sp>
      <p:sp>
        <p:nvSpPr>
          <p:cNvPr id="5123" name="Rectangle 3"/>
          <p:cNvSpPr>
            <a:spLocks noGrp="1" noChangeArrowheads="1"/>
          </p:cNvSpPr>
          <p:nvPr>
            <p:ph type="subTitle" idx="1"/>
          </p:nvPr>
        </p:nvSpPr>
        <p:spPr/>
        <p:txBody>
          <a:bodyPr>
            <a:normAutofit/>
          </a:bodyPr>
          <a:lstStyle/>
          <a:p>
            <a:r>
              <a:rPr lang="en-US" dirty="0" smtClean="0"/>
              <a:t>CCNA</a:t>
            </a:r>
            <a:r>
              <a:rPr lang="cs-CZ" smtClean="0"/>
              <a:t>Sec Module </a:t>
            </a:r>
            <a:r>
              <a:rPr lang="cs-CZ" dirty="0" smtClean="0"/>
              <a:t>1</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CERT Code Red</a:t>
            </a:r>
            <a:endParaRPr lang="en-US" dirty="0"/>
          </a:p>
        </p:txBody>
      </p:sp>
      <p:sp>
        <p:nvSpPr>
          <p:cNvPr id="43011" name="Rectangle 3"/>
          <p:cNvSpPr>
            <a:spLocks noGrp="1" noChangeArrowheads="1"/>
          </p:cNvSpPr>
          <p:nvPr>
            <p:ph idx="1"/>
          </p:nvPr>
        </p:nvSpPr>
        <p:spPr/>
        <p:txBody>
          <a:bodyPr/>
          <a:lstStyle/>
          <a:p>
            <a:r>
              <a:rPr lang="en-US" dirty="0" smtClean="0">
                <a:hlinkClick r:id="rId2"/>
              </a:rPr>
              <a:t>http://www.cert.org/advisories/CA-2001-19.html</a:t>
            </a:r>
            <a:endParaRPr lang="en-US" dirty="0" smtClean="0"/>
          </a:p>
          <a:p>
            <a:endParaRPr lang="en-US" dirty="0"/>
          </a:p>
        </p:txBody>
      </p:sp>
      <p:pic>
        <p:nvPicPr>
          <p:cNvPr id="4301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771997"/>
            <a:ext cx="8077200" cy="478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01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atin typeface="Arial" charset="0"/>
              </a:rPr>
              <a:t>New Cisco Tool!</a:t>
            </a:r>
          </a:p>
        </p:txBody>
      </p:sp>
      <p:sp>
        <p:nvSpPr>
          <p:cNvPr id="51203" name="Content Placeholder 2"/>
          <p:cNvSpPr>
            <a:spLocks noGrp="1"/>
          </p:cNvSpPr>
          <p:nvPr>
            <p:ph idx="1"/>
          </p:nvPr>
        </p:nvSpPr>
        <p:spPr/>
        <p:txBody>
          <a:bodyPr/>
          <a:lstStyle/>
          <a:p>
            <a:r>
              <a:rPr lang="en-US" dirty="0">
                <a:latin typeface="Arial" charset="0"/>
              </a:rPr>
              <a:t>Cisco IOS Checker</a:t>
            </a:r>
          </a:p>
          <a:p>
            <a:pPr lvl="1"/>
            <a:r>
              <a:rPr lang="en-US" dirty="0">
                <a:latin typeface="Arial" charset="0"/>
                <a:hlinkClick r:id="rId2"/>
              </a:rPr>
              <a:t>http://tools.cisco.com/security/center/selectIOSVersion.x</a:t>
            </a:r>
            <a:r>
              <a:rPr lang="en-US" dirty="0">
                <a:latin typeface="Arial" charset="0"/>
              </a:rPr>
              <a:t> </a:t>
            </a:r>
          </a:p>
          <a:p>
            <a:pPr lvl="1"/>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407" y="2172584"/>
            <a:ext cx="6571211" cy="462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6206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ctrTitle"/>
          </p:nvPr>
        </p:nvSpPr>
        <p:spPr/>
        <p:txBody>
          <a:bodyPr/>
          <a:lstStyle/>
          <a:p>
            <a:r>
              <a:rPr lang="en-US" dirty="0" smtClean="0"/>
              <a:t>Drivers for Network Security</a:t>
            </a:r>
            <a:endParaRPr lang="en-US" dirty="0"/>
          </a:p>
        </p:txBody>
      </p:sp>
    </p:spTree>
    <p:extLst>
      <p:ext uri="{BB962C8B-B14F-4D97-AF65-F5344CB8AC3E}">
        <p14:creationId xmlns:p14="http://schemas.microsoft.com/office/powerpoint/2010/main" val="277338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Hacker Titles</a:t>
            </a:r>
          </a:p>
        </p:txBody>
      </p:sp>
      <p:sp>
        <p:nvSpPr>
          <p:cNvPr id="3" name="Content Placeholder 2"/>
          <p:cNvSpPr>
            <a:spLocks noGrp="1"/>
          </p:cNvSpPr>
          <p:nvPr>
            <p:ph sz="half" idx="1"/>
          </p:nvPr>
        </p:nvSpPr>
        <p:spPr/>
        <p:txBody>
          <a:bodyPr>
            <a:normAutofit fontScale="70000" lnSpcReduction="20000"/>
          </a:bodyPr>
          <a:lstStyle/>
          <a:p>
            <a:pPr>
              <a:lnSpc>
                <a:spcPct val="90000"/>
              </a:lnSpc>
            </a:pPr>
            <a:r>
              <a:rPr lang="en-US" b="1" dirty="0">
                <a:solidFill>
                  <a:schemeClr val="accent1"/>
                </a:solidFill>
                <a:latin typeface="Arial" charset="0"/>
              </a:rPr>
              <a:t>White hat</a:t>
            </a:r>
          </a:p>
          <a:p>
            <a:pPr marL="798513" lvl="1" indent="-342900">
              <a:lnSpc>
                <a:spcPct val="90000"/>
              </a:lnSpc>
            </a:pPr>
            <a:r>
              <a:rPr lang="en-US" dirty="0">
                <a:latin typeface="Arial" charset="0"/>
              </a:rPr>
              <a:t>Term used to describe individuals that use their abilities to find vulnerabilities in systems or networks, and then report these vulnerabilities to the owners of the system so that they can be fixed. </a:t>
            </a:r>
          </a:p>
          <a:p>
            <a:pPr>
              <a:lnSpc>
                <a:spcPct val="90000"/>
              </a:lnSpc>
            </a:pPr>
            <a:r>
              <a:rPr lang="en-US" b="1" dirty="0">
                <a:solidFill>
                  <a:schemeClr val="accent1"/>
                </a:solidFill>
                <a:latin typeface="Arial" charset="0"/>
              </a:rPr>
              <a:t>Black hat</a:t>
            </a:r>
          </a:p>
          <a:p>
            <a:pPr marL="798513" lvl="1" indent="-342900">
              <a:lnSpc>
                <a:spcPct val="90000"/>
              </a:lnSpc>
            </a:pPr>
            <a:r>
              <a:rPr lang="en-US" dirty="0">
                <a:latin typeface="Arial" charset="0"/>
              </a:rPr>
              <a:t>Term for individuals that use their knowledge of computer systems to break into systems or networks that they are not authorized to use. </a:t>
            </a:r>
          </a:p>
          <a:p>
            <a:pPr>
              <a:lnSpc>
                <a:spcPct val="90000"/>
              </a:lnSpc>
            </a:pPr>
            <a:r>
              <a:rPr lang="en-US" b="1" dirty="0">
                <a:solidFill>
                  <a:schemeClr val="accent1"/>
                </a:solidFill>
                <a:latin typeface="Arial" charset="0"/>
              </a:rPr>
              <a:t>Hacker</a:t>
            </a:r>
          </a:p>
          <a:p>
            <a:pPr marL="798513" lvl="1" indent="-342900">
              <a:lnSpc>
                <a:spcPct val="90000"/>
              </a:lnSpc>
            </a:pPr>
            <a:r>
              <a:rPr lang="en-US" dirty="0">
                <a:latin typeface="Arial" charset="0"/>
              </a:rPr>
              <a:t>General term that has historically been used to describe a computer programming expert. </a:t>
            </a:r>
          </a:p>
          <a:p>
            <a:pPr>
              <a:lnSpc>
                <a:spcPct val="90000"/>
              </a:lnSpc>
            </a:pPr>
            <a:r>
              <a:rPr lang="en-US" b="1" dirty="0">
                <a:solidFill>
                  <a:schemeClr val="accent1"/>
                </a:solidFill>
                <a:latin typeface="Arial" charset="0"/>
              </a:rPr>
              <a:t>Cracker</a:t>
            </a:r>
          </a:p>
          <a:p>
            <a:pPr marL="798513" lvl="1" indent="-342900">
              <a:lnSpc>
                <a:spcPct val="90000"/>
              </a:lnSpc>
            </a:pPr>
            <a:r>
              <a:rPr lang="en-US" dirty="0" smtClean="0">
                <a:latin typeface="Arial" charset="0"/>
              </a:rPr>
              <a:t>Term </a:t>
            </a:r>
            <a:r>
              <a:rPr lang="en-US" dirty="0">
                <a:latin typeface="Arial" charset="0"/>
              </a:rPr>
              <a:t>that describes someone which attempts to gain unauthorized access with malicious intent.</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702175" y="2593270"/>
            <a:ext cx="4062413" cy="2662059"/>
          </a:xfrm>
          <a:prstGeom prst="rect">
            <a:avLst/>
          </a:prstGeom>
        </p:spPr>
      </p:pic>
    </p:spTree>
    <p:extLst>
      <p:ext uri="{BB962C8B-B14F-4D97-AF65-F5344CB8AC3E}">
        <p14:creationId xmlns:p14="http://schemas.microsoft.com/office/powerpoint/2010/main" val="2274006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Hacker Titles</a:t>
            </a:r>
            <a:endParaRPr lang="en-US" dirty="0"/>
          </a:p>
        </p:txBody>
      </p:sp>
      <p:sp>
        <p:nvSpPr>
          <p:cNvPr id="2471939" name="Rectangle 3"/>
          <p:cNvSpPr>
            <a:spLocks noGrp="1" noChangeArrowheads="1"/>
          </p:cNvSpPr>
          <p:nvPr>
            <p:ph sz="half" idx="1"/>
          </p:nvPr>
        </p:nvSpPr>
        <p:spPr>
          <a:xfrm>
            <a:off x="332509" y="1130532"/>
            <a:ext cx="4771505" cy="5292494"/>
          </a:xfrm>
        </p:spPr>
        <p:txBody>
          <a:bodyPr>
            <a:normAutofit fontScale="77500" lnSpcReduction="20000"/>
          </a:bodyPr>
          <a:lstStyle/>
          <a:p>
            <a:r>
              <a:rPr lang="en-US" b="1" dirty="0" err="1" smtClean="0">
                <a:solidFill>
                  <a:schemeClr val="accent1"/>
                </a:solidFill>
              </a:rPr>
              <a:t>Phreaker</a:t>
            </a:r>
            <a:endParaRPr lang="en-US" b="1" dirty="0" smtClean="0">
              <a:solidFill>
                <a:schemeClr val="accent1"/>
              </a:solidFill>
            </a:endParaRPr>
          </a:p>
          <a:p>
            <a:pPr lvl="1"/>
            <a:r>
              <a:rPr lang="en-US" dirty="0" smtClean="0"/>
              <a:t>An individual that manipulates the phone network in order to cause it to perform a function that is normally not allowed such as to make free long distance calls</a:t>
            </a:r>
          </a:p>
          <a:p>
            <a:pPr lvl="1"/>
            <a:r>
              <a:rPr lang="en-US" dirty="0" smtClean="0"/>
              <a:t>Captain Crunch (John </a:t>
            </a:r>
            <a:r>
              <a:rPr lang="en-US" dirty="0" err="1" smtClean="0"/>
              <a:t>Drapper</a:t>
            </a:r>
            <a:r>
              <a:rPr lang="en-US" dirty="0" smtClean="0"/>
              <a:t>)</a:t>
            </a:r>
          </a:p>
          <a:p>
            <a:r>
              <a:rPr lang="en-US" b="1" dirty="0" smtClean="0">
                <a:solidFill>
                  <a:schemeClr val="accent1"/>
                </a:solidFill>
              </a:rPr>
              <a:t>Spammer</a:t>
            </a:r>
          </a:p>
          <a:p>
            <a:pPr lvl="1"/>
            <a:r>
              <a:rPr lang="en-US" dirty="0" smtClean="0"/>
              <a:t>Individual that sends large quantities of unsolicited email messages. </a:t>
            </a:r>
          </a:p>
          <a:p>
            <a:pPr lvl="1"/>
            <a:r>
              <a:rPr lang="en-US" dirty="0" smtClean="0"/>
              <a:t>Spammers often use viruses to take control of home computers to send out their bulk messages. </a:t>
            </a:r>
          </a:p>
          <a:p>
            <a:r>
              <a:rPr lang="en-US" b="1" dirty="0" smtClean="0">
                <a:solidFill>
                  <a:schemeClr val="accent1"/>
                </a:solidFill>
              </a:rPr>
              <a:t>Phisher</a:t>
            </a:r>
          </a:p>
          <a:p>
            <a:pPr lvl="1"/>
            <a:r>
              <a:rPr lang="en-US" dirty="0" smtClean="0"/>
              <a:t>Individual uses email or other means in an attempt to trick others into providing sensitive information, such as credit card numbers or passwords.</a:t>
            </a:r>
          </a:p>
        </p:txBody>
      </p:sp>
      <p:pic>
        <p:nvPicPr>
          <p:cNvPr id="38916" name="Picture 5" descr="Preventing identity th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348" y="3176848"/>
            <a:ext cx="2857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Cap'n Crunch whistle">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53348" y="1429788"/>
            <a:ext cx="266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94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err="1" smtClean="0"/>
              <a:t>Evolution</a:t>
            </a:r>
            <a:r>
              <a:rPr lang="cs-CZ" dirty="0" smtClean="0"/>
              <a:t> </a:t>
            </a:r>
            <a:r>
              <a:rPr lang="cs-CZ" dirty="0" err="1" smtClean="0"/>
              <a:t>of</a:t>
            </a:r>
            <a:r>
              <a:rPr lang="cs-CZ" dirty="0" smtClean="0"/>
              <a:t> </a:t>
            </a:r>
            <a:r>
              <a:rPr lang="cs-CZ" dirty="0" err="1" smtClean="0"/>
              <a:t>Security</a:t>
            </a:r>
            <a:r>
              <a:rPr lang="cs-CZ" dirty="0" smtClean="0"/>
              <a:t> </a:t>
            </a:r>
            <a:r>
              <a:rPr lang="cs-CZ" dirty="0" err="1" smtClean="0"/>
              <a:t>Threats</a:t>
            </a:r>
            <a:endParaRPr lang="cs-CZ" dirty="0"/>
          </a:p>
        </p:txBody>
      </p:sp>
      <p:sp>
        <p:nvSpPr>
          <p:cNvPr id="6" name="Zástupný symbol pro obsah 5"/>
          <p:cNvSpPr>
            <a:spLocks noGrp="1"/>
          </p:cNvSpPr>
          <p:nvPr>
            <p:ph idx="1"/>
          </p:nvPr>
        </p:nvSpPr>
        <p:spPr/>
        <p:txBody>
          <a:bodyPr>
            <a:normAutofit/>
          </a:bodyPr>
          <a:lstStyle/>
          <a:p>
            <a:r>
              <a:rPr lang="cs-CZ" sz="1800" dirty="0" smtClean="0"/>
              <a:t>1960s – 1970s: </a:t>
            </a:r>
            <a:r>
              <a:rPr lang="cs-CZ" sz="1800" dirty="0" err="1" smtClean="0"/>
              <a:t>Phreaks</a:t>
            </a:r>
            <a:endParaRPr lang="cs-CZ" sz="1800" dirty="0" smtClean="0"/>
          </a:p>
          <a:p>
            <a:r>
              <a:rPr lang="cs-CZ" sz="1800" dirty="0" smtClean="0"/>
              <a:t>Early 1980s: </a:t>
            </a:r>
            <a:r>
              <a:rPr lang="cs-CZ" sz="1800" dirty="0" err="1" smtClean="0"/>
              <a:t>Wardialing</a:t>
            </a:r>
            <a:r>
              <a:rPr lang="cs-CZ" sz="1800" dirty="0" smtClean="0"/>
              <a:t> (</a:t>
            </a:r>
            <a:r>
              <a:rPr lang="cs-CZ" sz="1800" dirty="0" err="1" smtClean="0"/>
              <a:t>telephone</a:t>
            </a:r>
            <a:r>
              <a:rPr lang="cs-CZ" sz="1800" dirty="0" smtClean="0"/>
              <a:t> </a:t>
            </a:r>
            <a:r>
              <a:rPr lang="cs-CZ" sz="1800" dirty="0" err="1" smtClean="0"/>
              <a:t>number</a:t>
            </a:r>
            <a:r>
              <a:rPr lang="cs-CZ" sz="1800" dirty="0" smtClean="0"/>
              <a:t> </a:t>
            </a:r>
            <a:r>
              <a:rPr lang="cs-CZ" sz="1800" dirty="0" err="1" smtClean="0"/>
              <a:t>scans</a:t>
            </a:r>
            <a:r>
              <a:rPr lang="cs-CZ" sz="1800" dirty="0" smtClean="0"/>
              <a:t>)</a:t>
            </a:r>
          </a:p>
          <a:p>
            <a:r>
              <a:rPr lang="cs-CZ" sz="1800" dirty="0" smtClean="0"/>
              <a:t>1988: </a:t>
            </a:r>
            <a:r>
              <a:rPr lang="cs-CZ" sz="1800" dirty="0" err="1" smtClean="0"/>
              <a:t>First</a:t>
            </a:r>
            <a:r>
              <a:rPr lang="cs-CZ" sz="1800" dirty="0" smtClean="0"/>
              <a:t> Internet </a:t>
            </a:r>
            <a:r>
              <a:rPr lang="cs-CZ" sz="1800" dirty="0" err="1" smtClean="0"/>
              <a:t>Worm</a:t>
            </a:r>
            <a:endParaRPr lang="cs-CZ" sz="1800" dirty="0" smtClean="0"/>
          </a:p>
          <a:p>
            <a:r>
              <a:rPr lang="cs-CZ" sz="1800" dirty="0" smtClean="0"/>
              <a:t>1993: </a:t>
            </a:r>
            <a:r>
              <a:rPr lang="cs-CZ" sz="1800" dirty="0" err="1" smtClean="0"/>
              <a:t>First</a:t>
            </a:r>
            <a:r>
              <a:rPr lang="cs-CZ" sz="1800" dirty="0" smtClean="0"/>
              <a:t> </a:t>
            </a:r>
            <a:r>
              <a:rPr lang="cs-CZ" sz="1800" dirty="0" err="1" smtClean="0"/>
              <a:t>Def</a:t>
            </a:r>
            <a:r>
              <a:rPr lang="cs-CZ" sz="1800" dirty="0" smtClean="0"/>
              <a:t> Noc </a:t>
            </a:r>
            <a:r>
              <a:rPr lang="cs-CZ" sz="1800" dirty="0" err="1" smtClean="0"/>
              <a:t>Hacking</a:t>
            </a:r>
            <a:r>
              <a:rPr lang="cs-CZ" sz="1800" dirty="0" smtClean="0"/>
              <a:t> </a:t>
            </a:r>
            <a:r>
              <a:rPr lang="cs-CZ" sz="1800" dirty="0" err="1" smtClean="0"/>
              <a:t>Conference</a:t>
            </a:r>
            <a:endParaRPr lang="cs-CZ" sz="1800" dirty="0" smtClean="0"/>
          </a:p>
          <a:p>
            <a:r>
              <a:rPr lang="cs-CZ" sz="1800" dirty="0" smtClean="0"/>
              <a:t>1994: </a:t>
            </a:r>
            <a:r>
              <a:rPr lang="cs-CZ" sz="1800" dirty="0" err="1" smtClean="0"/>
              <a:t>First</a:t>
            </a:r>
            <a:r>
              <a:rPr lang="cs-CZ" sz="1800" dirty="0" smtClean="0"/>
              <a:t> 5 </a:t>
            </a:r>
            <a:r>
              <a:rPr lang="cs-CZ" sz="1800" dirty="0" err="1" smtClean="0"/>
              <a:t>year</a:t>
            </a:r>
            <a:r>
              <a:rPr lang="cs-CZ" sz="1800" dirty="0" smtClean="0"/>
              <a:t> </a:t>
            </a:r>
            <a:r>
              <a:rPr lang="cs-CZ" sz="1800" dirty="0" err="1" smtClean="0"/>
              <a:t>federal</a:t>
            </a:r>
            <a:r>
              <a:rPr lang="cs-CZ" sz="1800" dirty="0" smtClean="0"/>
              <a:t> </a:t>
            </a:r>
            <a:r>
              <a:rPr lang="cs-CZ" sz="1800" dirty="0" err="1" smtClean="0"/>
              <a:t>prison</a:t>
            </a:r>
            <a:r>
              <a:rPr lang="cs-CZ" sz="1800" dirty="0" smtClean="0"/>
              <a:t> sentence</a:t>
            </a:r>
          </a:p>
          <a:p>
            <a:r>
              <a:rPr lang="cs-CZ" sz="1800" dirty="0" smtClean="0"/>
              <a:t>1995: </a:t>
            </a:r>
            <a:r>
              <a:rPr lang="cs-CZ" sz="1800" dirty="0" err="1" smtClean="0"/>
              <a:t>Kivin</a:t>
            </a:r>
            <a:r>
              <a:rPr lang="cs-CZ" sz="1800" dirty="0" smtClean="0"/>
              <a:t> </a:t>
            </a:r>
            <a:r>
              <a:rPr lang="cs-CZ" sz="1800" dirty="0" err="1" smtClean="0"/>
              <a:t>Mitnick</a:t>
            </a:r>
            <a:r>
              <a:rPr lang="cs-CZ" sz="1800" dirty="0" smtClean="0"/>
              <a:t> </a:t>
            </a:r>
            <a:r>
              <a:rPr lang="cs-CZ" sz="1800" dirty="0" err="1" smtClean="0"/>
              <a:t>sentenced</a:t>
            </a:r>
            <a:r>
              <a:rPr lang="cs-CZ" sz="1800" dirty="0" smtClean="0"/>
              <a:t> </a:t>
            </a:r>
            <a:r>
              <a:rPr lang="cs-CZ" sz="1800" dirty="0" err="1" smtClean="0"/>
              <a:t>for</a:t>
            </a:r>
            <a:r>
              <a:rPr lang="cs-CZ" sz="1800" dirty="0" smtClean="0"/>
              <a:t> </a:t>
            </a:r>
            <a:r>
              <a:rPr lang="cs-CZ" sz="1800" dirty="0" err="1" smtClean="0"/>
              <a:t>hacking</a:t>
            </a:r>
            <a:r>
              <a:rPr lang="cs-CZ" sz="1800" dirty="0" smtClean="0"/>
              <a:t> </a:t>
            </a:r>
            <a:r>
              <a:rPr lang="cs-CZ" sz="1800" dirty="0" err="1" smtClean="0"/>
              <a:t>credit</a:t>
            </a:r>
            <a:r>
              <a:rPr lang="cs-CZ" sz="1800" dirty="0" smtClean="0"/>
              <a:t> </a:t>
            </a:r>
            <a:r>
              <a:rPr lang="cs-CZ" sz="1800" dirty="0" err="1" smtClean="0"/>
              <a:t>cards</a:t>
            </a:r>
            <a:endParaRPr lang="cs-CZ" sz="1800" dirty="0" smtClean="0"/>
          </a:p>
          <a:p>
            <a:r>
              <a:rPr lang="cs-CZ" sz="1800" dirty="0" err="1" smtClean="0"/>
              <a:t>September</a:t>
            </a:r>
            <a:r>
              <a:rPr lang="cs-CZ" sz="1800" dirty="0" smtClean="0"/>
              <a:t> 1997: </a:t>
            </a:r>
            <a:r>
              <a:rPr lang="cs-CZ" sz="1800" dirty="0" err="1" smtClean="0"/>
              <a:t>Nmap</a:t>
            </a:r>
            <a:r>
              <a:rPr lang="cs-CZ" sz="1800" dirty="0" smtClean="0"/>
              <a:t> </a:t>
            </a:r>
            <a:r>
              <a:rPr lang="cs-CZ" sz="1800" dirty="0" err="1" smtClean="0"/>
              <a:t>published</a:t>
            </a:r>
            <a:endParaRPr lang="cs-CZ" sz="1800" dirty="0" smtClean="0"/>
          </a:p>
          <a:p>
            <a:r>
              <a:rPr lang="cs-CZ" sz="1800" dirty="0" smtClean="0"/>
              <a:t>1997: </a:t>
            </a:r>
            <a:r>
              <a:rPr lang="cs-CZ" sz="1800" dirty="0" err="1" smtClean="0"/>
              <a:t>Script</a:t>
            </a:r>
            <a:r>
              <a:rPr lang="cs-CZ" sz="1800" dirty="0" smtClean="0"/>
              <a:t> </a:t>
            </a:r>
            <a:r>
              <a:rPr lang="cs-CZ" sz="1800" dirty="0" err="1" smtClean="0"/>
              <a:t>kiddies</a:t>
            </a:r>
            <a:r>
              <a:rPr lang="cs-CZ" sz="1800" dirty="0" smtClean="0"/>
              <a:t> start </a:t>
            </a:r>
            <a:r>
              <a:rPr lang="cs-CZ" sz="1800" dirty="0" err="1" smtClean="0"/>
              <a:t>appearing</a:t>
            </a:r>
            <a:endParaRPr lang="cs-CZ" sz="1800" dirty="0" smtClean="0"/>
          </a:p>
          <a:p>
            <a:r>
              <a:rPr lang="cs-CZ" sz="1800" dirty="0" smtClean="0"/>
              <a:t>Late 1990s: </a:t>
            </a:r>
            <a:r>
              <a:rPr lang="cs-CZ" sz="1800" dirty="0" err="1" smtClean="0"/>
              <a:t>Wardriving</a:t>
            </a:r>
            <a:r>
              <a:rPr lang="cs-CZ" sz="1800" dirty="0" smtClean="0"/>
              <a:t> (</a:t>
            </a:r>
            <a:r>
              <a:rPr lang="cs-CZ" sz="1800" dirty="0" err="1" smtClean="0"/>
              <a:t>WiFi</a:t>
            </a:r>
            <a:r>
              <a:rPr lang="cs-CZ" sz="1800" dirty="0" smtClean="0"/>
              <a:t> </a:t>
            </a:r>
            <a:r>
              <a:rPr lang="cs-CZ" sz="1800" dirty="0" err="1" smtClean="0"/>
              <a:t>seeking</a:t>
            </a:r>
            <a:r>
              <a:rPr lang="cs-CZ" sz="1800" dirty="0" smtClean="0"/>
              <a:t>)</a:t>
            </a:r>
          </a:p>
          <a:p>
            <a:r>
              <a:rPr lang="cs-CZ" sz="1800" dirty="0" smtClean="0"/>
              <a:t>2002: Melissa Virus </a:t>
            </a:r>
            <a:r>
              <a:rPr lang="cs-CZ" sz="1800" dirty="0" err="1" smtClean="0"/>
              <a:t>creater</a:t>
            </a:r>
            <a:r>
              <a:rPr lang="cs-CZ" sz="1800" dirty="0" smtClean="0"/>
              <a:t> </a:t>
            </a:r>
            <a:r>
              <a:rPr lang="cs-CZ" sz="1800" dirty="0" err="1" smtClean="0"/>
              <a:t>gets</a:t>
            </a:r>
            <a:r>
              <a:rPr lang="cs-CZ" sz="1800" dirty="0" smtClean="0"/>
              <a:t> 20 </a:t>
            </a:r>
            <a:r>
              <a:rPr lang="cs-CZ" sz="1800" dirty="0" err="1" smtClean="0"/>
              <a:t>months</a:t>
            </a:r>
            <a:endParaRPr lang="cs-CZ" sz="1800" dirty="0" smtClean="0"/>
          </a:p>
          <a:p>
            <a:r>
              <a:rPr lang="cs-CZ" sz="1800" dirty="0" smtClean="0"/>
              <a:t>2006: </a:t>
            </a:r>
            <a:r>
              <a:rPr lang="cs-CZ" sz="1800" dirty="0" err="1" smtClean="0"/>
              <a:t>Vishing</a:t>
            </a:r>
            <a:r>
              <a:rPr lang="cs-CZ" sz="1800" dirty="0" smtClean="0"/>
              <a:t> (= </a:t>
            </a:r>
            <a:r>
              <a:rPr lang="cs-CZ" sz="1800" dirty="0" err="1" smtClean="0"/>
              <a:t>voice</a:t>
            </a:r>
            <a:r>
              <a:rPr lang="cs-CZ" sz="1800" dirty="0" smtClean="0"/>
              <a:t> </a:t>
            </a:r>
            <a:r>
              <a:rPr lang="cs-CZ" sz="1800" dirty="0" err="1" smtClean="0"/>
              <a:t>phising</a:t>
            </a:r>
            <a:r>
              <a:rPr lang="cs-CZ" sz="1800" dirty="0" smtClean="0"/>
              <a:t>), </a:t>
            </a:r>
            <a:r>
              <a:rPr lang="cs-CZ" sz="1800" dirty="0" err="1" smtClean="0"/>
              <a:t>Smishing</a:t>
            </a:r>
            <a:r>
              <a:rPr lang="cs-CZ" sz="1800" dirty="0" smtClean="0"/>
              <a:t> (= SMS </a:t>
            </a:r>
            <a:r>
              <a:rPr lang="cs-CZ" sz="1800" dirty="0" err="1" smtClean="0"/>
              <a:t>phising</a:t>
            </a:r>
            <a:r>
              <a:rPr lang="cs-CZ" sz="1800" dirty="0" smtClean="0"/>
              <a:t>)</a:t>
            </a:r>
          </a:p>
          <a:p>
            <a:r>
              <a:rPr lang="cs-CZ" sz="1800" dirty="0" smtClean="0"/>
              <a:t>2009: </a:t>
            </a:r>
            <a:r>
              <a:rPr lang="cs-CZ" sz="1800" dirty="0" err="1" smtClean="0"/>
              <a:t>First</a:t>
            </a:r>
            <a:r>
              <a:rPr lang="cs-CZ" sz="1800" dirty="0" smtClean="0"/>
              <a:t> </a:t>
            </a:r>
            <a:r>
              <a:rPr lang="cs-CZ" sz="1800" dirty="0" err="1" smtClean="0"/>
              <a:t>malicious</a:t>
            </a:r>
            <a:r>
              <a:rPr lang="cs-CZ" sz="1800" dirty="0" smtClean="0"/>
              <a:t> iPhone </a:t>
            </a:r>
            <a:r>
              <a:rPr lang="cs-CZ" sz="1800" dirty="0" err="1" smtClean="0"/>
              <a:t>worm</a:t>
            </a:r>
            <a:endParaRPr lang="cs-CZ" sz="1800" dirty="0" smtClean="0"/>
          </a:p>
          <a:p>
            <a:r>
              <a:rPr lang="cs-CZ" sz="1800" dirty="0" smtClean="0"/>
              <a:t>2011: NBC </a:t>
            </a:r>
            <a:r>
              <a:rPr lang="cs-CZ" sz="1800" dirty="0" err="1" smtClean="0"/>
              <a:t>Twitter</a:t>
            </a:r>
            <a:r>
              <a:rPr lang="cs-CZ" sz="1800" dirty="0" smtClean="0"/>
              <a:t> </a:t>
            </a:r>
            <a:r>
              <a:rPr lang="cs-CZ" sz="1800" dirty="0" err="1" smtClean="0"/>
              <a:t>account</a:t>
            </a:r>
            <a:r>
              <a:rPr lang="cs-CZ" sz="1800" dirty="0" smtClean="0"/>
              <a:t> </a:t>
            </a:r>
            <a:r>
              <a:rPr lang="cs-CZ" sz="1800" dirty="0" err="1" smtClean="0"/>
              <a:t>hacked</a:t>
            </a:r>
            <a:r>
              <a:rPr lang="cs-CZ" sz="1800" dirty="0" smtClean="0"/>
              <a:t> by </a:t>
            </a:r>
            <a:r>
              <a:rPr lang="cs-CZ" sz="1800" dirty="0" err="1" smtClean="0"/>
              <a:t>script</a:t>
            </a:r>
            <a:r>
              <a:rPr lang="cs-CZ" sz="1800" dirty="0" smtClean="0"/>
              <a:t> </a:t>
            </a:r>
            <a:r>
              <a:rPr lang="cs-CZ" sz="1800" dirty="0" err="1" smtClean="0"/>
              <a:t>kiddies</a:t>
            </a:r>
            <a:endParaRPr lang="cs-CZ" sz="1800" dirty="0" smtClean="0"/>
          </a:p>
          <a:p>
            <a:endParaRPr lang="cs-CZ" sz="1800" dirty="0"/>
          </a:p>
        </p:txBody>
      </p:sp>
    </p:spTree>
    <p:extLst>
      <p:ext uri="{BB962C8B-B14F-4D97-AF65-F5344CB8AC3E}">
        <p14:creationId xmlns:p14="http://schemas.microsoft.com/office/powerpoint/2010/main" val="3821650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Evolution of Network Security Tools</a:t>
            </a:r>
            <a:endParaRPr lang="en-US" dirty="0"/>
          </a:p>
        </p:txBody>
      </p:sp>
      <p:sp>
        <p:nvSpPr>
          <p:cNvPr id="3" name="Content Placeholder 2"/>
          <p:cNvSpPr>
            <a:spLocks noGrp="1"/>
          </p:cNvSpPr>
          <p:nvPr>
            <p:ph idx="1"/>
          </p:nvPr>
        </p:nvSpPr>
        <p:spPr>
          <a:prstGeom prst="rect">
            <a:avLst/>
          </a:prstGeom>
        </p:spPr>
        <p:txBody>
          <a:bodyPr/>
          <a:lstStyle/>
          <a:p>
            <a:r>
              <a:rPr lang="en-US" sz="2000" dirty="0" smtClean="0"/>
              <a:t>1988 – DEC Packet Filter Firewall</a:t>
            </a:r>
          </a:p>
          <a:p>
            <a:r>
              <a:rPr lang="en-US" sz="2000" dirty="0" smtClean="0"/>
              <a:t>1989 – AT&amp;T Bell Labs Stateful Firewall</a:t>
            </a:r>
          </a:p>
          <a:p>
            <a:r>
              <a:rPr lang="en-US" sz="2000" dirty="0" smtClean="0"/>
              <a:t>1991 – DEC SEAL Application Layer Firewall</a:t>
            </a:r>
          </a:p>
          <a:p>
            <a:r>
              <a:rPr lang="en-US" sz="2000" dirty="0" smtClean="0"/>
              <a:t>1994 – Check Point Firewall</a:t>
            </a:r>
          </a:p>
          <a:p>
            <a:r>
              <a:rPr lang="en-US" sz="2000" dirty="0" smtClean="0"/>
              <a:t>1995 – </a:t>
            </a:r>
            <a:r>
              <a:rPr lang="en-US" sz="2000" dirty="0" err="1" smtClean="0"/>
              <a:t>NetRanger</a:t>
            </a:r>
            <a:r>
              <a:rPr lang="en-US" sz="2000" dirty="0" smtClean="0"/>
              <a:t> IDS</a:t>
            </a:r>
          </a:p>
          <a:p>
            <a:r>
              <a:rPr lang="en-US" sz="2000" dirty="0" smtClean="0"/>
              <a:t>1997 – </a:t>
            </a:r>
            <a:r>
              <a:rPr lang="en-US" sz="2000" dirty="0" err="1" smtClean="0"/>
              <a:t>RealSecure</a:t>
            </a:r>
            <a:r>
              <a:rPr lang="en-US" sz="2000" dirty="0" smtClean="0"/>
              <a:t> IDS</a:t>
            </a:r>
          </a:p>
          <a:p>
            <a:r>
              <a:rPr lang="en-US" sz="2000" dirty="0" smtClean="0"/>
              <a:t>1998 – Snort IDS</a:t>
            </a:r>
          </a:p>
          <a:p>
            <a:r>
              <a:rPr lang="en-US" sz="2000" dirty="0" smtClean="0"/>
              <a:t>1999 – First IPS</a:t>
            </a:r>
          </a:p>
          <a:p>
            <a:r>
              <a:rPr lang="en-US" sz="2000" dirty="0" smtClean="0"/>
              <a:t>2006 – Cisco Zone-Based Policy Firewall</a:t>
            </a:r>
          </a:p>
        </p:txBody>
      </p:sp>
    </p:spTree>
    <p:extLst>
      <p:ext uri="{BB962C8B-B14F-4D97-AF65-F5344CB8AC3E}">
        <p14:creationId xmlns:p14="http://schemas.microsoft.com/office/powerpoint/2010/main" val="3672429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Evolution of Data Protection </a:t>
            </a:r>
            <a:r>
              <a:rPr lang="en-US" dirty="0" smtClean="0">
                <a:latin typeface="Arial" charset="0"/>
              </a:rPr>
              <a:t>Technologies</a:t>
            </a:r>
            <a:endParaRPr lang="en-US" dirty="0"/>
          </a:p>
        </p:txBody>
      </p:sp>
      <p:sp>
        <p:nvSpPr>
          <p:cNvPr id="10" name="Content Placeholder 2"/>
          <p:cNvSpPr>
            <a:spLocks noGrp="1"/>
          </p:cNvSpPr>
          <p:nvPr>
            <p:ph idx="1"/>
          </p:nvPr>
        </p:nvSpPr>
        <p:spPr/>
        <p:txBody>
          <a:bodyPr/>
          <a:lstStyle/>
          <a:p>
            <a:r>
              <a:rPr lang="en-US" sz="2400" dirty="0" smtClean="0"/>
              <a:t>1993 – Cisco GRE Tunnels</a:t>
            </a:r>
          </a:p>
          <a:p>
            <a:r>
              <a:rPr lang="en-US" sz="2400" dirty="0" smtClean="0"/>
              <a:t>1996 – Site-to-Site VPNs</a:t>
            </a:r>
          </a:p>
          <a:p>
            <a:r>
              <a:rPr lang="en-US" sz="2400" dirty="0" smtClean="0"/>
              <a:t>1999 – SSH</a:t>
            </a:r>
          </a:p>
          <a:p>
            <a:r>
              <a:rPr lang="en-US" sz="2400" dirty="0" smtClean="0"/>
              <a:t>2000 – MPLS VPNs</a:t>
            </a:r>
          </a:p>
          <a:p>
            <a:r>
              <a:rPr lang="en-US" sz="2400" dirty="0" smtClean="0"/>
              <a:t>2001 – Remote-Access </a:t>
            </a:r>
            <a:r>
              <a:rPr lang="en-US" sz="2400" dirty="0" err="1" smtClean="0"/>
              <a:t>IPsec</a:t>
            </a:r>
            <a:r>
              <a:rPr lang="en-US" sz="2400" dirty="0" smtClean="0"/>
              <a:t> VPN</a:t>
            </a:r>
          </a:p>
          <a:p>
            <a:r>
              <a:rPr lang="en-US" sz="2400" dirty="0" smtClean="0"/>
              <a:t>2002 – Dynamic Multipoint VPN</a:t>
            </a:r>
          </a:p>
          <a:p>
            <a:r>
              <a:rPr lang="en-US" sz="2400" dirty="0" smtClean="0"/>
              <a:t>2005 – SSL VPN</a:t>
            </a:r>
          </a:p>
          <a:p>
            <a:r>
              <a:rPr lang="en-US" sz="2400" dirty="0" smtClean="0"/>
              <a:t>2009 – Group Encrypted Transport VPN (GET VPN)</a:t>
            </a:r>
          </a:p>
        </p:txBody>
      </p:sp>
    </p:spTree>
    <p:extLst>
      <p:ext uri="{BB962C8B-B14F-4D97-AF65-F5344CB8AC3E}">
        <p14:creationId xmlns:p14="http://schemas.microsoft.com/office/powerpoint/2010/main" val="3043155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First Email Virus</a:t>
            </a:r>
            <a:endParaRPr lang="en-US"/>
          </a:p>
        </p:txBody>
      </p:sp>
      <p:sp>
        <p:nvSpPr>
          <p:cNvPr id="57347" name="Rectangle 3"/>
          <p:cNvSpPr>
            <a:spLocks noGrp="1" noChangeArrowheads="1"/>
          </p:cNvSpPr>
          <p:nvPr>
            <p:ph idx="1"/>
          </p:nvPr>
        </p:nvSpPr>
        <p:spPr/>
        <p:txBody>
          <a:bodyPr/>
          <a:lstStyle/>
          <a:p>
            <a:r>
              <a:rPr lang="en-US" smtClean="0"/>
              <a:t>The first email virus, the Melissa virus, was written by David Smith and resulted in memory overflows in Internet mail servers. </a:t>
            </a:r>
          </a:p>
          <a:p>
            <a:pPr lvl="1"/>
            <a:r>
              <a:rPr lang="en-US" smtClean="0"/>
              <a:t>David Smith was sentenced to 20 months in federal prison and a US$5,000 fine.</a:t>
            </a:r>
            <a:endParaRPr lang="en-US"/>
          </a:p>
        </p:txBody>
      </p:sp>
      <p:pic>
        <p:nvPicPr>
          <p:cNvPr id="573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3124200"/>
            <a:ext cx="64690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405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First Worm</a:t>
            </a:r>
            <a:endParaRPr lang="en-US"/>
          </a:p>
        </p:txBody>
      </p:sp>
      <p:sp>
        <p:nvSpPr>
          <p:cNvPr id="58371" name="Rectangle 3"/>
          <p:cNvSpPr>
            <a:spLocks noGrp="1" noChangeArrowheads="1"/>
          </p:cNvSpPr>
          <p:nvPr>
            <p:ph idx="1"/>
          </p:nvPr>
        </p:nvSpPr>
        <p:spPr/>
        <p:txBody>
          <a:bodyPr/>
          <a:lstStyle/>
          <a:p>
            <a:r>
              <a:rPr lang="en-US" smtClean="0"/>
              <a:t>Robert Morris created the first Internet worm with 99 lines of code. </a:t>
            </a:r>
          </a:p>
          <a:p>
            <a:pPr lvl="1"/>
            <a:r>
              <a:rPr lang="en-US" smtClean="0"/>
              <a:t>When the Morris Worm was released, 10% of Internet systems were brought to a halt. </a:t>
            </a:r>
          </a:p>
          <a:p>
            <a:pPr lvl="1"/>
            <a:endParaRPr lang="en-US"/>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2667000"/>
            <a:ext cx="6342063"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421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371843" y="353449"/>
            <a:ext cx="8772157" cy="838200"/>
          </a:xfrm>
        </p:spPr>
        <p:txBody>
          <a:bodyPr/>
          <a:lstStyle/>
          <a:p>
            <a:pPr eaLnBrk="1" hangingPunct="1"/>
            <a:r>
              <a:rPr lang="cs-CZ" dirty="0" smtClean="0">
                <a:latin typeface="Arial" charset="0"/>
              </a:rPr>
              <a:t>Agenda</a:t>
            </a:r>
            <a:endParaRPr lang="en-US" dirty="0">
              <a:latin typeface="Arial" charset="0"/>
            </a:endParaRPr>
          </a:p>
        </p:txBody>
      </p:sp>
      <p:sp>
        <p:nvSpPr>
          <p:cNvPr id="9218" name="Rectangle 3"/>
          <p:cNvSpPr>
            <a:spLocks noGrp="1" noChangeArrowheads="1"/>
          </p:cNvSpPr>
          <p:nvPr>
            <p:ph idx="4294967295"/>
          </p:nvPr>
        </p:nvSpPr>
        <p:spPr>
          <a:xfrm>
            <a:off x="410323" y="1415684"/>
            <a:ext cx="7832925" cy="4927394"/>
          </a:xfrm>
          <a:prstGeom prst="rect">
            <a:avLst/>
          </a:prstGeom>
        </p:spPr>
        <p:txBody>
          <a:bodyPr/>
          <a:lstStyle/>
          <a:p>
            <a:r>
              <a:rPr lang="en-US" b="1" dirty="0" smtClean="0">
                <a:latin typeface="Arial" charset="0"/>
              </a:rPr>
              <a:t>Introduction</a:t>
            </a:r>
          </a:p>
          <a:p>
            <a:r>
              <a:rPr lang="en-US" b="1" dirty="0" smtClean="0">
                <a:latin typeface="Arial" charset="0"/>
              </a:rPr>
              <a:t>Fundamental Principles of a Secure Network</a:t>
            </a:r>
            <a:endParaRPr lang="en-US" b="1" dirty="0">
              <a:latin typeface="Arial" charset="0"/>
            </a:endParaRPr>
          </a:p>
          <a:p>
            <a:r>
              <a:rPr lang="en-US" b="1" dirty="0" smtClean="0">
                <a:latin typeface="Arial" charset="0"/>
              </a:rPr>
              <a:t>Viruses, Worms, and Trojan Horses</a:t>
            </a:r>
            <a:endParaRPr lang="en-US" b="1" dirty="0">
              <a:latin typeface="Arial" charset="0"/>
            </a:endParaRPr>
          </a:p>
          <a:p>
            <a:r>
              <a:rPr lang="en-US" b="1" dirty="0" smtClean="0">
                <a:latin typeface="Arial" charset="0"/>
              </a:rPr>
              <a:t>Attack Methodologies</a:t>
            </a:r>
            <a:endParaRPr lang="en-US" b="1" dirty="0">
              <a:latin typeface="Arial" charset="0"/>
            </a:endParaRPr>
          </a:p>
          <a:p>
            <a:r>
              <a:rPr lang="en-US" b="1" dirty="0" smtClean="0">
                <a:latin typeface="Arial" charset="0"/>
              </a:rPr>
              <a:t>Cisco Network Foundation Protection Framework</a:t>
            </a:r>
          </a:p>
          <a:p>
            <a:r>
              <a:rPr lang="en-US" b="1" dirty="0" smtClean="0">
                <a:latin typeface="Arial" charset="0"/>
              </a:rPr>
              <a:t>Summary</a:t>
            </a:r>
            <a:endParaRPr lang="en-US" b="1" dirty="0">
              <a:latin typeface="Arial" charset="0"/>
            </a:endParaRPr>
          </a:p>
        </p:txBody>
      </p:sp>
    </p:spTree>
    <p:extLst>
      <p:ext uri="{BB962C8B-B14F-4D97-AF65-F5344CB8AC3E}">
        <p14:creationId xmlns:p14="http://schemas.microsoft.com/office/powerpoint/2010/main" val="5691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atin typeface="Arial" charset="0"/>
              </a:rPr>
              <a:t>First SPAM</a:t>
            </a:r>
          </a:p>
        </p:txBody>
      </p:sp>
      <p:sp>
        <p:nvSpPr>
          <p:cNvPr id="59395" name="Rectangle 3"/>
          <p:cNvSpPr>
            <a:spLocks noGrp="1" noChangeArrowheads="1"/>
          </p:cNvSpPr>
          <p:nvPr>
            <p:ph idx="1"/>
          </p:nvPr>
        </p:nvSpPr>
        <p:spPr/>
        <p:txBody>
          <a:bodyPr/>
          <a:lstStyle/>
          <a:p>
            <a:pPr>
              <a:buFont typeface="Wingdings" charset="0"/>
              <a:buNone/>
            </a:pPr>
            <a:r>
              <a:rPr lang="en-US">
                <a:latin typeface="Arial" charset="0"/>
              </a:rPr>
              <a:t> </a:t>
            </a:r>
          </a:p>
          <a:p>
            <a:pPr lvl="1"/>
            <a:endParaRPr lang="en-US">
              <a:latin typeface="Arial" charset="0"/>
            </a:endParaRPr>
          </a:p>
        </p:txBody>
      </p:sp>
      <p:pic>
        <p:nvPicPr>
          <p:cNvPr id="593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825625"/>
            <a:ext cx="652621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7137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title"/>
          </p:nvPr>
        </p:nvSpPr>
        <p:spPr/>
        <p:txBody>
          <a:bodyPr/>
          <a:lstStyle/>
          <a:p>
            <a:pPr eaLnBrk="1" hangingPunct="1"/>
            <a:r>
              <a:rPr lang="en-US" dirty="0">
                <a:latin typeface="Arial" charset="0"/>
              </a:rPr>
              <a:t>First </a:t>
            </a:r>
            <a:r>
              <a:rPr lang="en-US" dirty="0" err="1" smtClean="0">
                <a:latin typeface="Arial" charset="0"/>
              </a:rPr>
              <a:t>DoS</a:t>
            </a:r>
            <a:r>
              <a:rPr lang="en-US" dirty="0" smtClean="0">
                <a:latin typeface="Arial" charset="0"/>
              </a:rPr>
              <a:t> Attack</a:t>
            </a:r>
            <a:endParaRPr lang="en-US" dirty="0">
              <a:latin typeface="Arial" charset="0"/>
            </a:endParaRPr>
          </a:p>
        </p:txBody>
      </p:sp>
      <p:sp>
        <p:nvSpPr>
          <p:cNvPr id="60419" name="Rectangle 7"/>
          <p:cNvSpPr>
            <a:spLocks noGrp="1" noChangeArrowheads="1"/>
          </p:cNvSpPr>
          <p:nvPr>
            <p:ph idx="1"/>
          </p:nvPr>
        </p:nvSpPr>
        <p:spPr>
          <a:xfrm>
            <a:off x="360364" y="1237129"/>
            <a:ext cx="5860662" cy="5317659"/>
          </a:xfrm>
        </p:spPr>
        <p:txBody>
          <a:bodyPr>
            <a:normAutofit fontScale="92500" lnSpcReduction="20000"/>
          </a:bodyPr>
          <a:lstStyle/>
          <a:p>
            <a:r>
              <a:rPr lang="en-US" dirty="0" err="1">
                <a:latin typeface="Arial" charset="0"/>
              </a:rPr>
              <a:t>MafiaBoy</a:t>
            </a:r>
            <a:r>
              <a:rPr lang="en-US" dirty="0">
                <a:latin typeface="Arial" charset="0"/>
              </a:rPr>
              <a:t> was the Internet alias of Michael </a:t>
            </a:r>
            <a:r>
              <a:rPr lang="en-US" dirty="0" err="1">
                <a:latin typeface="Arial" charset="0"/>
              </a:rPr>
              <a:t>Calce</a:t>
            </a:r>
            <a:r>
              <a:rPr lang="en-US" dirty="0">
                <a:latin typeface="Arial" charset="0"/>
              </a:rPr>
              <a:t>, a </a:t>
            </a:r>
            <a:r>
              <a:rPr lang="en-US" dirty="0" smtClean="0">
                <a:latin typeface="Arial" charset="0"/>
              </a:rPr>
              <a:t>1</a:t>
            </a:r>
            <a:r>
              <a:rPr lang="cs-CZ" dirty="0" smtClean="0">
                <a:latin typeface="Arial" charset="0"/>
              </a:rPr>
              <a:t>7</a:t>
            </a:r>
            <a:r>
              <a:rPr lang="en-US" dirty="0" smtClean="0">
                <a:latin typeface="Arial" charset="0"/>
              </a:rPr>
              <a:t> </a:t>
            </a:r>
            <a:r>
              <a:rPr lang="en-US" dirty="0">
                <a:latin typeface="Arial" charset="0"/>
              </a:rPr>
              <a:t>year old high school student from Montreal, Canada</a:t>
            </a:r>
            <a:r>
              <a:rPr lang="en-US" dirty="0" smtClean="0">
                <a:latin typeface="Arial" charset="0"/>
              </a:rPr>
              <a:t>.</a:t>
            </a:r>
            <a:endParaRPr lang="en-US" dirty="0">
              <a:latin typeface="Arial" charset="0"/>
            </a:endParaRPr>
          </a:p>
          <a:p>
            <a:r>
              <a:rPr lang="en-US" dirty="0">
                <a:latin typeface="Arial" charset="0"/>
              </a:rPr>
              <a:t>He launched highly publicized </a:t>
            </a:r>
            <a:r>
              <a:rPr lang="en-US" dirty="0" err="1">
                <a:latin typeface="Arial" charset="0"/>
              </a:rPr>
              <a:t>DoS</a:t>
            </a:r>
            <a:r>
              <a:rPr lang="en-US" dirty="0">
                <a:latin typeface="Arial" charset="0"/>
              </a:rPr>
              <a:t> attacks in Feb 2000 against Yahoo!, Amazon.com, Dell, Inc., E*TRADE, eBay, and CNN</a:t>
            </a:r>
            <a:r>
              <a:rPr lang="en-US" dirty="0" smtClean="0">
                <a:latin typeface="Arial" charset="0"/>
              </a:rPr>
              <a:t>.</a:t>
            </a:r>
            <a:endParaRPr lang="cs-CZ" dirty="0" smtClean="0">
              <a:latin typeface="Arial" charset="0"/>
            </a:endParaRPr>
          </a:p>
          <a:p>
            <a:pPr>
              <a:lnSpc>
                <a:spcPct val="100000"/>
              </a:lnSpc>
              <a:spcBef>
                <a:spcPct val="70000"/>
              </a:spcBef>
              <a:spcAft>
                <a:spcPct val="50000"/>
              </a:spcAft>
            </a:pPr>
            <a:r>
              <a:rPr lang="en-US" dirty="0">
                <a:latin typeface="Arial" charset="0"/>
              </a:rPr>
              <a:t>In 2001, The Montreal Youth Court sentenced him on September 12, 2001 to eight months of </a:t>
            </a:r>
            <a:r>
              <a:rPr lang="en-US" strike="sngStrike" dirty="0">
                <a:latin typeface="Arial" charset="0"/>
              </a:rPr>
              <a:t>"</a:t>
            </a:r>
            <a:r>
              <a:rPr lang="en-US" dirty="0">
                <a:latin typeface="Arial" charset="0"/>
              </a:rPr>
              <a:t>open custody,</a:t>
            </a:r>
            <a:r>
              <a:rPr lang="en-US" strike="sngStrike" dirty="0">
                <a:latin typeface="Arial" charset="0"/>
              </a:rPr>
              <a:t>"</a:t>
            </a:r>
            <a:r>
              <a:rPr lang="en-US" dirty="0">
                <a:latin typeface="Arial" charset="0"/>
              </a:rPr>
              <a:t> one year of probation, restricted use of the Internet, and a small fine.</a:t>
            </a:r>
          </a:p>
          <a:p>
            <a:pPr>
              <a:lnSpc>
                <a:spcPct val="100000"/>
              </a:lnSpc>
              <a:spcBef>
                <a:spcPct val="70000"/>
              </a:spcBef>
              <a:spcAft>
                <a:spcPct val="50000"/>
              </a:spcAft>
            </a:pPr>
            <a:r>
              <a:rPr lang="en-US" dirty="0">
                <a:latin typeface="Arial" charset="0"/>
              </a:rPr>
              <a:t>In 2005, Mr. </a:t>
            </a:r>
            <a:r>
              <a:rPr lang="en-US" dirty="0" err="1">
                <a:latin typeface="Arial" charset="0"/>
              </a:rPr>
              <a:t>Calce</a:t>
            </a:r>
            <a:r>
              <a:rPr lang="en-US" dirty="0">
                <a:latin typeface="Arial" charset="0"/>
              </a:rPr>
              <a:t> wrote as a columnist on computer security topics for the Francophone newspaper </a:t>
            </a:r>
            <a:r>
              <a:rPr lang="en-US" i="1" dirty="0">
                <a:latin typeface="Arial" charset="0"/>
              </a:rPr>
              <a:t>Le Journal de Montréal</a:t>
            </a:r>
            <a:r>
              <a:rPr lang="en-US" dirty="0">
                <a:latin typeface="Arial" charset="0"/>
              </a:rPr>
              <a:t>.</a:t>
            </a:r>
          </a:p>
          <a:p>
            <a:endParaRPr lang="en-US" dirty="0">
              <a:latin typeface="Arial" charset="0"/>
            </a:endParaRPr>
          </a:p>
          <a:p>
            <a:pPr lvl="1"/>
            <a:endParaRPr lang="en-US" dirty="0">
              <a:latin typeface="Arial" charset="0"/>
            </a:endParaRPr>
          </a:p>
        </p:txBody>
      </p:sp>
      <p:pic>
        <p:nvPicPr>
          <p:cNvPr id="5" name="Picture 7" descr="4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628" y="2294096"/>
            <a:ext cx="20574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685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Trends Driving Network Security</a:t>
            </a:r>
            <a:endParaRPr lang="en-US"/>
          </a:p>
        </p:txBody>
      </p:sp>
      <p:sp>
        <p:nvSpPr>
          <p:cNvPr id="2341891" name="Rectangle 3"/>
          <p:cNvSpPr>
            <a:spLocks noGrp="1" noChangeArrowheads="1"/>
          </p:cNvSpPr>
          <p:nvPr>
            <p:ph idx="1"/>
          </p:nvPr>
        </p:nvSpPr>
        <p:spPr/>
        <p:txBody>
          <a:bodyPr/>
          <a:lstStyle/>
          <a:p>
            <a:r>
              <a:rPr lang="en-US" smtClean="0"/>
              <a:t>Increase of network attacks</a:t>
            </a:r>
          </a:p>
          <a:p>
            <a:r>
              <a:rPr lang="en-US" smtClean="0"/>
              <a:t>Increased sophistication of attacks</a:t>
            </a:r>
          </a:p>
          <a:p>
            <a:r>
              <a:rPr lang="en-US" smtClean="0"/>
              <a:t>Increased dependence on the network</a:t>
            </a:r>
          </a:p>
          <a:p>
            <a:r>
              <a:rPr lang="en-US" smtClean="0"/>
              <a:t>Wireless access </a:t>
            </a:r>
          </a:p>
          <a:p>
            <a:r>
              <a:rPr lang="en-US" smtClean="0"/>
              <a:t>Lack of trained personnel</a:t>
            </a:r>
          </a:p>
          <a:p>
            <a:r>
              <a:rPr lang="en-US" smtClean="0"/>
              <a:t>Lack of awareness</a:t>
            </a:r>
          </a:p>
          <a:p>
            <a:r>
              <a:rPr lang="en-US" smtClean="0"/>
              <a:t>Lack of security policies</a:t>
            </a:r>
          </a:p>
          <a:p>
            <a:r>
              <a:rPr lang="en-US" smtClean="0"/>
              <a:t>Legislation </a:t>
            </a:r>
          </a:p>
          <a:p>
            <a:r>
              <a:rPr lang="en-US" smtClean="0"/>
              <a:t>Litigation</a:t>
            </a:r>
          </a:p>
          <a:p>
            <a:endParaRPr lang="en-US" smtClean="0"/>
          </a:p>
          <a:p>
            <a:endParaRPr lang="en-US"/>
          </a:p>
        </p:txBody>
      </p:sp>
    </p:spTree>
    <p:extLst>
      <p:ext uri="{BB962C8B-B14F-4D97-AF65-F5344CB8AC3E}">
        <p14:creationId xmlns:p14="http://schemas.microsoft.com/office/powerpoint/2010/main" val="194029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Network Security Organizations</a:t>
            </a:r>
            <a:endParaRPr lang="en-US" dirty="0"/>
          </a:p>
        </p:txBody>
      </p:sp>
    </p:spTree>
    <p:extLst>
      <p:ext uri="{BB962C8B-B14F-4D97-AF65-F5344CB8AC3E}">
        <p14:creationId xmlns:p14="http://schemas.microsoft.com/office/powerpoint/2010/main" val="206079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gnifying_w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0200" y="4495800"/>
            <a:ext cx="3124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title"/>
          </p:nvPr>
        </p:nvSpPr>
        <p:spPr/>
        <p:txBody>
          <a:bodyPr/>
          <a:lstStyle/>
          <a:p>
            <a:pPr eaLnBrk="1" hangingPunct="1"/>
            <a:r>
              <a:rPr lang="en-US" dirty="0">
                <a:latin typeface="Arial" charset="0"/>
              </a:rPr>
              <a:t>Legal and Governmental Policy Issues</a:t>
            </a:r>
          </a:p>
        </p:txBody>
      </p:sp>
      <p:sp>
        <p:nvSpPr>
          <p:cNvPr id="64516" name="Rectangle 4"/>
          <p:cNvSpPr>
            <a:spLocks noGrp="1" noChangeArrowheads="1"/>
          </p:cNvSpPr>
          <p:nvPr>
            <p:ph idx="1"/>
          </p:nvPr>
        </p:nvSpPr>
        <p:spPr/>
        <p:txBody>
          <a:bodyPr/>
          <a:lstStyle/>
          <a:p>
            <a:r>
              <a:rPr lang="en-US" sz="2000" dirty="0">
                <a:latin typeface="Arial" charset="0"/>
              </a:rPr>
              <a:t>Organizations that operate vulnerable networks will face increasing and substantial liability.</a:t>
            </a:r>
          </a:p>
          <a:p>
            <a:pPr lvl="1"/>
            <a:r>
              <a:rPr lang="en-US" sz="1600" dirty="0">
                <a:latin typeface="Arial" charset="0"/>
                <a:hlinkClick r:id="rId4"/>
              </a:rPr>
              <a:t>http://en.wikipedia.org/wiki/Information_security#Laws_and_regulations</a:t>
            </a:r>
            <a:r>
              <a:rPr lang="en-US" sz="1600" dirty="0">
                <a:latin typeface="Arial" charset="0"/>
              </a:rPr>
              <a:t> </a:t>
            </a:r>
            <a:endParaRPr lang="en-US" sz="2000" dirty="0">
              <a:latin typeface="Arial" charset="0"/>
            </a:endParaRPr>
          </a:p>
          <a:p>
            <a:r>
              <a:rPr lang="en-US" sz="2000" dirty="0">
                <a:latin typeface="Arial" charset="0"/>
              </a:rPr>
              <a:t>US Federal legislation mandating security includes the following:</a:t>
            </a:r>
          </a:p>
          <a:p>
            <a:pPr lvl="1"/>
            <a:r>
              <a:rPr lang="en-US" sz="1800" dirty="0">
                <a:latin typeface="Arial" charset="0"/>
              </a:rPr>
              <a:t>Gramm-Leach-Blilely (GLB) bill financial services legislation </a:t>
            </a:r>
          </a:p>
          <a:p>
            <a:pPr lvl="1"/>
            <a:r>
              <a:rPr lang="en-US" sz="1800" dirty="0">
                <a:latin typeface="Arial" charset="0"/>
              </a:rPr>
              <a:t>Government Information Security Reform Act</a:t>
            </a:r>
          </a:p>
          <a:p>
            <a:pPr lvl="1"/>
            <a:r>
              <a:rPr lang="en-US" sz="1800" dirty="0">
                <a:latin typeface="Arial" charset="0"/>
              </a:rPr>
              <a:t>Health Insurance Portability and Accountability Act of 1996 (HIPAA) </a:t>
            </a:r>
          </a:p>
          <a:p>
            <a:pPr lvl="1"/>
            <a:r>
              <a:rPr lang="en-US" sz="1800" dirty="0">
                <a:latin typeface="Arial" charset="0"/>
              </a:rPr>
              <a:t>Children Internet Protection Act (CIPA) </a:t>
            </a:r>
          </a:p>
          <a:p>
            <a:pPr lvl="1"/>
            <a:r>
              <a:rPr lang="en-US" sz="1800" dirty="0">
                <a:latin typeface="Arial" charset="0"/>
              </a:rPr>
              <a:t>The Payment Card Industry Data Security Standard (PCI DSS)</a:t>
            </a:r>
          </a:p>
          <a:p>
            <a:pPr lvl="1"/>
            <a:r>
              <a:rPr lang="en-US" sz="1800" dirty="0">
                <a:latin typeface="Arial" charset="0"/>
              </a:rPr>
              <a:t>Sarbanes-Oxley Act of 2002 </a:t>
            </a:r>
          </a:p>
        </p:txBody>
      </p:sp>
    </p:spTree>
    <p:extLst>
      <p:ext uri="{BB962C8B-B14F-4D97-AF65-F5344CB8AC3E}">
        <p14:creationId xmlns:p14="http://schemas.microsoft.com/office/powerpoint/2010/main" val="375893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quarter" idx="10"/>
          </p:nvPr>
        </p:nvSpPr>
        <p:spPr/>
        <p:txBody>
          <a:bodyPr/>
          <a:lstStyle/>
          <a:p>
            <a:r>
              <a:rPr lang="en-US" dirty="0">
                <a:latin typeface="Arial" charset="0"/>
              </a:rPr>
              <a:t>Three of the more well-established network security organizations are:</a:t>
            </a:r>
          </a:p>
          <a:p>
            <a:pPr lvl="1"/>
            <a:r>
              <a:rPr lang="en-US" b="1" dirty="0">
                <a:latin typeface="Arial" charset="0"/>
              </a:rPr>
              <a:t>Computer Emergency Response Team (CERT)</a:t>
            </a:r>
          </a:p>
          <a:p>
            <a:pPr lvl="1"/>
            <a:r>
              <a:rPr lang="en-US" dirty="0" err="1">
                <a:latin typeface="Arial" charset="0"/>
              </a:rPr>
              <a:t>SysAdmin</a:t>
            </a:r>
            <a:r>
              <a:rPr lang="en-US" dirty="0">
                <a:latin typeface="Arial" charset="0"/>
              </a:rPr>
              <a:t>, Audit, Network, Security (SANS) Institute</a:t>
            </a:r>
          </a:p>
          <a:p>
            <a:pPr lvl="1"/>
            <a:r>
              <a:rPr lang="en-US" dirty="0">
                <a:latin typeface="Arial" charset="0"/>
              </a:rPr>
              <a:t>International Information Systems Security Certification Consortium (pronounce (ISC)2 as "I-S-C-squared") </a:t>
            </a:r>
          </a:p>
          <a:p>
            <a:r>
              <a:rPr lang="en-US" dirty="0">
                <a:latin typeface="Arial" charset="0"/>
              </a:rPr>
              <a:t>Cisco also has the Security Intelligence Operations (SIO</a:t>
            </a:r>
            <a:r>
              <a:rPr lang="en-US" dirty="0" smtClean="0">
                <a:latin typeface="Arial" charset="0"/>
              </a:rPr>
              <a:t>)</a:t>
            </a:r>
            <a:endParaRPr lang="en-US" dirty="0">
              <a:latin typeface="Arial" charset="0"/>
            </a:endParaRPr>
          </a:p>
          <a:p>
            <a:pPr>
              <a:buFont typeface="Wingdings" charset="0"/>
              <a:buNone/>
            </a:pPr>
            <a:endParaRPr lang="en-US" dirty="0">
              <a:latin typeface="Arial" charset="0"/>
            </a:endParaRPr>
          </a:p>
        </p:txBody>
      </p:sp>
      <p:sp>
        <p:nvSpPr>
          <p:cNvPr id="66562" name="Rectangle 2"/>
          <p:cNvSpPr>
            <a:spLocks noGrp="1" noChangeArrowheads="1"/>
          </p:cNvSpPr>
          <p:nvPr>
            <p:ph type="title"/>
          </p:nvPr>
        </p:nvSpPr>
        <p:spPr/>
        <p:txBody>
          <a:bodyPr/>
          <a:lstStyle/>
          <a:p>
            <a:pPr eaLnBrk="1" hangingPunct="1"/>
            <a:r>
              <a:rPr lang="en-US">
                <a:latin typeface="Arial" charset="0"/>
              </a:rPr>
              <a:t>Information Security Organizations</a:t>
            </a:r>
          </a:p>
        </p:txBody>
      </p:sp>
    </p:spTree>
    <p:extLst>
      <p:ext uri="{BB962C8B-B14F-4D97-AF65-F5344CB8AC3E}">
        <p14:creationId xmlns:p14="http://schemas.microsoft.com/office/powerpoint/2010/main" val="25797149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	    </a:t>
            </a:r>
            <a:r>
              <a:rPr lang="en-US" dirty="0" smtClean="0"/>
              <a:t>US-CERT</a:t>
            </a:r>
            <a:r>
              <a:rPr lang="cs-CZ" dirty="0" smtClean="0"/>
              <a:t>			     EU-CERT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117" y="1526496"/>
            <a:ext cx="4107071" cy="433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78" y="1526496"/>
            <a:ext cx="4212032" cy="433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36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a:bodyPr>
          <a:lstStyle/>
          <a:p>
            <a:pPr eaLnBrk="1" hangingPunct="1"/>
            <a:r>
              <a:rPr lang="en-US" dirty="0" smtClean="0">
                <a:latin typeface="Arial" charset="0"/>
              </a:rPr>
              <a:t>US-CERT RSS Feed</a:t>
            </a:r>
            <a:endParaRPr lang="en-US" dirty="0">
              <a:latin typeface="Arial" charset="0"/>
            </a:endParaRPr>
          </a:p>
        </p:txBody>
      </p:sp>
      <p:sp>
        <p:nvSpPr>
          <p:cNvPr id="4" name="Content Placeholder 3"/>
          <p:cNvSpPr>
            <a:spLocks noGrp="1"/>
          </p:cNvSpPr>
          <p:nvPr>
            <p:ph idx="4294967295"/>
          </p:nvPr>
        </p:nvSpPr>
        <p:spPr>
          <a:xfrm>
            <a:off x="213109" y="1379492"/>
            <a:ext cx="4232079" cy="5086416"/>
          </a:xfrm>
          <a:prstGeom prst="rect">
            <a:avLst/>
          </a:prstGeom>
        </p:spPr>
        <p:txBody>
          <a:bodyPr/>
          <a:lstStyle/>
          <a:p>
            <a:r>
              <a:rPr lang="en-US" sz="2000" dirty="0"/>
              <a:t>Really Simple Syndication (RSS) </a:t>
            </a:r>
            <a:r>
              <a:rPr lang="en-US" sz="2000" dirty="0" smtClean="0"/>
              <a:t>feeds provide a very useful tool </a:t>
            </a:r>
            <a:r>
              <a:rPr lang="en-US" sz="2000" dirty="0"/>
              <a:t>for the network security </a:t>
            </a:r>
            <a:r>
              <a:rPr lang="en-US" sz="2000" dirty="0" smtClean="0"/>
              <a:t>professional.</a:t>
            </a:r>
          </a:p>
          <a:p>
            <a:r>
              <a:rPr lang="en-US" sz="2000" dirty="0"/>
              <a:t>By subscribing to RSS security feeds, such as the one available from Cisco's </a:t>
            </a:r>
            <a:r>
              <a:rPr lang="en-US" sz="2000" dirty="0" smtClean="0"/>
              <a:t>SIO</a:t>
            </a:r>
            <a:r>
              <a:rPr lang="en-US" sz="2000" strike="sngStrike" dirty="0" smtClean="0">
                <a:solidFill>
                  <a:srgbClr val="FF0000"/>
                </a:solidFill>
              </a:rPr>
              <a:t> </a:t>
            </a:r>
            <a:r>
              <a:rPr lang="en-US" sz="2000" u="sng" dirty="0" smtClean="0">
                <a:hlinkClick r:id="rId3"/>
              </a:rPr>
              <a:t>http</a:t>
            </a:r>
            <a:r>
              <a:rPr lang="en-US" sz="2000" u="sng" dirty="0">
                <a:hlinkClick r:id="rId3"/>
              </a:rPr>
              <a:t>://</a:t>
            </a:r>
            <a:r>
              <a:rPr lang="en-US" sz="2000" u="sng" dirty="0" smtClean="0">
                <a:hlinkClick r:id="rId3"/>
              </a:rPr>
              <a:t>tools.cisco.com/security/center</a:t>
            </a:r>
            <a:r>
              <a:rPr lang="en-US" sz="2000" dirty="0" smtClean="0"/>
              <a:t>, </a:t>
            </a:r>
            <a:r>
              <a:rPr lang="en-US" sz="2000" dirty="0"/>
              <a:t>you receive security notifications when new information is available.</a:t>
            </a:r>
          </a:p>
        </p:txBody>
      </p:sp>
      <p:pic>
        <p:nvPicPr>
          <p:cNvPr id="3" name="Picture 2"/>
          <p:cNvPicPr>
            <a:picLocks noChangeAspect="1"/>
          </p:cNvPicPr>
          <p:nvPr/>
        </p:nvPicPr>
        <p:blipFill>
          <a:blip r:embed="rId4"/>
          <a:stretch>
            <a:fillRect/>
          </a:stretch>
        </p:blipFill>
        <p:spPr>
          <a:xfrm>
            <a:off x="4970644" y="1244599"/>
            <a:ext cx="3224746" cy="4848087"/>
          </a:xfrm>
          <a:prstGeom prst="rect">
            <a:avLst/>
          </a:prstGeom>
        </p:spPr>
      </p:pic>
    </p:spTree>
    <p:extLst>
      <p:ext uri="{BB962C8B-B14F-4D97-AF65-F5344CB8AC3E}">
        <p14:creationId xmlns:p14="http://schemas.microsoft.com/office/powerpoint/2010/main" val="2185655521"/>
      </p:ext>
    </p:extLst>
  </p:cSld>
  <p:clrMapOvr>
    <a:masterClrMapping/>
  </p:clrMapOvr>
  <p:transition spd="slow">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912" y="957439"/>
            <a:ext cx="5802488" cy="580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914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a:t>
            </a:r>
            <a:r>
              <a:rPr lang="en-US" dirty="0" smtClean="0"/>
              <a:t>ISC</a:t>
            </a:r>
            <a:r>
              <a:rPr lang="cs-CZ" dirty="0" smtClean="0"/>
              <a:t>)</a:t>
            </a:r>
            <a:r>
              <a:rPr lang="en-US" baseline="30000" dirty="0" smtClean="0"/>
              <a:t>2</a:t>
            </a:r>
            <a:endParaRPr lang="en-US" baseline="30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00348"/>
            <a:ext cx="5559425" cy="574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9032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Arial" charset="0"/>
              </a:rPr>
              <a:t>Purpose of Security</a:t>
            </a:r>
          </a:p>
        </p:txBody>
      </p:sp>
      <p:sp>
        <p:nvSpPr>
          <p:cNvPr id="21507" name="Rectangle 3"/>
          <p:cNvSpPr>
            <a:spLocks noGrp="1" noChangeArrowheads="1"/>
          </p:cNvSpPr>
          <p:nvPr>
            <p:ph idx="1"/>
          </p:nvPr>
        </p:nvSpPr>
        <p:spPr>
          <a:xfrm>
            <a:off x="360364" y="1237129"/>
            <a:ext cx="4037070" cy="5317659"/>
          </a:xfrm>
        </p:spPr>
        <p:txBody>
          <a:bodyPr/>
          <a:lstStyle/>
          <a:p>
            <a:r>
              <a:rPr lang="en-US" i="1" dirty="0">
                <a:latin typeface="Arial" charset="0"/>
              </a:rPr>
              <a:t>To protect assets!</a:t>
            </a:r>
          </a:p>
          <a:p>
            <a:pPr lvl="1"/>
            <a:r>
              <a:rPr lang="en-US" dirty="0">
                <a:latin typeface="Arial" charset="0"/>
              </a:rPr>
              <a:t>Historically done through physical security and closed </a:t>
            </a:r>
            <a:r>
              <a:rPr lang="en-US" dirty="0" smtClean="0">
                <a:latin typeface="Arial" charset="0"/>
              </a:rPr>
              <a:t>networks</a:t>
            </a:r>
            <a:endParaRPr lang="cs-CZ" dirty="0" smtClean="0">
              <a:latin typeface="Arial" charset="0"/>
            </a:endParaRPr>
          </a:p>
          <a:p>
            <a:pPr lvl="1"/>
            <a:endParaRPr lang="cs-CZ" dirty="0">
              <a:latin typeface="Arial" charset="0"/>
            </a:endParaRPr>
          </a:p>
          <a:p>
            <a:pPr lvl="1"/>
            <a:endParaRPr lang="cs-CZ" dirty="0" smtClean="0">
              <a:latin typeface="Arial" charset="0"/>
            </a:endParaRPr>
          </a:p>
          <a:p>
            <a:pPr lvl="1"/>
            <a:endParaRPr lang="cs-CZ" dirty="0">
              <a:latin typeface="Arial" charset="0"/>
            </a:endParaRPr>
          </a:p>
          <a:p>
            <a:r>
              <a:rPr lang="en-US" dirty="0"/>
              <a:t>With the advent of personal computers, LANs, and the wide-open world of the Internet, the networks of today are more open.</a:t>
            </a:r>
          </a:p>
          <a:p>
            <a:endParaRPr lang="cs-CZ" dirty="0" smtClean="0">
              <a:latin typeface="Arial" charset="0"/>
            </a:endParaRPr>
          </a:p>
          <a:p>
            <a:pPr lvl="1"/>
            <a:endParaRPr lang="en-US" dirty="0">
              <a:latin typeface="Arial" charset="0"/>
            </a:endParaRPr>
          </a:p>
          <a:p>
            <a:endParaRPr lang="en-US" dirty="0">
              <a:latin typeface="Arial" charset="0"/>
            </a:endParaRPr>
          </a:p>
        </p:txBody>
      </p:sp>
      <p:pic>
        <p:nvPicPr>
          <p:cNvPr id="251802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13409" y="1130531"/>
            <a:ext cx="3780000" cy="258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13409" y="4001251"/>
            <a:ext cx="3780000" cy="261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4379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Network Security Polices and Domains</a:t>
            </a:r>
            <a:endParaRPr lang="en-US" dirty="0"/>
          </a:p>
        </p:txBody>
      </p:sp>
    </p:spTree>
    <p:extLst>
      <p:ext uri="{BB962C8B-B14F-4D97-AF65-F5344CB8AC3E}">
        <p14:creationId xmlns:p14="http://schemas.microsoft.com/office/powerpoint/2010/main" val="340103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sz="quarter" idx="10"/>
          </p:nvPr>
        </p:nvSpPr>
        <p:spPr/>
        <p:txBody>
          <a:bodyPr/>
          <a:lstStyle/>
          <a:p>
            <a:r>
              <a:rPr lang="en-US" dirty="0">
                <a:latin typeface="Arial" charset="0"/>
              </a:rPr>
              <a:t>It is also important to have an understanding of the various network security </a:t>
            </a:r>
            <a:r>
              <a:rPr lang="en-US" dirty="0" smtClean="0">
                <a:latin typeface="Arial" charset="0"/>
              </a:rPr>
              <a:t>domains</a:t>
            </a:r>
            <a:endParaRPr lang="en-US" dirty="0">
              <a:latin typeface="Arial" charset="0"/>
            </a:endParaRPr>
          </a:p>
          <a:p>
            <a:pPr lvl="1"/>
            <a:r>
              <a:rPr lang="en-US" dirty="0">
                <a:latin typeface="Arial" charset="0"/>
              </a:rPr>
              <a:t>Domains provide an organized framework to facilitate learning about network </a:t>
            </a:r>
            <a:r>
              <a:rPr lang="en-US" dirty="0" smtClean="0">
                <a:latin typeface="Arial" charset="0"/>
              </a:rPr>
              <a:t>security</a:t>
            </a:r>
            <a:endParaRPr lang="en-US" dirty="0">
              <a:latin typeface="Arial" charset="0"/>
            </a:endParaRPr>
          </a:p>
          <a:p>
            <a:r>
              <a:rPr lang="en-US" b="1" dirty="0">
                <a:solidFill>
                  <a:schemeClr val="tx2"/>
                </a:solidFill>
                <a:latin typeface="Arial" charset="0"/>
              </a:rPr>
              <a:t>ISO/IEC 27002 </a:t>
            </a:r>
            <a:r>
              <a:rPr lang="en-US" dirty="0">
                <a:latin typeface="Arial" charset="0"/>
              </a:rPr>
              <a:t>specifies 12 network security </a:t>
            </a:r>
            <a:r>
              <a:rPr lang="en-US" dirty="0" smtClean="0">
                <a:latin typeface="Arial" charset="0"/>
              </a:rPr>
              <a:t>domains</a:t>
            </a:r>
            <a:endParaRPr lang="en-US" dirty="0">
              <a:latin typeface="Arial" charset="0"/>
            </a:endParaRPr>
          </a:p>
          <a:p>
            <a:pPr lvl="1"/>
            <a:r>
              <a:rPr lang="en-US" dirty="0">
                <a:latin typeface="Arial" charset="0"/>
              </a:rPr>
              <a:t>These 12 domains serve to organize at a high level the vast realm of information under the umbrella of network </a:t>
            </a:r>
            <a:r>
              <a:rPr lang="en-US" dirty="0" smtClean="0">
                <a:latin typeface="Arial" charset="0"/>
              </a:rPr>
              <a:t>security</a:t>
            </a:r>
            <a:endParaRPr lang="en-US" dirty="0">
              <a:latin typeface="Arial" charset="0"/>
            </a:endParaRPr>
          </a:p>
          <a:p>
            <a:pPr lvl="1"/>
            <a:r>
              <a:rPr lang="en-US" dirty="0">
                <a:latin typeface="Arial" charset="0"/>
              </a:rPr>
              <a:t>The 12 domains are intended to serve as a common basis for developing organizational security standards and effective security management practices, and to help build confidence in inter-organizational </a:t>
            </a:r>
            <a:r>
              <a:rPr lang="en-US" dirty="0" smtClean="0">
                <a:latin typeface="Arial" charset="0"/>
              </a:rPr>
              <a:t>activities</a:t>
            </a:r>
            <a:endParaRPr lang="en-US" dirty="0">
              <a:latin typeface="Arial" charset="0"/>
            </a:endParaRPr>
          </a:p>
        </p:txBody>
      </p:sp>
      <p:sp>
        <p:nvSpPr>
          <p:cNvPr id="70658" name="Rectangle 2"/>
          <p:cNvSpPr>
            <a:spLocks noGrp="1" noChangeArrowheads="1"/>
          </p:cNvSpPr>
          <p:nvPr>
            <p:ph type="title"/>
          </p:nvPr>
        </p:nvSpPr>
        <p:spPr/>
        <p:txBody>
          <a:bodyPr/>
          <a:lstStyle/>
          <a:p>
            <a:pPr eaLnBrk="1" hangingPunct="1"/>
            <a:r>
              <a:rPr lang="en-US">
                <a:latin typeface="Arial" charset="0"/>
              </a:rPr>
              <a:t>Domains of Network Security</a:t>
            </a:r>
          </a:p>
        </p:txBody>
      </p:sp>
    </p:spTree>
    <p:extLst>
      <p:ext uri="{BB962C8B-B14F-4D97-AF65-F5344CB8AC3E}">
        <p14:creationId xmlns:p14="http://schemas.microsoft.com/office/powerpoint/2010/main" val="21279644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rPr>
              <a:t>Domains of Network Security</a:t>
            </a:r>
          </a:p>
        </p:txBody>
      </p:sp>
      <p:sp>
        <p:nvSpPr>
          <p:cNvPr id="3" name="Zástupný symbol pro obsah 2"/>
          <p:cNvSpPr>
            <a:spLocks noGrp="1"/>
          </p:cNvSpPr>
          <p:nvPr>
            <p:ph sz="half" idx="2"/>
          </p:nvPr>
        </p:nvSpPr>
        <p:spPr>
          <a:xfrm>
            <a:off x="4322618" y="1244990"/>
            <a:ext cx="4441554" cy="5359791"/>
          </a:xfrm>
        </p:spPr>
        <p:txBody>
          <a:bodyPr>
            <a:noAutofit/>
          </a:bodyPr>
          <a:lstStyle/>
          <a:p>
            <a:pPr marL="342900" indent="-342900">
              <a:buFont typeface="+mj-lt"/>
              <a:buAutoNum type="arabicParenR"/>
            </a:pPr>
            <a:r>
              <a:rPr lang="en-US" sz="1400" dirty="0" smtClean="0"/>
              <a:t>Determine quantitative and qualitative value of</a:t>
            </a:r>
            <a:r>
              <a:rPr lang="cs-CZ" sz="1400" dirty="0" smtClean="0"/>
              <a:t> </a:t>
            </a:r>
            <a:r>
              <a:rPr lang="en-US" sz="1400" dirty="0" smtClean="0"/>
              <a:t>risk</a:t>
            </a:r>
          </a:p>
          <a:p>
            <a:pPr marL="342900" indent="-342900">
              <a:buFont typeface="+mj-lt"/>
              <a:buAutoNum type="arabicParenR"/>
            </a:pPr>
            <a:r>
              <a:rPr lang="en-US" sz="1400" dirty="0" smtClean="0"/>
              <a:t>Document addressing constraints and behavior</a:t>
            </a:r>
          </a:p>
          <a:p>
            <a:pPr marL="342900" indent="-342900">
              <a:buFont typeface="+mj-lt"/>
              <a:buAutoNum type="arabicParenR"/>
            </a:pPr>
            <a:r>
              <a:rPr lang="en-US" sz="1400" dirty="0" smtClean="0"/>
              <a:t>Governance model of security</a:t>
            </a:r>
          </a:p>
          <a:p>
            <a:pPr marL="342900" indent="-342900">
              <a:buFont typeface="+mj-lt"/>
              <a:buAutoNum type="arabicParenR"/>
            </a:pPr>
            <a:r>
              <a:rPr lang="en-US" sz="1400" dirty="0" smtClean="0"/>
              <a:t>Inventory of classification scheme</a:t>
            </a:r>
          </a:p>
          <a:p>
            <a:pPr marL="342900" indent="-342900">
              <a:buFont typeface="+mj-lt"/>
              <a:buAutoNum type="arabicParenR"/>
            </a:pPr>
            <a:r>
              <a:rPr lang="en-US" sz="1400" dirty="0" smtClean="0"/>
              <a:t>Addresses security procedures relating to employees</a:t>
            </a:r>
          </a:p>
          <a:p>
            <a:pPr marL="342900" indent="-342900">
              <a:buFont typeface="+mj-lt"/>
              <a:buAutoNum type="arabicParenR"/>
            </a:pPr>
            <a:r>
              <a:rPr lang="en-US" sz="1400" dirty="0" smtClean="0"/>
              <a:t>Protection of computer facilities</a:t>
            </a:r>
          </a:p>
          <a:p>
            <a:pPr marL="342900" indent="-342900">
              <a:buFont typeface="+mj-lt"/>
              <a:buAutoNum type="arabicParenR"/>
            </a:pPr>
            <a:r>
              <a:rPr lang="en-US" sz="1400" dirty="0" smtClean="0"/>
              <a:t>Management of technical security controls</a:t>
            </a:r>
          </a:p>
          <a:p>
            <a:pPr marL="342900" indent="-342900">
              <a:buFont typeface="+mj-lt"/>
              <a:buAutoNum type="arabicParenR"/>
            </a:pPr>
            <a:r>
              <a:rPr lang="en-US" sz="1400" dirty="0" smtClean="0"/>
              <a:t>Restriction access rights to network, system, application, functions and data</a:t>
            </a:r>
          </a:p>
          <a:p>
            <a:pPr marL="342900" indent="-342900">
              <a:buFont typeface="+mj-lt"/>
              <a:buAutoNum type="arabicParenR"/>
            </a:pPr>
            <a:r>
              <a:rPr lang="en-US" sz="1400" dirty="0" smtClean="0"/>
              <a:t>Integration of security into application</a:t>
            </a:r>
          </a:p>
          <a:p>
            <a:pPr marL="342900" indent="-342900">
              <a:buFont typeface="+mj-lt"/>
              <a:buAutoNum type="arabicParenR"/>
            </a:pPr>
            <a:r>
              <a:rPr lang="en-US" sz="1400" dirty="0" smtClean="0"/>
              <a:t>Describes how to anticipate and respond to security breach</a:t>
            </a:r>
          </a:p>
          <a:p>
            <a:pPr marL="342900" indent="-342900">
              <a:buFont typeface="+mj-lt"/>
              <a:buAutoNum type="arabicParenR"/>
            </a:pPr>
            <a:r>
              <a:rPr lang="en-US" sz="1400" dirty="0" smtClean="0"/>
              <a:t>Protection, maintenance and recovery of </a:t>
            </a:r>
            <a:r>
              <a:rPr lang="en-US" sz="1400" dirty="0" err="1" smtClean="0"/>
              <a:t>bussiness</a:t>
            </a:r>
            <a:r>
              <a:rPr lang="en-US" sz="1400" dirty="0" smtClean="0"/>
              <a:t>-critical processes and systems</a:t>
            </a:r>
          </a:p>
          <a:p>
            <a:pPr marL="342900" indent="-342900">
              <a:buFont typeface="+mj-lt"/>
              <a:buAutoNum type="arabicParenR"/>
            </a:pPr>
            <a:r>
              <a:rPr lang="en-US" sz="1400" dirty="0" smtClean="0"/>
              <a:t>Process of ensuring conformance with information security policies, standards and regulations</a:t>
            </a:r>
          </a:p>
        </p:txBody>
      </p:sp>
      <p:pic>
        <p:nvPicPr>
          <p:cNvPr id="716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68" y="1340707"/>
            <a:ext cx="4035212" cy="462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87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atin typeface="Arial" charset="0"/>
              </a:rPr>
              <a:t>Security Policy</a:t>
            </a:r>
          </a:p>
        </p:txBody>
      </p:sp>
      <p:pic>
        <p:nvPicPr>
          <p:cNvPr id="737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22" y="2027268"/>
            <a:ext cx="5431809" cy="402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6405398" y="2498300"/>
            <a:ext cx="2588104" cy="3080726"/>
          </a:xfrm>
          <a:prstGeom prst="rect">
            <a:avLst/>
          </a:prstGeom>
        </p:spPr>
      </p:pic>
      <p:pic>
        <p:nvPicPr>
          <p:cNvPr id="5" name="Picture 4"/>
          <p:cNvPicPr>
            <a:picLocks noChangeAspect="1"/>
          </p:cNvPicPr>
          <p:nvPr/>
        </p:nvPicPr>
        <p:blipFill>
          <a:blip r:embed="rId4"/>
          <a:stretch>
            <a:fillRect/>
          </a:stretch>
        </p:blipFill>
        <p:spPr>
          <a:xfrm>
            <a:off x="154721" y="2027269"/>
            <a:ext cx="6088877" cy="3783380"/>
          </a:xfrm>
          <a:prstGeom prst="rect">
            <a:avLst/>
          </a:prstGeom>
        </p:spPr>
      </p:pic>
    </p:spTree>
    <p:extLst>
      <p:ext uri="{BB962C8B-B14F-4D97-AF65-F5344CB8AC3E}">
        <p14:creationId xmlns:p14="http://schemas.microsoft.com/office/powerpoint/2010/main" val="33553154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Cisco </a:t>
            </a:r>
            <a:r>
              <a:rPr lang="en-US" dirty="0" err="1" smtClean="0"/>
              <a:t>SecureX</a:t>
            </a:r>
            <a:endParaRPr lang="en-US" dirty="0"/>
          </a:p>
        </p:txBody>
      </p:sp>
      <p:sp>
        <p:nvSpPr>
          <p:cNvPr id="5" name="Text Placeholder 4"/>
          <p:cNvSpPr>
            <a:spLocks noGrp="1"/>
          </p:cNvSpPr>
          <p:nvPr>
            <p:ph idx="1"/>
          </p:nvPr>
        </p:nvSpPr>
        <p:spPr/>
        <p:txBody>
          <a:bodyPr/>
          <a:lstStyle/>
          <a:p>
            <a:r>
              <a:rPr lang="en-US" dirty="0"/>
              <a:t>This architecture includes the following five major components</a:t>
            </a:r>
            <a:r>
              <a:rPr lang="en-US" dirty="0" smtClean="0"/>
              <a:t>:</a:t>
            </a:r>
            <a:endParaRPr lang="en-US" dirty="0"/>
          </a:p>
          <a:p>
            <a:pPr lvl="1"/>
            <a:r>
              <a:rPr lang="en-US" b="1" dirty="0"/>
              <a:t>Scanning </a:t>
            </a:r>
            <a:r>
              <a:rPr lang="en-US" b="1" dirty="0" smtClean="0"/>
              <a:t>Engines </a:t>
            </a:r>
            <a:r>
              <a:rPr lang="en-US" dirty="0" smtClean="0"/>
              <a:t>– Network level devices that examine content, authenticate users, and identify applications. They can include firewall/IPS, proxy or a fusion of both. </a:t>
            </a:r>
            <a:endParaRPr lang="en-US" dirty="0"/>
          </a:p>
          <a:p>
            <a:pPr lvl="1"/>
            <a:r>
              <a:rPr lang="en-US" b="1" dirty="0"/>
              <a:t>Delivery </a:t>
            </a:r>
            <a:r>
              <a:rPr lang="en-US" b="1" dirty="0" smtClean="0"/>
              <a:t>Mechanisms </a:t>
            </a:r>
            <a:r>
              <a:rPr lang="en-US" dirty="0" smtClean="0"/>
              <a:t>– The way the scanning engine is implemented in the network. It can be via a standalone appliance, a blade in a router, or a software package.</a:t>
            </a:r>
            <a:endParaRPr lang="en-US" dirty="0"/>
          </a:p>
          <a:p>
            <a:pPr lvl="1"/>
            <a:r>
              <a:rPr lang="en-US" b="1" dirty="0"/>
              <a:t>Security Intelligence Operations (SIO</a:t>
            </a:r>
            <a:r>
              <a:rPr lang="en-US" b="1" dirty="0" smtClean="0"/>
              <a:t>)</a:t>
            </a:r>
            <a:r>
              <a:rPr lang="en-US" dirty="0" smtClean="0"/>
              <a:t> – A traffic monitoring database, used to identify and stop malicious traffic.</a:t>
            </a:r>
            <a:endParaRPr lang="en-US" dirty="0"/>
          </a:p>
          <a:p>
            <a:pPr lvl="1"/>
            <a:r>
              <a:rPr lang="en-US" b="1" dirty="0"/>
              <a:t>Policy Management </a:t>
            </a:r>
            <a:r>
              <a:rPr lang="en-US" b="1" dirty="0" smtClean="0"/>
              <a:t>Consoles </a:t>
            </a:r>
            <a:r>
              <a:rPr lang="en-US" dirty="0" smtClean="0"/>
              <a:t>– Policy creation and management that determines what actions the scanning engines will take.</a:t>
            </a:r>
            <a:endParaRPr lang="en-US" dirty="0"/>
          </a:p>
          <a:p>
            <a:pPr lvl="1"/>
            <a:r>
              <a:rPr lang="en-US" b="1" dirty="0"/>
              <a:t>Next-generation </a:t>
            </a:r>
            <a:r>
              <a:rPr lang="en-US" b="1" dirty="0" smtClean="0"/>
              <a:t>Endpoint </a:t>
            </a:r>
            <a:r>
              <a:rPr lang="en-US" dirty="0" smtClean="0"/>
              <a:t>– Any variety of devices. All traffic to or from these devices are pointed to a scanner.</a:t>
            </a:r>
            <a:endParaRPr lang="en-US" dirty="0"/>
          </a:p>
        </p:txBody>
      </p:sp>
    </p:spTree>
    <p:extLst>
      <p:ext uri="{BB962C8B-B14F-4D97-AF65-F5344CB8AC3E}">
        <p14:creationId xmlns:p14="http://schemas.microsoft.com/office/powerpoint/2010/main" val="256071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lstStyle/>
          <a:p>
            <a:r>
              <a:rPr lang="en-US" smtClean="0"/>
              <a:t>Malware / </a:t>
            </a:r>
            <a:br>
              <a:rPr lang="en-US" smtClean="0"/>
            </a:br>
            <a:r>
              <a:rPr lang="en-US" smtClean="0"/>
              <a:t>Malicious Code</a:t>
            </a:r>
            <a:endParaRPr lang="en-US"/>
          </a:p>
        </p:txBody>
      </p:sp>
    </p:spTree>
    <p:extLst>
      <p:ext uri="{BB962C8B-B14F-4D97-AF65-F5344CB8AC3E}">
        <p14:creationId xmlns:p14="http://schemas.microsoft.com/office/powerpoint/2010/main" val="198317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Malware</a:t>
            </a:r>
            <a:endParaRPr lang="en-US"/>
          </a:p>
        </p:txBody>
      </p:sp>
      <p:sp>
        <p:nvSpPr>
          <p:cNvPr id="95235" name="Rectangle 3"/>
          <p:cNvSpPr>
            <a:spLocks noGrp="1" noChangeArrowheads="1"/>
          </p:cNvSpPr>
          <p:nvPr>
            <p:ph idx="1"/>
          </p:nvPr>
        </p:nvSpPr>
        <p:spPr/>
        <p:txBody>
          <a:bodyPr/>
          <a:lstStyle/>
          <a:p>
            <a:r>
              <a:rPr lang="en-US" altLang="ja-JP" b="1" dirty="0" smtClean="0">
                <a:solidFill>
                  <a:schemeClr val="tx2"/>
                </a:solidFill>
              </a:rPr>
              <a:t>Malware</a:t>
            </a:r>
            <a:r>
              <a:rPr lang="en-US" altLang="ja-JP" dirty="0" smtClean="0"/>
              <a:t> = </a:t>
            </a:r>
            <a:r>
              <a:rPr lang="ja-JP" altLang="en-US" dirty="0" smtClean="0"/>
              <a:t>“</a:t>
            </a:r>
            <a:r>
              <a:rPr lang="en-US" dirty="0" smtClean="0"/>
              <a:t>Malicious software</a:t>
            </a:r>
            <a:r>
              <a:rPr lang="ja-JP" altLang="en-US" dirty="0" smtClean="0"/>
              <a:t>”</a:t>
            </a:r>
            <a:r>
              <a:rPr lang="en-US" dirty="0" smtClean="0"/>
              <a:t> is software designed to infiltrate a computer without the owner's informed consent</a:t>
            </a:r>
          </a:p>
          <a:p>
            <a:r>
              <a:rPr lang="en-US" dirty="0" smtClean="0"/>
              <a:t>Malware includes:</a:t>
            </a:r>
          </a:p>
          <a:p>
            <a:pPr lvl="1"/>
            <a:r>
              <a:rPr lang="en-US" dirty="0" smtClean="0"/>
              <a:t>Computer viruses</a:t>
            </a:r>
          </a:p>
          <a:p>
            <a:pPr lvl="1"/>
            <a:r>
              <a:rPr lang="en-US" dirty="0" smtClean="0"/>
              <a:t>Worms</a:t>
            </a:r>
          </a:p>
          <a:p>
            <a:pPr lvl="1"/>
            <a:r>
              <a:rPr lang="en-US" dirty="0" smtClean="0"/>
              <a:t>Trojan horses</a:t>
            </a:r>
          </a:p>
          <a:p>
            <a:pPr lvl="1"/>
            <a:r>
              <a:rPr lang="en-US" dirty="0" smtClean="0"/>
              <a:t>Rootkits</a:t>
            </a:r>
          </a:p>
          <a:p>
            <a:pPr lvl="1"/>
            <a:r>
              <a:rPr lang="en-US" dirty="0" smtClean="0"/>
              <a:t>Backdoors (Method of bypassing normal authentication procedures and usually installed using Trojan horses or worms.)</a:t>
            </a:r>
          </a:p>
          <a:p>
            <a:pPr lvl="1"/>
            <a:r>
              <a:rPr lang="en-US" dirty="0" smtClean="0"/>
              <a:t>For profit (Spyware, botnets, keystroke loggers, and dialers)</a:t>
            </a:r>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079" y="2579510"/>
            <a:ext cx="3912737" cy="125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78204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atin typeface="Arial" charset="0"/>
              </a:rPr>
              <a:t>Spyware</a:t>
            </a:r>
          </a:p>
        </p:txBody>
      </p:sp>
      <p:sp>
        <p:nvSpPr>
          <p:cNvPr id="96259" name="Rectangle 3"/>
          <p:cNvSpPr>
            <a:spLocks noGrp="1" noChangeArrowheads="1"/>
          </p:cNvSpPr>
          <p:nvPr>
            <p:ph idx="1"/>
          </p:nvPr>
        </p:nvSpPr>
        <p:spPr/>
        <p:txBody>
          <a:bodyPr/>
          <a:lstStyle/>
          <a:p>
            <a:r>
              <a:rPr lang="en-US" b="1" dirty="0">
                <a:solidFill>
                  <a:schemeClr val="tx2"/>
                </a:solidFill>
                <a:latin typeface="Arial" charset="0"/>
              </a:rPr>
              <a:t>Spyware</a:t>
            </a:r>
            <a:r>
              <a:rPr lang="en-US" dirty="0">
                <a:solidFill>
                  <a:schemeClr val="tx2"/>
                </a:solidFill>
                <a:latin typeface="Arial" charset="0"/>
              </a:rPr>
              <a:t> </a:t>
            </a:r>
            <a:r>
              <a:rPr lang="en-US" dirty="0">
                <a:latin typeface="Arial" charset="0"/>
              </a:rPr>
              <a:t>is a strictly for-profit category of malware designed to:</a:t>
            </a:r>
          </a:p>
          <a:p>
            <a:pPr lvl="1"/>
            <a:r>
              <a:rPr lang="en-US" dirty="0">
                <a:latin typeface="Arial" charset="0"/>
              </a:rPr>
              <a:t>Monitor a users web </a:t>
            </a:r>
            <a:r>
              <a:rPr lang="en-US" dirty="0" smtClean="0">
                <a:latin typeface="Arial" charset="0"/>
              </a:rPr>
              <a:t>browsing</a:t>
            </a:r>
            <a:endParaRPr lang="en-US" dirty="0">
              <a:latin typeface="Arial" charset="0"/>
            </a:endParaRPr>
          </a:p>
          <a:p>
            <a:pPr lvl="1"/>
            <a:r>
              <a:rPr lang="en-US" dirty="0">
                <a:latin typeface="Arial" charset="0"/>
              </a:rPr>
              <a:t>Display unsolicited </a:t>
            </a:r>
            <a:r>
              <a:rPr lang="en-US" dirty="0" smtClean="0">
                <a:latin typeface="Arial" charset="0"/>
              </a:rPr>
              <a:t>advertisements</a:t>
            </a:r>
            <a:endParaRPr lang="en-US" dirty="0">
              <a:latin typeface="Arial" charset="0"/>
            </a:endParaRPr>
          </a:p>
          <a:p>
            <a:pPr lvl="1"/>
            <a:r>
              <a:rPr lang="en-US" dirty="0">
                <a:latin typeface="Arial" charset="0"/>
              </a:rPr>
              <a:t>Redirect affiliate marketing revenues to the spyware </a:t>
            </a:r>
            <a:r>
              <a:rPr lang="en-US" dirty="0" smtClean="0">
                <a:latin typeface="Arial" charset="0"/>
              </a:rPr>
              <a:t>creator</a:t>
            </a:r>
            <a:endParaRPr lang="en-US" dirty="0">
              <a:latin typeface="Arial" charset="0"/>
            </a:endParaRPr>
          </a:p>
          <a:p>
            <a:r>
              <a:rPr lang="en-US" dirty="0">
                <a:latin typeface="Arial" charset="0"/>
              </a:rPr>
              <a:t>Spyware programs are generally installed by exploiting security holes or as Trojan horse programs such as most peer-to-peer </a:t>
            </a:r>
            <a:r>
              <a:rPr lang="en-US" dirty="0" smtClean="0">
                <a:latin typeface="Arial" charset="0"/>
              </a:rPr>
              <a:t>applications</a:t>
            </a:r>
            <a:endParaRPr lang="en-US" dirty="0">
              <a:latin typeface="Arial" charset="0"/>
            </a:endParaRPr>
          </a:p>
        </p:txBody>
      </p:sp>
    </p:spTree>
    <p:extLst>
      <p:ext uri="{BB962C8B-B14F-4D97-AF65-F5344CB8AC3E}">
        <p14:creationId xmlns:p14="http://schemas.microsoft.com/office/powerpoint/2010/main" val="168449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Viruses, Trojan horses, and Worms</a:t>
            </a:r>
            <a:endParaRPr lang="en-US"/>
          </a:p>
        </p:txBody>
      </p:sp>
      <p:sp>
        <p:nvSpPr>
          <p:cNvPr id="2393091" name="Rectangle 3"/>
          <p:cNvSpPr>
            <a:spLocks noGrp="1" noChangeArrowheads="1"/>
          </p:cNvSpPr>
          <p:nvPr>
            <p:ph idx="1"/>
          </p:nvPr>
        </p:nvSpPr>
        <p:spPr/>
        <p:txBody>
          <a:bodyPr>
            <a:normAutofit fontScale="92500"/>
          </a:bodyPr>
          <a:lstStyle/>
          <a:p>
            <a:r>
              <a:rPr lang="en-US" dirty="0" smtClean="0"/>
              <a:t>A </a:t>
            </a:r>
            <a:r>
              <a:rPr lang="en-US" b="1" dirty="0" smtClean="0">
                <a:solidFill>
                  <a:schemeClr val="tx2"/>
                </a:solidFill>
              </a:rPr>
              <a:t>virus</a:t>
            </a:r>
            <a:r>
              <a:rPr lang="en-US" dirty="0" smtClean="0">
                <a:solidFill>
                  <a:schemeClr val="tx2"/>
                </a:solidFill>
              </a:rPr>
              <a:t> </a:t>
            </a:r>
            <a:r>
              <a:rPr lang="en-US" dirty="0" smtClean="0"/>
              <a:t>is malicious software that is attached to another program to execute a particular unwanted function on a user's workstation</a:t>
            </a:r>
          </a:p>
          <a:p>
            <a:pPr lvl="1"/>
            <a:r>
              <a:rPr lang="en-US" dirty="0" smtClean="0"/>
              <a:t>Virus </a:t>
            </a:r>
            <a:r>
              <a:rPr lang="en-US" dirty="0"/>
              <a:t>can only spread from one computer to another </a:t>
            </a:r>
            <a:r>
              <a:rPr lang="en-US" dirty="0" smtClean="0"/>
              <a:t>by sending </a:t>
            </a:r>
            <a:r>
              <a:rPr lang="en-US" dirty="0"/>
              <a:t>it over a network as a file or as an email </a:t>
            </a:r>
            <a:r>
              <a:rPr lang="en-US" dirty="0" smtClean="0"/>
              <a:t>payload or by carrying </a:t>
            </a:r>
            <a:r>
              <a:rPr lang="en-US" dirty="0"/>
              <a:t>it on a removable </a:t>
            </a:r>
            <a:r>
              <a:rPr lang="en-US" dirty="0" smtClean="0"/>
              <a:t>medium</a:t>
            </a:r>
          </a:p>
          <a:p>
            <a:pPr lvl="1"/>
            <a:r>
              <a:rPr lang="en-US" dirty="0" smtClean="0"/>
              <a:t>Virus needs user intervention for infection</a:t>
            </a:r>
            <a:endParaRPr lang="en-US" dirty="0"/>
          </a:p>
          <a:p>
            <a:r>
              <a:rPr lang="en-US" dirty="0" smtClean="0"/>
              <a:t>A </a:t>
            </a:r>
            <a:r>
              <a:rPr lang="en-US" b="1" dirty="0" smtClean="0">
                <a:solidFill>
                  <a:schemeClr val="tx2"/>
                </a:solidFill>
              </a:rPr>
              <a:t>worm</a:t>
            </a:r>
            <a:r>
              <a:rPr lang="en-US" dirty="0" smtClean="0">
                <a:solidFill>
                  <a:schemeClr val="tx2"/>
                </a:solidFill>
              </a:rPr>
              <a:t> </a:t>
            </a:r>
            <a:r>
              <a:rPr lang="en-US" dirty="0" smtClean="0"/>
              <a:t>executes arbitrary code and installs copies of itself in the infected computer</a:t>
            </a:r>
            <a:r>
              <a:rPr lang="ja-JP" altLang="en-US" dirty="0" smtClean="0"/>
              <a:t>’</a:t>
            </a:r>
            <a:r>
              <a:rPr lang="en-US" dirty="0" smtClean="0"/>
              <a:t>s memory, which infects other hosts</a:t>
            </a:r>
          </a:p>
          <a:p>
            <a:pPr lvl="1"/>
            <a:r>
              <a:rPr lang="en-US" dirty="0">
                <a:latin typeface="Arial" charset="0"/>
              </a:rPr>
              <a:t>They replicate themselves by independently exploiting vulnerabilities in </a:t>
            </a:r>
            <a:r>
              <a:rPr lang="en-US" dirty="0" smtClean="0">
                <a:latin typeface="Arial" charset="0"/>
              </a:rPr>
              <a:t>networks</a:t>
            </a:r>
            <a:endParaRPr lang="en-US" dirty="0">
              <a:latin typeface="Arial" charset="0"/>
            </a:endParaRPr>
          </a:p>
          <a:p>
            <a:pPr lvl="1"/>
            <a:r>
              <a:rPr lang="en-US" dirty="0" smtClean="0"/>
              <a:t>Worm does not need user intervention</a:t>
            </a:r>
          </a:p>
          <a:p>
            <a:r>
              <a:rPr lang="en-US" dirty="0" smtClean="0"/>
              <a:t>A </a:t>
            </a:r>
            <a:r>
              <a:rPr lang="en-US" b="1" dirty="0" smtClean="0">
                <a:solidFill>
                  <a:schemeClr val="tx2"/>
                </a:solidFill>
              </a:rPr>
              <a:t>Trojan</a:t>
            </a:r>
            <a:r>
              <a:rPr lang="en-US" dirty="0" smtClean="0">
                <a:solidFill>
                  <a:schemeClr val="tx2"/>
                </a:solidFill>
              </a:rPr>
              <a:t> </a:t>
            </a:r>
            <a:r>
              <a:rPr lang="en-US" dirty="0" smtClean="0"/>
              <a:t>horse is different only in that the entire application was written to look like something else, when in fact it is an attack tool</a:t>
            </a:r>
          </a:p>
          <a:p>
            <a:pPr lvl="1"/>
            <a:r>
              <a:rPr lang="en-US" dirty="0"/>
              <a:t>Trojan horses are not self-replicating</a:t>
            </a:r>
          </a:p>
        </p:txBody>
      </p:sp>
    </p:spTree>
    <p:extLst>
      <p:ext uri="{BB962C8B-B14F-4D97-AF65-F5344CB8AC3E}">
        <p14:creationId xmlns:p14="http://schemas.microsoft.com/office/powerpoint/2010/main" val="3025228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SQL Slammer Worms</a:t>
            </a:r>
            <a:endParaRPr lang="en-US"/>
          </a:p>
        </p:txBody>
      </p:sp>
      <p:sp>
        <p:nvSpPr>
          <p:cNvPr id="103430" name="Rectangle 8"/>
          <p:cNvSpPr>
            <a:spLocks noGrp="1" noChangeArrowheads="1"/>
          </p:cNvSpPr>
          <p:nvPr>
            <p:ph idx="1"/>
          </p:nvPr>
        </p:nvSpPr>
        <p:spPr>
          <a:xfrm>
            <a:off x="360363" y="1237129"/>
            <a:ext cx="4351336" cy="5317659"/>
          </a:xfrm>
        </p:spPr>
        <p:txBody>
          <a:bodyPr>
            <a:normAutofit lnSpcReduction="10000"/>
          </a:bodyPr>
          <a:lstStyle/>
          <a:p>
            <a:r>
              <a:rPr lang="en-US" dirty="0" smtClean="0"/>
              <a:t>In January 2001, the SQL Slammer Worm slowed down global Internet traffic as a result of </a:t>
            </a:r>
            <a:r>
              <a:rPr lang="en-US" dirty="0" err="1" smtClean="0"/>
              <a:t>DoS</a:t>
            </a:r>
            <a:r>
              <a:rPr lang="en-US" dirty="0" smtClean="0"/>
              <a:t>. </a:t>
            </a:r>
          </a:p>
          <a:p>
            <a:r>
              <a:rPr lang="en-US" dirty="0" smtClean="0"/>
              <a:t>Over 250,000 hosts were affected within 30 minutes of its release. </a:t>
            </a:r>
          </a:p>
          <a:p>
            <a:r>
              <a:rPr lang="en-US" dirty="0" smtClean="0"/>
              <a:t>The worm exploited a buffer overflow bug in Microsoft's SQL Server. </a:t>
            </a:r>
          </a:p>
          <a:p>
            <a:pPr lvl="1"/>
            <a:r>
              <a:rPr lang="en-US" dirty="0" smtClean="0"/>
              <a:t>A patch for this vulnerability was released in mid-2002, so the servers that were affected were those that did not have the update patch applied. </a:t>
            </a:r>
            <a:endParaRPr lang="en-US" dirty="0"/>
          </a:p>
        </p:txBody>
      </p:sp>
      <p:pic>
        <p:nvPicPr>
          <p:cNvPr id="258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7" y="1065919"/>
            <a:ext cx="41179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97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8424" y="3169356"/>
            <a:ext cx="6985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9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699" y="4388556"/>
            <a:ext cx="4171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806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589701"/>
                                        </p:tgtEl>
                                        <p:attrNameLst>
                                          <p:attrName>style.visibility</p:attrName>
                                        </p:attrNameLst>
                                      </p:cBhvr>
                                      <p:to>
                                        <p:strVal val="visible"/>
                                      </p:to>
                                    </p:set>
                                    <p:animEffect transition="in" filter="wipe(up)">
                                      <p:cBhvr>
                                        <p:cTn id="7" dur="500"/>
                                        <p:tgtEl>
                                          <p:spTgt spid="2589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589702"/>
                                        </p:tgtEl>
                                        <p:attrNameLst>
                                          <p:attrName>style.visibility</p:attrName>
                                        </p:attrNameLst>
                                      </p:cBhvr>
                                      <p:to>
                                        <p:strVal val="visible"/>
                                      </p:to>
                                    </p:set>
                                    <p:animEffect transition="in" filter="wipe(up)">
                                      <p:cBhvr>
                                        <p:cTn id="12" dur="500"/>
                                        <p:tgtEl>
                                          <p:spTgt spid="258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589703"/>
                                        </p:tgtEl>
                                        <p:attrNameLst>
                                          <p:attrName>style.visibility</p:attrName>
                                        </p:attrNameLst>
                                      </p:cBhvr>
                                      <p:to>
                                        <p:strVal val="visible"/>
                                      </p:to>
                                    </p:set>
                                    <p:animEffect transition="in" filter="wipe(up)">
                                      <p:cBhvr>
                                        <p:cTn id="17" dur="500"/>
                                        <p:tgtEl>
                                          <p:spTgt spid="258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Threats</a:t>
            </a:r>
            <a:endParaRPr lang="en-US"/>
          </a:p>
        </p:txBody>
      </p:sp>
      <p:sp>
        <p:nvSpPr>
          <p:cNvPr id="23555" name="Rectangle 3"/>
          <p:cNvSpPr>
            <a:spLocks noGrp="1" noChangeArrowheads="1"/>
          </p:cNvSpPr>
          <p:nvPr>
            <p:ph idx="1"/>
          </p:nvPr>
        </p:nvSpPr>
        <p:spPr/>
        <p:txBody>
          <a:bodyPr/>
          <a:lstStyle/>
          <a:p>
            <a:r>
              <a:rPr lang="en-US" dirty="0" smtClean="0"/>
              <a:t>There are four primary classes of threats to network security:</a:t>
            </a:r>
          </a:p>
          <a:p>
            <a:pPr lvl="1"/>
            <a:r>
              <a:rPr lang="en-US" b="1" dirty="0" smtClean="0"/>
              <a:t>Unstructured threats </a:t>
            </a:r>
          </a:p>
          <a:p>
            <a:pPr lvl="1"/>
            <a:r>
              <a:rPr lang="en-US" b="1" dirty="0" smtClean="0"/>
              <a:t>Structured threats </a:t>
            </a:r>
          </a:p>
          <a:p>
            <a:pPr lvl="1"/>
            <a:r>
              <a:rPr lang="en-US" b="1" dirty="0" smtClean="0"/>
              <a:t>External threats</a:t>
            </a:r>
          </a:p>
          <a:p>
            <a:pPr lvl="1"/>
            <a:r>
              <a:rPr lang="en-US" b="1" dirty="0" smtClean="0"/>
              <a:t>Internal threats</a:t>
            </a:r>
            <a:endParaRPr lang="en-US" b="1" dirty="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1200"/>
            <a:ext cx="52292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10682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AU" smtClean="0"/>
              <a:t>Trojan Horse Classification</a:t>
            </a:r>
            <a:endParaRPr lang="en-US"/>
          </a:p>
        </p:txBody>
      </p:sp>
      <p:sp>
        <p:nvSpPr>
          <p:cNvPr id="2650115" name="Rectangle 3"/>
          <p:cNvSpPr>
            <a:spLocks noGrp="1" noChangeArrowheads="1"/>
          </p:cNvSpPr>
          <p:nvPr>
            <p:ph idx="1"/>
          </p:nvPr>
        </p:nvSpPr>
        <p:spPr/>
        <p:txBody>
          <a:bodyPr>
            <a:normAutofit/>
          </a:bodyPr>
          <a:lstStyle/>
          <a:p>
            <a:r>
              <a:rPr lang="en-US" b="1" dirty="0" smtClean="0"/>
              <a:t>Remote-access Trojan Horse</a:t>
            </a:r>
          </a:p>
          <a:p>
            <a:pPr lvl="1"/>
            <a:r>
              <a:rPr lang="en-US" dirty="0" smtClean="0"/>
              <a:t>Enables unauthorized remote access</a:t>
            </a:r>
          </a:p>
          <a:p>
            <a:r>
              <a:rPr lang="en-US" b="1" dirty="0" smtClean="0"/>
              <a:t>Data sending Trojan Horse </a:t>
            </a:r>
          </a:p>
          <a:p>
            <a:pPr lvl="1"/>
            <a:r>
              <a:rPr lang="en-US" dirty="0" smtClean="0"/>
              <a:t>Provides the attacker with sensitive data such as passwords</a:t>
            </a:r>
          </a:p>
          <a:p>
            <a:r>
              <a:rPr lang="en-US" b="1" dirty="0" smtClean="0"/>
              <a:t>Destructive Trojan Horse </a:t>
            </a:r>
          </a:p>
          <a:p>
            <a:pPr lvl="1"/>
            <a:r>
              <a:rPr lang="en-US" dirty="0" smtClean="0"/>
              <a:t>Corrupts or deletes files</a:t>
            </a:r>
          </a:p>
          <a:p>
            <a:r>
              <a:rPr lang="en-US" b="1" dirty="0" smtClean="0"/>
              <a:t>Proxy Trojan Horse </a:t>
            </a:r>
          </a:p>
          <a:p>
            <a:pPr lvl="1"/>
            <a:r>
              <a:rPr lang="en-US" dirty="0" smtClean="0"/>
              <a:t>User's computer functions as a proxy server</a:t>
            </a:r>
          </a:p>
          <a:p>
            <a:r>
              <a:rPr lang="en-US" b="1" dirty="0" smtClean="0"/>
              <a:t>Denial of Service Trojan Horse </a:t>
            </a:r>
          </a:p>
          <a:p>
            <a:pPr lvl="1"/>
            <a:r>
              <a:rPr lang="en-US" dirty="0" smtClean="0"/>
              <a:t>Slows or halts network activity</a:t>
            </a:r>
            <a:endParaRPr lang="en-US" dirty="0"/>
          </a:p>
        </p:txBody>
      </p:sp>
      <p:pic>
        <p:nvPicPr>
          <p:cNvPr id="108548" name="Picture 4" descr="MCEN00494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2400" y="3852333"/>
            <a:ext cx="2054578" cy="19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05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t>Five Phases of a Virus/Worm Attack</a:t>
            </a:r>
            <a:endParaRPr lang="en-US"/>
          </a:p>
        </p:txBody>
      </p:sp>
      <p:sp>
        <p:nvSpPr>
          <p:cNvPr id="2590723" name="Rectangle 3"/>
          <p:cNvSpPr>
            <a:spLocks noGrp="1" noChangeArrowheads="1"/>
          </p:cNvSpPr>
          <p:nvPr>
            <p:ph idx="1"/>
          </p:nvPr>
        </p:nvSpPr>
        <p:spPr/>
        <p:txBody>
          <a:bodyPr>
            <a:normAutofit fontScale="62500" lnSpcReduction="20000"/>
          </a:bodyPr>
          <a:lstStyle/>
          <a:p>
            <a:r>
              <a:rPr lang="en-US" b="1" dirty="0" smtClean="0"/>
              <a:t>Probe phase</a:t>
            </a:r>
          </a:p>
          <a:p>
            <a:pPr lvl="1"/>
            <a:r>
              <a:rPr lang="en-US" dirty="0" smtClean="0"/>
              <a:t>Vulnerable targets are identified using ping scans. </a:t>
            </a:r>
          </a:p>
          <a:p>
            <a:pPr lvl="1"/>
            <a:r>
              <a:rPr lang="en-US" dirty="0" smtClean="0"/>
              <a:t>Application scans are used to identify operating systems and vulnerable software.</a:t>
            </a:r>
          </a:p>
          <a:p>
            <a:pPr lvl="1"/>
            <a:r>
              <a:rPr lang="en-US" dirty="0" smtClean="0"/>
              <a:t>Hackers obtain passwords using social engineering, dictionary attack, brute-force, or network sniffing.</a:t>
            </a:r>
          </a:p>
          <a:p>
            <a:r>
              <a:rPr lang="en-US" b="1" dirty="0" smtClean="0"/>
              <a:t>Penetrate phase</a:t>
            </a:r>
          </a:p>
          <a:p>
            <a:pPr lvl="1"/>
            <a:r>
              <a:rPr lang="en-US" dirty="0" smtClean="0"/>
              <a:t>Exploit code is transferred to the vulnerable target. </a:t>
            </a:r>
          </a:p>
          <a:p>
            <a:pPr lvl="1"/>
            <a:r>
              <a:rPr lang="en-US" dirty="0" smtClean="0"/>
              <a:t>Goal is to get the target to execute the exploit code through an attack vector, such as a buffer overflow, ActiveX or Common Gateway Interface (CGI) vulnerabilities, or an email virus.</a:t>
            </a:r>
          </a:p>
          <a:p>
            <a:r>
              <a:rPr lang="en-US" b="1" dirty="0" smtClean="0"/>
              <a:t>Persist phase</a:t>
            </a:r>
          </a:p>
          <a:p>
            <a:pPr lvl="1"/>
            <a:r>
              <a:rPr lang="en-US" dirty="0" smtClean="0"/>
              <a:t>After the attack is successfully launched in the memory, the code tries to persist on the target system. </a:t>
            </a:r>
          </a:p>
          <a:p>
            <a:pPr lvl="1"/>
            <a:r>
              <a:rPr lang="en-US" dirty="0" smtClean="0"/>
              <a:t>Goal is to ensure that the attacker code is running and available to the attacker even if the system reboots. </a:t>
            </a:r>
          </a:p>
          <a:p>
            <a:pPr lvl="1"/>
            <a:r>
              <a:rPr lang="en-US" dirty="0" smtClean="0"/>
              <a:t>Achieved by modifying system files, making registry changes, and installing new code.</a:t>
            </a:r>
          </a:p>
          <a:p>
            <a:r>
              <a:rPr lang="en-US" b="1" dirty="0" smtClean="0"/>
              <a:t>Propagate phase</a:t>
            </a:r>
          </a:p>
          <a:p>
            <a:pPr lvl="1"/>
            <a:r>
              <a:rPr lang="en-US" dirty="0" smtClean="0"/>
              <a:t>The attacker attempts to extend the attack to other targets by looking for vulnerable neighboring machines. </a:t>
            </a:r>
          </a:p>
          <a:p>
            <a:pPr lvl="1"/>
            <a:r>
              <a:rPr lang="en-US" dirty="0" smtClean="0"/>
              <a:t>Propagation vectors include emailing copies of the attack to other systems, uploading files to other systems using file shares or FTP services, active web connections, and file transfers through Internet Relay Chat.</a:t>
            </a:r>
          </a:p>
          <a:p>
            <a:r>
              <a:rPr lang="en-US" b="1" dirty="0" smtClean="0"/>
              <a:t>Paralyze phase</a:t>
            </a:r>
          </a:p>
          <a:p>
            <a:pPr lvl="1"/>
            <a:r>
              <a:rPr lang="en-US" dirty="0" smtClean="0"/>
              <a:t>Actual damage is done to the system. </a:t>
            </a:r>
          </a:p>
          <a:p>
            <a:pPr lvl="1"/>
            <a:r>
              <a:rPr lang="en-US" dirty="0" smtClean="0"/>
              <a:t>Files can be erased, systems can crash, information can be stolen, and distributed </a:t>
            </a:r>
            <a:r>
              <a:rPr lang="en-US" dirty="0" err="1" smtClean="0"/>
              <a:t>DDoS</a:t>
            </a:r>
            <a:r>
              <a:rPr lang="en-US" dirty="0" smtClean="0"/>
              <a:t> attacks can be launched.</a:t>
            </a:r>
          </a:p>
        </p:txBody>
      </p:sp>
    </p:spTree>
    <p:extLst>
      <p:ext uri="{BB962C8B-B14F-4D97-AF65-F5344CB8AC3E}">
        <p14:creationId xmlns:p14="http://schemas.microsoft.com/office/powerpoint/2010/main" val="52041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atin typeface="Arial" charset="0"/>
              </a:rPr>
              <a:t>Exploit Comparison</a:t>
            </a:r>
          </a:p>
        </p:txBody>
      </p:sp>
      <p:pic>
        <p:nvPicPr>
          <p:cNvPr id="1105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94518"/>
            <a:ext cx="853122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1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Commonalities</a:t>
            </a:r>
            <a:endParaRPr lang="en-US"/>
          </a:p>
        </p:txBody>
      </p:sp>
      <p:sp>
        <p:nvSpPr>
          <p:cNvPr id="111619" name="Rectangle 3"/>
          <p:cNvSpPr>
            <a:spLocks noGrp="1" noChangeArrowheads="1"/>
          </p:cNvSpPr>
          <p:nvPr>
            <p:ph idx="1"/>
          </p:nvPr>
        </p:nvSpPr>
        <p:spPr/>
        <p:txBody>
          <a:bodyPr/>
          <a:lstStyle/>
          <a:p>
            <a:r>
              <a:rPr lang="en-US" dirty="0" smtClean="0"/>
              <a:t>A majority of the software vulnerabilities that are discovered relate to </a:t>
            </a:r>
            <a:r>
              <a:rPr lang="en-US" b="1" dirty="0" smtClean="0">
                <a:solidFill>
                  <a:schemeClr val="tx2"/>
                </a:solidFill>
              </a:rPr>
              <a:t>buffer overflows</a:t>
            </a:r>
            <a:r>
              <a:rPr lang="en-US" dirty="0"/>
              <a:t> </a:t>
            </a:r>
            <a:r>
              <a:rPr lang="en-US" dirty="0" smtClean="0"/>
              <a:t>= program gains access out of the scope of its namespace</a:t>
            </a:r>
          </a:p>
          <a:p>
            <a:pPr lvl="1"/>
            <a:r>
              <a:rPr lang="en-US" dirty="0" smtClean="0"/>
              <a:t>Buffer overflows are usually the primary conduit through which viruses, worms, and Trojan Horses do their damage. </a:t>
            </a:r>
          </a:p>
          <a:p>
            <a:r>
              <a:rPr lang="en-US" dirty="0" smtClean="0"/>
              <a:t>Viruses and Trojan Horses tend to take advantage of local root buffer overflows</a:t>
            </a:r>
          </a:p>
          <a:p>
            <a:pPr lvl="1"/>
            <a:r>
              <a:rPr lang="en-US" dirty="0" smtClean="0"/>
              <a:t>A root buffer overflow is intended to attain root privileges to a system – </a:t>
            </a:r>
            <a:r>
              <a:rPr lang="en-US" b="1" dirty="0" smtClean="0">
                <a:solidFill>
                  <a:schemeClr val="tx2"/>
                </a:solidFill>
              </a:rPr>
              <a:t>root kit</a:t>
            </a:r>
          </a:p>
          <a:p>
            <a:r>
              <a:rPr lang="en-US" dirty="0" smtClean="0"/>
              <a:t>Worms such as SQL Slammer and Code Red exploit remote root buffer overflows</a:t>
            </a:r>
          </a:p>
          <a:p>
            <a:pPr lvl="1"/>
            <a:r>
              <a:rPr lang="en-US" dirty="0" smtClean="0"/>
              <a:t>Remote root buffer overflows are similar to local root buffer overflows, except that local end user or system intervention is not required</a:t>
            </a:r>
            <a:endParaRPr lang="en-US" dirty="0"/>
          </a:p>
        </p:txBody>
      </p:sp>
    </p:spTree>
    <p:extLst>
      <p:ext uri="{BB962C8B-B14F-4D97-AF65-F5344CB8AC3E}">
        <p14:creationId xmlns:p14="http://schemas.microsoft.com/office/powerpoint/2010/main" val="281701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title"/>
          </p:nvPr>
        </p:nvSpPr>
        <p:spPr/>
        <p:txBody>
          <a:bodyPr/>
          <a:lstStyle/>
          <a:p>
            <a:pPr eaLnBrk="1" hangingPunct="1"/>
            <a:r>
              <a:rPr lang="en-US">
                <a:latin typeface="Arial" charset="0"/>
              </a:rPr>
              <a:t>How Do You Mitigate Viruses and Worms?</a:t>
            </a:r>
          </a:p>
        </p:txBody>
      </p:sp>
      <p:pic>
        <p:nvPicPr>
          <p:cNvPr id="3" name="Picture 2"/>
          <p:cNvPicPr>
            <a:picLocks noChangeAspect="1"/>
          </p:cNvPicPr>
          <p:nvPr/>
        </p:nvPicPr>
        <p:blipFill>
          <a:blip r:embed="rId2"/>
          <a:stretch>
            <a:fillRect/>
          </a:stretch>
        </p:blipFill>
        <p:spPr>
          <a:xfrm>
            <a:off x="1066800" y="1422400"/>
            <a:ext cx="7086600" cy="4992832"/>
          </a:xfrm>
          <a:prstGeom prst="rect">
            <a:avLst/>
          </a:prstGeom>
        </p:spPr>
      </p:pic>
    </p:spTree>
    <p:extLst>
      <p:ext uri="{BB962C8B-B14F-4D97-AF65-F5344CB8AC3E}">
        <p14:creationId xmlns:p14="http://schemas.microsoft.com/office/powerpoint/2010/main" val="28839404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smtClean="0"/>
              <a:t>Mitigation</a:t>
            </a:r>
            <a:endParaRPr lang="en-US" dirty="0"/>
          </a:p>
        </p:txBody>
      </p:sp>
      <p:sp>
        <p:nvSpPr>
          <p:cNvPr id="2592771" name="Rectangle 3"/>
          <p:cNvSpPr>
            <a:spLocks noGrp="1" noChangeArrowheads="1"/>
          </p:cNvSpPr>
          <p:nvPr>
            <p:ph idx="1"/>
          </p:nvPr>
        </p:nvSpPr>
        <p:spPr>
          <a:xfrm>
            <a:off x="360363" y="1384300"/>
            <a:ext cx="8313737" cy="5170488"/>
          </a:xfrm>
        </p:spPr>
        <p:txBody>
          <a:bodyPr>
            <a:normAutofit fontScale="92500" lnSpcReduction="10000"/>
          </a:bodyPr>
          <a:lstStyle/>
          <a:p>
            <a:r>
              <a:rPr lang="en-US" sz="1600" b="1" dirty="0" smtClean="0"/>
              <a:t>Containment Phase</a:t>
            </a:r>
          </a:p>
          <a:p>
            <a:pPr lvl="1"/>
            <a:r>
              <a:rPr lang="en-US" sz="1400" dirty="0" smtClean="0"/>
              <a:t>Limit the spread of a worm infection to areas </a:t>
            </a:r>
            <a:br>
              <a:rPr lang="en-US" sz="1400" dirty="0" smtClean="0"/>
            </a:br>
            <a:r>
              <a:rPr lang="en-US" sz="1400" dirty="0" smtClean="0"/>
              <a:t>of the network that are already affected. </a:t>
            </a:r>
          </a:p>
          <a:p>
            <a:pPr lvl="1"/>
            <a:r>
              <a:rPr lang="en-US" sz="1400" dirty="0" smtClean="0"/>
              <a:t>Compartmentalize and segment the network </a:t>
            </a:r>
            <a:br>
              <a:rPr lang="en-US" sz="1400" dirty="0" smtClean="0"/>
            </a:br>
            <a:r>
              <a:rPr lang="en-US" sz="1400" dirty="0" smtClean="0"/>
              <a:t>to slow down or stop the worm to prevent currently </a:t>
            </a:r>
            <a:br>
              <a:rPr lang="en-US" sz="1400" dirty="0" smtClean="0"/>
            </a:br>
            <a:r>
              <a:rPr lang="en-US" sz="1400" dirty="0" smtClean="0"/>
              <a:t>infected hosts from targeting and infecting </a:t>
            </a:r>
            <a:br>
              <a:rPr lang="en-US" sz="1400" dirty="0" smtClean="0"/>
            </a:br>
            <a:r>
              <a:rPr lang="en-US" sz="1400" dirty="0" smtClean="0"/>
              <a:t>other systems. </a:t>
            </a:r>
          </a:p>
          <a:p>
            <a:pPr lvl="1"/>
            <a:r>
              <a:rPr lang="en-US" sz="1400" dirty="0" smtClean="0"/>
              <a:t>Use both outgoing and incoming ACLs on routers </a:t>
            </a:r>
            <a:br>
              <a:rPr lang="en-US" sz="1400" dirty="0" smtClean="0"/>
            </a:br>
            <a:r>
              <a:rPr lang="en-US" sz="1400" dirty="0" smtClean="0"/>
              <a:t>and firewalls at control points within the network.</a:t>
            </a:r>
          </a:p>
          <a:p>
            <a:r>
              <a:rPr lang="en-US" sz="1600" b="1" dirty="0" smtClean="0"/>
              <a:t>Inoculation Phase</a:t>
            </a:r>
          </a:p>
          <a:p>
            <a:pPr lvl="1"/>
            <a:r>
              <a:rPr lang="en-US" sz="1400" dirty="0" smtClean="0"/>
              <a:t>Runs parallel to or subsequent to the containment phase. </a:t>
            </a:r>
          </a:p>
          <a:p>
            <a:pPr lvl="1"/>
            <a:r>
              <a:rPr lang="en-US" sz="1400" dirty="0" smtClean="0"/>
              <a:t>All uninfected systems are patched with the appropriate vendor patch for the vulnerability. </a:t>
            </a:r>
          </a:p>
          <a:p>
            <a:pPr lvl="1"/>
            <a:r>
              <a:rPr lang="en-US" sz="1400" dirty="0" smtClean="0"/>
              <a:t>The inoculation process further deprives the worm of any available targets. </a:t>
            </a:r>
          </a:p>
          <a:p>
            <a:r>
              <a:rPr lang="en-US" sz="1600" b="1" dirty="0"/>
              <a:t>Quarantine </a:t>
            </a:r>
            <a:r>
              <a:rPr lang="en-US" sz="1600" b="1" dirty="0" smtClean="0"/>
              <a:t>Phase</a:t>
            </a:r>
            <a:endParaRPr lang="en-US" sz="1600" b="1" dirty="0"/>
          </a:p>
          <a:p>
            <a:pPr lvl="1"/>
            <a:r>
              <a:rPr lang="en-US" sz="1400" dirty="0"/>
              <a:t>Track down and identify infected machines within the contained areas and disconnect, block, or remove them. </a:t>
            </a:r>
          </a:p>
          <a:p>
            <a:pPr lvl="1"/>
            <a:r>
              <a:rPr lang="en-US" sz="1400" dirty="0"/>
              <a:t>This isolates these systems appropriately for the Treatment Phase.</a:t>
            </a:r>
          </a:p>
          <a:p>
            <a:r>
              <a:rPr lang="en-US" sz="1600" b="1" dirty="0"/>
              <a:t>Treatment </a:t>
            </a:r>
            <a:r>
              <a:rPr lang="en-US" sz="1600" b="1" dirty="0" smtClean="0"/>
              <a:t>Phase</a:t>
            </a:r>
            <a:endParaRPr lang="en-US" sz="1600" b="1" dirty="0"/>
          </a:p>
          <a:p>
            <a:pPr lvl="1"/>
            <a:r>
              <a:rPr lang="en-US" sz="1400" dirty="0"/>
              <a:t>Actively infected systems are disinfected of the worm. </a:t>
            </a:r>
          </a:p>
          <a:p>
            <a:pPr lvl="1"/>
            <a:r>
              <a:rPr lang="en-US" sz="1400" dirty="0"/>
              <a:t>Terminate the worm process, remove modified files or system settings that the worm introduced, and patch the vulnerability the worm used to exploit the system. </a:t>
            </a:r>
          </a:p>
          <a:p>
            <a:pPr lvl="1"/>
            <a:r>
              <a:rPr lang="en-US" sz="1400" dirty="0"/>
              <a:t>In more severe cases, completely reinstalling the system to ensure that the worm and its by products are removed</a:t>
            </a:r>
            <a:r>
              <a:rPr lang="en-US" sz="1400" dirty="0" smtClean="0"/>
              <a:t>.</a:t>
            </a:r>
            <a:endParaRPr lang="en-US" sz="1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202" y="1231900"/>
            <a:ext cx="431699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16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p:txBody>
          <a:bodyPr/>
          <a:lstStyle/>
          <a:p>
            <a:r>
              <a:rPr lang="en-US" dirty="0" smtClean="0"/>
              <a:t>Reconnaissance Attacks</a:t>
            </a:r>
            <a:endParaRPr lang="en-US" dirty="0"/>
          </a:p>
        </p:txBody>
      </p:sp>
    </p:spTree>
    <p:extLst>
      <p:ext uri="{BB962C8B-B14F-4D97-AF65-F5344CB8AC3E}">
        <p14:creationId xmlns:p14="http://schemas.microsoft.com/office/powerpoint/2010/main" val="309477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title"/>
          </p:nvPr>
        </p:nvSpPr>
        <p:spPr/>
        <p:txBody>
          <a:bodyPr/>
          <a:lstStyle/>
          <a:p>
            <a:r>
              <a:rPr lang="en-US" smtClean="0"/>
              <a:t>Reconnaissance</a:t>
            </a:r>
            <a:endParaRPr lang="en-US"/>
          </a:p>
        </p:txBody>
      </p:sp>
      <p:sp>
        <p:nvSpPr>
          <p:cNvPr id="120835" name="Rectangle 6"/>
          <p:cNvSpPr>
            <a:spLocks noGrp="1" noChangeArrowheads="1"/>
          </p:cNvSpPr>
          <p:nvPr>
            <p:ph idx="1"/>
          </p:nvPr>
        </p:nvSpPr>
        <p:spPr/>
        <p:txBody>
          <a:bodyPr/>
          <a:lstStyle/>
          <a:p>
            <a:r>
              <a:rPr lang="en-US" b="1" dirty="0" smtClean="0">
                <a:solidFill>
                  <a:schemeClr val="tx2"/>
                </a:solidFill>
              </a:rPr>
              <a:t>Reconnaissance</a:t>
            </a:r>
            <a:r>
              <a:rPr lang="en-US" dirty="0" smtClean="0">
                <a:solidFill>
                  <a:schemeClr val="tx2"/>
                </a:solidFill>
              </a:rPr>
              <a:t> </a:t>
            </a:r>
            <a:r>
              <a:rPr lang="en-US" dirty="0" smtClean="0"/>
              <a:t>also known as </a:t>
            </a:r>
            <a:r>
              <a:rPr lang="en-US" dirty="0" smtClean="0">
                <a:solidFill>
                  <a:schemeClr val="tx2"/>
                </a:solidFill>
              </a:rPr>
              <a:t>information gathering </a:t>
            </a:r>
            <a:r>
              <a:rPr lang="en-US" dirty="0" smtClean="0"/>
              <a:t>is the unauthorized discovery and mapping of systems, services, or vulnerabilities </a:t>
            </a:r>
          </a:p>
          <a:p>
            <a:pPr lvl="1"/>
            <a:r>
              <a:rPr lang="en-US" dirty="0" smtClean="0"/>
              <a:t>In most cases, precedes an access or </a:t>
            </a:r>
            <a:r>
              <a:rPr lang="en-US" dirty="0" err="1" smtClean="0"/>
              <a:t>DoS</a:t>
            </a:r>
            <a:r>
              <a:rPr lang="en-US" dirty="0" smtClean="0"/>
              <a:t> attack</a:t>
            </a:r>
          </a:p>
          <a:p>
            <a:r>
              <a:rPr lang="en-US" dirty="0" smtClean="0"/>
              <a:t>Reconnaissance attacks can consist of the following:</a:t>
            </a:r>
          </a:p>
          <a:p>
            <a:pPr lvl="1"/>
            <a:r>
              <a:rPr lang="en-US" b="1" dirty="0" smtClean="0"/>
              <a:t>Internet information queries</a:t>
            </a:r>
          </a:p>
          <a:p>
            <a:pPr lvl="1"/>
            <a:r>
              <a:rPr lang="en-US" b="1" dirty="0" smtClean="0"/>
              <a:t>Ping sweeps</a:t>
            </a:r>
          </a:p>
          <a:p>
            <a:pPr lvl="1"/>
            <a:r>
              <a:rPr lang="en-US" b="1" dirty="0" smtClean="0"/>
              <a:t>Port scans</a:t>
            </a:r>
          </a:p>
          <a:p>
            <a:pPr lvl="1"/>
            <a:r>
              <a:rPr lang="en-US" b="1" dirty="0" smtClean="0"/>
              <a:t>Packet sniffers</a:t>
            </a:r>
            <a:endParaRPr lang="en-US" b="1" dirty="0"/>
          </a:p>
        </p:txBody>
      </p:sp>
    </p:spTree>
    <p:extLst>
      <p:ext uri="{BB962C8B-B14F-4D97-AF65-F5344CB8AC3E}">
        <p14:creationId xmlns:p14="http://schemas.microsoft.com/office/powerpoint/2010/main" val="242075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AU" smtClean="0">
                <a:latin typeface="Arial" charset="0"/>
              </a:rPr>
              <a:t>Internet Information Queries</a:t>
            </a:r>
            <a:endParaRPr lang="en-US" dirty="0">
              <a:latin typeface="Arial" charset="0"/>
            </a:endParaRPr>
          </a:p>
        </p:txBody>
      </p:sp>
      <p:sp>
        <p:nvSpPr>
          <p:cNvPr id="121859" name="Rectangle 3"/>
          <p:cNvSpPr>
            <a:spLocks noGrp="1" noChangeArrowheads="1"/>
          </p:cNvSpPr>
          <p:nvPr>
            <p:ph idx="1"/>
          </p:nvPr>
        </p:nvSpPr>
        <p:spPr>
          <a:xfrm>
            <a:off x="360363" y="1237129"/>
            <a:ext cx="4084637" cy="5317659"/>
          </a:xfrm>
        </p:spPr>
        <p:txBody>
          <a:bodyPr/>
          <a:lstStyle/>
          <a:p>
            <a:r>
              <a:rPr lang="en-US" dirty="0" smtClean="0">
                <a:latin typeface="Arial" charset="0"/>
              </a:rPr>
              <a:t>DNS queries can reveal information such as who owns a particular domain and what addresses have been assigned to that domain.</a:t>
            </a:r>
          </a:p>
          <a:p>
            <a:pPr lvl="1"/>
            <a:r>
              <a:rPr lang="en-US" dirty="0" smtClean="0">
                <a:latin typeface="Arial" charset="0"/>
              </a:rPr>
              <a:t>Use tools such as </a:t>
            </a:r>
            <a:r>
              <a:rPr lang="en-US" b="1" dirty="0" err="1" smtClean="0">
                <a:latin typeface="Arial" charset="0"/>
              </a:rPr>
              <a:t>whois</a:t>
            </a:r>
            <a:r>
              <a:rPr lang="en-US" dirty="0" smtClean="0">
                <a:latin typeface="Arial" charset="0"/>
              </a:rPr>
              <a:t>, </a:t>
            </a:r>
            <a:r>
              <a:rPr lang="en-US" b="1" dirty="0" err="1" smtClean="0">
                <a:latin typeface="Arial" charset="0"/>
              </a:rPr>
              <a:t>nslookup</a:t>
            </a:r>
            <a:r>
              <a:rPr lang="en-US" dirty="0" smtClean="0">
                <a:latin typeface="Arial" charset="0"/>
              </a:rPr>
              <a:t>, …</a:t>
            </a:r>
          </a:p>
          <a:p>
            <a:endParaRPr lang="en-US" sz="1600" dirty="0">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19200"/>
            <a:ext cx="4338638" cy="5504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358775" y="4124705"/>
            <a:ext cx="3647741" cy="2610310"/>
          </a:xfrm>
          <a:prstGeom prst="rect">
            <a:avLst/>
          </a:prstGeom>
        </p:spPr>
      </p:pic>
    </p:spTree>
    <p:extLst>
      <p:ext uri="{BB962C8B-B14F-4D97-AF65-F5344CB8AC3E}">
        <p14:creationId xmlns:p14="http://schemas.microsoft.com/office/powerpoint/2010/main" val="344506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atin typeface="Arial" charset="0"/>
              </a:rPr>
              <a:t>Ping Sweeps and Port Scans</a:t>
            </a:r>
          </a:p>
        </p:txBody>
      </p:sp>
      <p:sp>
        <p:nvSpPr>
          <p:cNvPr id="123907" name="Rectangle 3"/>
          <p:cNvSpPr>
            <a:spLocks noGrp="1" noChangeArrowheads="1"/>
          </p:cNvSpPr>
          <p:nvPr>
            <p:ph idx="1"/>
          </p:nvPr>
        </p:nvSpPr>
        <p:spPr>
          <a:xfrm>
            <a:off x="360363" y="1237129"/>
            <a:ext cx="3779837" cy="5317659"/>
          </a:xfrm>
        </p:spPr>
        <p:txBody>
          <a:bodyPr>
            <a:normAutofit lnSpcReduction="10000"/>
          </a:bodyPr>
          <a:lstStyle/>
          <a:p>
            <a:r>
              <a:rPr lang="en-US" dirty="0">
                <a:latin typeface="Arial" charset="0"/>
              </a:rPr>
              <a:t>A </a:t>
            </a:r>
            <a:r>
              <a:rPr lang="en-US" b="1" dirty="0">
                <a:solidFill>
                  <a:schemeClr val="tx2"/>
                </a:solidFill>
                <a:latin typeface="Arial" charset="0"/>
              </a:rPr>
              <a:t>ping sweep</a:t>
            </a:r>
            <a:r>
              <a:rPr lang="en-US" dirty="0">
                <a:latin typeface="Arial" charset="0"/>
              </a:rPr>
              <a:t>, or ICMP sweep, scans to determine which range of IP addresses map to live </a:t>
            </a:r>
            <a:r>
              <a:rPr lang="en-US" dirty="0" smtClean="0">
                <a:latin typeface="Arial" charset="0"/>
              </a:rPr>
              <a:t>hosts</a:t>
            </a:r>
            <a:endParaRPr lang="en-US" dirty="0">
              <a:latin typeface="Arial" charset="0"/>
            </a:endParaRPr>
          </a:p>
          <a:p>
            <a:r>
              <a:rPr lang="en-US" dirty="0">
                <a:latin typeface="Arial" charset="0"/>
              </a:rPr>
              <a:t>A </a:t>
            </a:r>
            <a:r>
              <a:rPr lang="en-US" b="1" dirty="0">
                <a:solidFill>
                  <a:schemeClr val="tx2"/>
                </a:solidFill>
                <a:latin typeface="Arial" charset="0"/>
              </a:rPr>
              <a:t>port scan </a:t>
            </a:r>
            <a:r>
              <a:rPr lang="en-US" dirty="0">
                <a:latin typeface="Arial" charset="0"/>
              </a:rPr>
              <a:t>consists of sending a message to each port, one port at a </a:t>
            </a:r>
            <a:r>
              <a:rPr lang="en-US" dirty="0" smtClean="0">
                <a:latin typeface="Arial" charset="0"/>
              </a:rPr>
              <a:t>time</a:t>
            </a:r>
            <a:endParaRPr lang="en-US" dirty="0">
              <a:latin typeface="Arial" charset="0"/>
            </a:endParaRPr>
          </a:p>
          <a:p>
            <a:pPr lvl="1"/>
            <a:r>
              <a:rPr lang="en-US" dirty="0">
                <a:latin typeface="Arial" charset="0"/>
              </a:rPr>
              <a:t>Response received indicates whether the port is used and can therefore be probed for </a:t>
            </a:r>
            <a:r>
              <a:rPr lang="en-US" dirty="0" smtClean="0">
                <a:latin typeface="Arial" charset="0"/>
              </a:rPr>
              <a:t>weakness</a:t>
            </a:r>
          </a:p>
          <a:p>
            <a:r>
              <a:rPr lang="en-US" dirty="0" smtClean="0">
                <a:latin typeface="Arial" charset="0"/>
              </a:rPr>
              <a:t>Tools like </a:t>
            </a:r>
            <a:r>
              <a:rPr lang="en-US" b="1" dirty="0" err="1" smtClean="0">
                <a:latin typeface="Arial" charset="0"/>
              </a:rPr>
              <a:t>nmap</a:t>
            </a:r>
            <a:r>
              <a:rPr lang="en-US" dirty="0" smtClean="0">
                <a:latin typeface="Arial" charset="0"/>
              </a:rPr>
              <a:t>, </a:t>
            </a:r>
            <a:r>
              <a:rPr lang="en-US" b="1" dirty="0" err="1" smtClean="0">
                <a:latin typeface="Arial" charset="0"/>
              </a:rPr>
              <a:t>zenmap</a:t>
            </a:r>
            <a:r>
              <a:rPr lang="en-US" dirty="0" smtClean="0">
                <a:latin typeface="Arial" charset="0"/>
              </a:rPr>
              <a:t>, </a:t>
            </a:r>
            <a:r>
              <a:rPr lang="en-US" b="1" dirty="0" err="1" smtClean="0">
                <a:latin typeface="Arial" charset="0"/>
              </a:rPr>
              <a:t>cain&amp;abel</a:t>
            </a:r>
            <a:endParaRPr lang="en-US" b="1" dirty="0">
              <a:latin typeface="Arial" charset="0"/>
            </a:endParaRPr>
          </a:p>
        </p:txBody>
      </p:sp>
      <p:pic>
        <p:nvPicPr>
          <p:cNvPr id="5" name="Picture 4"/>
          <p:cNvPicPr>
            <a:picLocks noChangeAspect="1"/>
          </p:cNvPicPr>
          <p:nvPr/>
        </p:nvPicPr>
        <p:blipFill>
          <a:blip r:embed="rId2"/>
          <a:stretch>
            <a:fillRect/>
          </a:stretch>
        </p:blipFill>
        <p:spPr>
          <a:xfrm>
            <a:off x="4252110" y="2234610"/>
            <a:ext cx="4610562" cy="3322695"/>
          </a:xfrm>
          <a:prstGeom prst="rect">
            <a:avLst/>
          </a:prstGeom>
        </p:spPr>
      </p:pic>
      <p:pic>
        <p:nvPicPr>
          <p:cNvPr id="3074" name="Picture 2" descr="http://nmap.org/zenmap/images/zenmap-no-648x7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807" y="1295400"/>
            <a:ext cx="4773168" cy="515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6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Network Security Models</a:t>
            </a:r>
            <a:endParaRPr lang="en-US"/>
          </a:p>
        </p:txBody>
      </p:sp>
      <p:pic>
        <p:nvPicPr>
          <p:cNvPr id="25354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82394" y="913289"/>
            <a:ext cx="4596939" cy="3254528"/>
          </a:xfrm>
          <a:noFill/>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49314"/>
            <a:ext cx="3060735"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35" y="4249314"/>
            <a:ext cx="304025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994" y="4249314"/>
            <a:ext cx="2997426"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78831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AU" smtClean="0"/>
              <a:t>Packet Sniffing</a:t>
            </a:r>
            <a:endParaRPr lang="en-US"/>
          </a:p>
        </p:txBody>
      </p:sp>
      <p:sp>
        <p:nvSpPr>
          <p:cNvPr id="125955" name="Rectangle 3"/>
          <p:cNvSpPr>
            <a:spLocks noGrp="1" noChangeArrowheads="1"/>
          </p:cNvSpPr>
          <p:nvPr>
            <p:ph idx="1"/>
          </p:nvPr>
        </p:nvSpPr>
        <p:spPr>
          <a:xfrm>
            <a:off x="360363" y="1237129"/>
            <a:ext cx="4111251" cy="5317659"/>
          </a:xfrm>
        </p:spPr>
        <p:txBody>
          <a:bodyPr>
            <a:normAutofit fontScale="92500" lnSpcReduction="10000"/>
          </a:bodyPr>
          <a:lstStyle/>
          <a:p>
            <a:r>
              <a:rPr lang="en-US" dirty="0" smtClean="0"/>
              <a:t>A </a:t>
            </a:r>
            <a:r>
              <a:rPr lang="en-US" b="1" dirty="0" smtClean="0">
                <a:solidFill>
                  <a:schemeClr val="tx2"/>
                </a:solidFill>
              </a:rPr>
              <a:t>packet sniffer </a:t>
            </a:r>
            <a:r>
              <a:rPr lang="en-US" dirty="0" smtClean="0"/>
              <a:t>is a software application that uses a network adapter card in promiscuous mode to capture all network packets that are sent across a LAN</a:t>
            </a:r>
          </a:p>
          <a:p>
            <a:pPr lvl="1"/>
            <a:r>
              <a:rPr lang="en-US" dirty="0" smtClean="0"/>
              <a:t>Packet sniffers can only work in the same collision domain as the network being attacked</a:t>
            </a:r>
          </a:p>
          <a:p>
            <a:pPr lvl="1"/>
            <a:r>
              <a:rPr lang="en-US" dirty="0" smtClean="0"/>
              <a:t>Promiscuous mode is a mode in which the network adapter card sends all packets that are received on the physical network wire to an application for processing</a:t>
            </a:r>
          </a:p>
          <a:p>
            <a:pPr lvl="1"/>
            <a:r>
              <a:rPr lang="en-US" b="1" dirty="0" err="1" smtClean="0"/>
              <a:t>Wireshark</a:t>
            </a:r>
            <a:r>
              <a:rPr lang="en-US" b="1" dirty="0" smtClean="0"/>
              <a:t> </a:t>
            </a:r>
            <a:r>
              <a:rPr lang="en-US" dirty="0" smtClean="0"/>
              <a:t>is an example of a packet sniffer</a:t>
            </a:r>
          </a:p>
          <a:p>
            <a:pPr marL="0" indent="0">
              <a:buNone/>
            </a:pPr>
            <a:endParaRPr lang="en-US" dirty="0"/>
          </a:p>
        </p:txBody>
      </p:sp>
      <p:pic>
        <p:nvPicPr>
          <p:cNvPr id="5" name="Picture 4"/>
          <p:cNvPicPr>
            <a:picLocks noChangeAspect="1"/>
          </p:cNvPicPr>
          <p:nvPr/>
        </p:nvPicPr>
        <p:blipFill>
          <a:blip r:embed="rId2"/>
          <a:stretch>
            <a:fillRect/>
          </a:stretch>
        </p:blipFill>
        <p:spPr>
          <a:xfrm>
            <a:off x="5053619" y="1905000"/>
            <a:ext cx="3403600" cy="4038600"/>
          </a:xfrm>
          <a:prstGeom prst="rect">
            <a:avLst/>
          </a:prstGeom>
        </p:spPr>
      </p:pic>
      <p:pic>
        <p:nvPicPr>
          <p:cNvPr id="4098" name="Picture 2" descr="http://www.linuxmigration.com/quickref/admin/images/wireshark_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514" y="1905000"/>
            <a:ext cx="4389810" cy="394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2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p:txBody>
          <a:bodyPr/>
          <a:lstStyle/>
          <a:p>
            <a:r>
              <a:rPr lang="en-US" smtClean="0"/>
              <a:t>Access Attacks</a:t>
            </a:r>
            <a:endParaRPr lang="en-US"/>
          </a:p>
        </p:txBody>
      </p:sp>
    </p:spTree>
    <p:extLst>
      <p:ext uri="{BB962C8B-B14F-4D97-AF65-F5344CB8AC3E}">
        <p14:creationId xmlns:p14="http://schemas.microsoft.com/office/powerpoint/2010/main" val="53390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latin typeface="Arial" charset="0"/>
              </a:rPr>
              <a:t>Access Attacks</a:t>
            </a:r>
          </a:p>
        </p:txBody>
      </p:sp>
      <p:sp>
        <p:nvSpPr>
          <p:cNvPr id="130051" name="Rectangle 3"/>
          <p:cNvSpPr>
            <a:spLocks noGrp="1" noChangeArrowheads="1"/>
          </p:cNvSpPr>
          <p:nvPr>
            <p:ph idx="1"/>
          </p:nvPr>
        </p:nvSpPr>
        <p:spPr/>
        <p:txBody>
          <a:bodyPr/>
          <a:lstStyle/>
          <a:p>
            <a:r>
              <a:rPr lang="en-US" b="1" dirty="0">
                <a:solidFill>
                  <a:schemeClr val="tx2"/>
                </a:solidFill>
                <a:latin typeface="Arial" charset="0"/>
              </a:rPr>
              <a:t>Access attacks </a:t>
            </a:r>
            <a:r>
              <a:rPr lang="en-US" dirty="0">
                <a:solidFill>
                  <a:schemeClr val="tx2"/>
                </a:solidFill>
                <a:latin typeface="Arial" charset="0"/>
              </a:rPr>
              <a:t>exploit known vulnerabilities </a:t>
            </a:r>
            <a:r>
              <a:rPr lang="en-US" dirty="0">
                <a:latin typeface="Arial" charset="0"/>
              </a:rPr>
              <a:t>in authentication services, FTP services, and web services to gain entry to web accounts, confidential databases, and other sensitive information for these reasons:</a:t>
            </a:r>
          </a:p>
          <a:p>
            <a:pPr lvl="1"/>
            <a:r>
              <a:rPr lang="en-US" b="1" dirty="0">
                <a:latin typeface="Arial" charset="0"/>
              </a:rPr>
              <a:t>Retrieve data</a:t>
            </a:r>
          </a:p>
          <a:p>
            <a:pPr lvl="1"/>
            <a:r>
              <a:rPr lang="en-US" b="1" dirty="0">
                <a:latin typeface="Arial" charset="0"/>
              </a:rPr>
              <a:t>Gain access</a:t>
            </a:r>
          </a:p>
          <a:p>
            <a:pPr lvl="1"/>
            <a:r>
              <a:rPr lang="en-US" b="1" dirty="0">
                <a:latin typeface="Arial" charset="0"/>
              </a:rPr>
              <a:t>Escalate their access privileges </a:t>
            </a:r>
            <a:endParaRPr lang="en-US" b="1" dirty="0" smtClean="0">
              <a:latin typeface="Arial" charset="0"/>
            </a:endParaRPr>
          </a:p>
          <a:p>
            <a:r>
              <a:rPr lang="en-US" dirty="0" smtClean="0">
                <a:latin typeface="Arial" charset="0"/>
              </a:rPr>
              <a:t>Number </a:t>
            </a:r>
            <a:r>
              <a:rPr lang="en-US" dirty="0">
                <a:latin typeface="Arial" charset="0"/>
              </a:rPr>
              <a:t>of different ways, including</a:t>
            </a:r>
            <a:r>
              <a:rPr lang="en-US" dirty="0" smtClean="0">
                <a:latin typeface="Arial" charset="0"/>
              </a:rPr>
              <a:t>:</a:t>
            </a:r>
            <a:endParaRPr lang="en-US" dirty="0">
              <a:latin typeface="Arial" charset="0"/>
            </a:endParaRPr>
          </a:p>
          <a:p>
            <a:pPr lvl="1"/>
            <a:r>
              <a:rPr lang="en-US" b="1" dirty="0">
                <a:latin typeface="Arial" charset="0"/>
              </a:rPr>
              <a:t>Password attacks</a:t>
            </a:r>
          </a:p>
          <a:p>
            <a:pPr lvl="1"/>
            <a:r>
              <a:rPr lang="en-US" b="1" dirty="0">
                <a:latin typeface="Arial" charset="0"/>
              </a:rPr>
              <a:t>Trust exploitation</a:t>
            </a:r>
          </a:p>
          <a:p>
            <a:pPr lvl="1"/>
            <a:r>
              <a:rPr lang="en-US" b="1" dirty="0">
                <a:latin typeface="Arial" charset="0"/>
              </a:rPr>
              <a:t>Port redirection </a:t>
            </a:r>
          </a:p>
          <a:p>
            <a:pPr lvl="1"/>
            <a:r>
              <a:rPr lang="en-US" b="1" dirty="0">
                <a:latin typeface="Arial" charset="0"/>
              </a:rPr>
              <a:t>Man-in-the-middle attacks</a:t>
            </a:r>
          </a:p>
          <a:p>
            <a:pPr lvl="1"/>
            <a:r>
              <a:rPr lang="en-US" b="1" dirty="0">
                <a:latin typeface="Arial" charset="0"/>
              </a:rPr>
              <a:t>Buffer overflow</a:t>
            </a:r>
          </a:p>
          <a:p>
            <a:endParaRPr lang="en-US" b="1" dirty="0">
              <a:latin typeface="Arial" charset="0"/>
            </a:endParaRPr>
          </a:p>
        </p:txBody>
      </p:sp>
    </p:spTree>
    <p:extLst>
      <p:ext uri="{BB962C8B-B14F-4D97-AF65-F5344CB8AC3E}">
        <p14:creationId xmlns:p14="http://schemas.microsoft.com/office/powerpoint/2010/main" val="244510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atin typeface="Arial" charset="0"/>
              </a:rPr>
              <a:t>Password Attacks</a:t>
            </a:r>
          </a:p>
        </p:txBody>
      </p:sp>
      <p:sp>
        <p:nvSpPr>
          <p:cNvPr id="2" name="Zástupný symbol pro obsah 1"/>
          <p:cNvSpPr>
            <a:spLocks noGrp="1"/>
          </p:cNvSpPr>
          <p:nvPr>
            <p:ph idx="1"/>
          </p:nvPr>
        </p:nvSpPr>
        <p:spPr>
          <a:xfrm>
            <a:off x="360364" y="1237129"/>
            <a:ext cx="4031036" cy="5317659"/>
          </a:xfrm>
        </p:spPr>
        <p:txBody>
          <a:bodyPr/>
          <a:lstStyle/>
          <a:p>
            <a:r>
              <a:rPr lang="en-US" dirty="0">
                <a:latin typeface="Arial" charset="0"/>
              </a:rPr>
              <a:t>Hackers implement </a:t>
            </a:r>
            <a:r>
              <a:rPr lang="en-US" b="1" dirty="0">
                <a:solidFill>
                  <a:schemeClr val="tx2"/>
                </a:solidFill>
                <a:latin typeface="Arial" charset="0"/>
              </a:rPr>
              <a:t>password attacks </a:t>
            </a:r>
            <a:r>
              <a:rPr lang="en-US" dirty="0">
                <a:latin typeface="Arial" charset="0"/>
              </a:rPr>
              <a:t>using the following:</a:t>
            </a:r>
          </a:p>
          <a:p>
            <a:pPr lvl="1"/>
            <a:r>
              <a:rPr lang="en-US" b="1" dirty="0">
                <a:latin typeface="Arial" charset="0"/>
              </a:rPr>
              <a:t>Brute-force attacks</a:t>
            </a:r>
          </a:p>
          <a:p>
            <a:pPr lvl="1"/>
            <a:r>
              <a:rPr lang="en-US" b="1" dirty="0">
                <a:latin typeface="Arial" charset="0"/>
              </a:rPr>
              <a:t>Trojan horse programs</a:t>
            </a:r>
          </a:p>
          <a:p>
            <a:pPr lvl="1"/>
            <a:r>
              <a:rPr lang="en-US" b="1" dirty="0">
                <a:latin typeface="Arial" charset="0"/>
              </a:rPr>
              <a:t>IP spoofing</a:t>
            </a:r>
          </a:p>
          <a:p>
            <a:pPr lvl="1"/>
            <a:r>
              <a:rPr lang="en-US" b="1" dirty="0">
                <a:latin typeface="Arial" charset="0"/>
              </a:rPr>
              <a:t>Packet </a:t>
            </a:r>
            <a:r>
              <a:rPr lang="en-US" b="1" dirty="0" smtClean="0">
                <a:latin typeface="Arial" charset="0"/>
              </a:rPr>
              <a:t>sniffers</a:t>
            </a:r>
          </a:p>
          <a:p>
            <a:r>
              <a:rPr lang="en-US" dirty="0"/>
              <a:t>Passwords are compromised using one of two methods:</a:t>
            </a:r>
          </a:p>
          <a:p>
            <a:pPr lvl="1"/>
            <a:r>
              <a:rPr lang="en-US" b="1" dirty="0"/>
              <a:t>Dictionary cracking</a:t>
            </a:r>
          </a:p>
          <a:p>
            <a:pPr lvl="1"/>
            <a:r>
              <a:rPr lang="en-US" b="1" dirty="0"/>
              <a:t>Brute-force computation</a:t>
            </a:r>
          </a:p>
          <a:p>
            <a:pPr lvl="1"/>
            <a:endParaRPr lang="en-US" b="1" dirty="0">
              <a:latin typeface="Arial" charset="0"/>
            </a:endParaRPr>
          </a:p>
          <a:p>
            <a:endParaRPr lang="cs-CZ" dirty="0"/>
          </a:p>
        </p:txBody>
      </p:sp>
      <p:pic>
        <p:nvPicPr>
          <p:cNvPr id="1033" name="Picture 9" descr="http://www.l0phtcrack.com/images/re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400" y="2370219"/>
            <a:ext cx="4571626" cy="4414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b="35719"/>
          <a:stretch/>
        </p:blipFill>
        <p:spPr>
          <a:xfrm>
            <a:off x="4391400" y="184012"/>
            <a:ext cx="4597400" cy="2106234"/>
          </a:xfrm>
          <a:prstGeom prst="rect">
            <a:avLst/>
          </a:prstGeom>
        </p:spPr>
      </p:pic>
    </p:spTree>
    <p:extLst>
      <p:ext uri="{BB962C8B-B14F-4D97-AF65-F5344CB8AC3E}">
        <p14:creationId xmlns:p14="http://schemas.microsoft.com/office/powerpoint/2010/main" val="3620834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atin typeface="Arial" charset="0"/>
              </a:rPr>
              <a:t>Trust Exploitation</a:t>
            </a:r>
          </a:p>
        </p:txBody>
      </p:sp>
      <p:sp>
        <p:nvSpPr>
          <p:cNvPr id="133123" name="Rectangle 3"/>
          <p:cNvSpPr>
            <a:spLocks noGrp="1" noChangeArrowheads="1"/>
          </p:cNvSpPr>
          <p:nvPr>
            <p:ph idx="1"/>
          </p:nvPr>
        </p:nvSpPr>
        <p:spPr/>
        <p:txBody>
          <a:bodyPr>
            <a:normAutofit fontScale="92500"/>
          </a:bodyPr>
          <a:lstStyle/>
          <a:p>
            <a:r>
              <a:rPr lang="en-US" b="1" dirty="0">
                <a:solidFill>
                  <a:schemeClr val="tx2"/>
                </a:solidFill>
                <a:latin typeface="Arial" charset="0"/>
              </a:rPr>
              <a:t>Trust exploitation </a:t>
            </a:r>
            <a:r>
              <a:rPr lang="en-US" dirty="0">
                <a:latin typeface="Arial" charset="0"/>
              </a:rPr>
              <a:t>refers to an individual taking advantage of a trust relationship within a </a:t>
            </a:r>
            <a:r>
              <a:rPr lang="en-US" dirty="0" smtClean="0">
                <a:latin typeface="Arial" charset="0"/>
              </a:rPr>
              <a:t>network</a:t>
            </a:r>
            <a:endParaRPr lang="en-US" dirty="0">
              <a:latin typeface="Arial" charset="0"/>
            </a:endParaRPr>
          </a:p>
          <a:p>
            <a:r>
              <a:rPr lang="en-US" dirty="0">
                <a:latin typeface="Arial" charset="0"/>
              </a:rPr>
              <a:t>An example of when trust exploitation takes place is when a perimeter network is connected to a corporate </a:t>
            </a:r>
            <a:r>
              <a:rPr lang="en-US" dirty="0" smtClean="0">
                <a:latin typeface="Arial" charset="0"/>
              </a:rPr>
              <a:t>network</a:t>
            </a:r>
            <a:endParaRPr lang="en-US" dirty="0">
              <a:latin typeface="Arial" charset="0"/>
            </a:endParaRPr>
          </a:p>
          <a:p>
            <a:pPr lvl="1"/>
            <a:r>
              <a:rPr lang="en-US" dirty="0">
                <a:latin typeface="Arial" charset="0"/>
              </a:rPr>
              <a:t>These network segments often contain DNS, SMTP, and HTTP </a:t>
            </a:r>
            <a:r>
              <a:rPr lang="en-US" dirty="0" smtClean="0">
                <a:latin typeface="Arial" charset="0"/>
              </a:rPr>
              <a:t>servers</a:t>
            </a:r>
            <a:endParaRPr lang="en-US" dirty="0">
              <a:latin typeface="Arial" charset="0"/>
            </a:endParaRPr>
          </a:p>
          <a:p>
            <a:pPr lvl="1"/>
            <a:r>
              <a:rPr lang="en-US" dirty="0">
                <a:latin typeface="Arial" charset="0"/>
              </a:rPr>
              <a:t>Because these servers all reside on the same segment, a compromise of one system can lead to the compromise of other systems if those other systems also trust systems that are attached to the same </a:t>
            </a:r>
            <a:r>
              <a:rPr lang="en-US" dirty="0" smtClean="0">
                <a:latin typeface="Arial" charset="0"/>
              </a:rPr>
              <a:t>network</a:t>
            </a:r>
          </a:p>
          <a:p>
            <a:r>
              <a:rPr lang="en-US" dirty="0">
                <a:latin typeface="Arial" charset="0"/>
              </a:rPr>
              <a:t>Another example of trust exploitation is a </a:t>
            </a:r>
            <a:r>
              <a:rPr lang="en-US" b="1" dirty="0">
                <a:solidFill>
                  <a:schemeClr val="tx2"/>
                </a:solidFill>
                <a:latin typeface="Arial" charset="0"/>
              </a:rPr>
              <a:t>Demilitarized Zone (DMZ)</a:t>
            </a:r>
            <a:r>
              <a:rPr lang="en-US" dirty="0">
                <a:latin typeface="Arial" charset="0"/>
              </a:rPr>
              <a:t> host that has a trust relationship with an inside host that is connected to the inside firewall interface. </a:t>
            </a:r>
          </a:p>
          <a:p>
            <a:pPr lvl="1"/>
            <a:r>
              <a:rPr lang="en-US" dirty="0">
                <a:latin typeface="Arial" charset="0"/>
              </a:rPr>
              <a:t>The inside host trusts the DMZ </a:t>
            </a:r>
            <a:r>
              <a:rPr lang="en-US" dirty="0" smtClean="0">
                <a:latin typeface="Arial" charset="0"/>
              </a:rPr>
              <a:t>host</a:t>
            </a:r>
            <a:endParaRPr lang="en-US" dirty="0">
              <a:latin typeface="Arial" charset="0"/>
            </a:endParaRPr>
          </a:p>
          <a:p>
            <a:pPr lvl="1"/>
            <a:r>
              <a:rPr lang="en-US" dirty="0">
                <a:latin typeface="Arial" charset="0"/>
              </a:rPr>
              <a:t>When the DMZ host is compromised, the attacker can leverage that trust relationship to attack the inside host. </a:t>
            </a:r>
          </a:p>
          <a:p>
            <a:pPr lvl="1"/>
            <a:endParaRPr lang="en-US" dirty="0">
              <a:latin typeface="Arial" charset="0"/>
            </a:endParaRPr>
          </a:p>
        </p:txBody>
      </p:sp>
    </p:spTree>
    <p:extLst>
      <p:ext uri="{BB962C8B-B14F-4D97-AF65-F5344CB8AC3E}">
        <p14:creationId xmlns:p14="http://schemas.microsoft.com/office/powerpoint/2010/main" val="66707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05281" y="2177716"/>
            <a:ext cx="6955191" cy="4211052"/>
          </a:xfrm>
          <a:prstGeom prst="rect">
            <a:avLst/>
          </a:prstGeom>
        </p:spPr>
      </p:pic>
      <p:sp>
        <p:nvSpPr>
          <p:cNvPr id="135171" name="Rectangle 3"/>
          <p:cNvSpPr>
            <a:spLocks noGrp="1" noChangeArrowheads="1"/>
          </p:cNvSpPr>
          <p:nvPr>
            <p:ph type="title"/>
          </p:nvPr>
        </p:nvSpPr>
        <p:spPr/>
        <p:txBody>
          <a:bodyPr/>
          <a:lstStyle/>
          <a:p>
            <a:r>
              <a:rPr lang="en-US" smtClean="0"/>
              <a:t>Trust Exploitation</a:t>
            </a:r>
            <a:endParaRPr lang="en-US"/>
          </a:p>
        </p:txBody>
      </p:sp>
      <p:sp>
        <p:nvSpPr>
          <p:cNvPr id="2" name="Zástupný symbol pro obsah 1"/>
          <p:cNvSpPr>
            <a:spLocks noGrp="1"/>
          </p:cNvSpPr>
          <p:nvPr>
            <p:ph idx="1"/>
          </p:nvPr>
        </p:nvSpPr>
        <p:spPr/>
        <p:txBody>
          <a:bodyPr/>
          <a:lstStyle/>
          <a:p>
            <a:r>
              <a:rPr lang="en-US" dirty="0"/>
              <a:t>A hacker leverages existing trust relationships.</a:t>
            </a:r>
          </a:p>
          <a:p>
            <a:r>
              <a:rPr lang="en-US" dirty="0"/>
              <a:t>Several trust models exist:</a:t>
            </a:r>
          </a:p>
          <a:p>
            <a:pPr lvl="1"/>
            <a:r>
              <a:rPr lang="en-US" dirty="0"/>
              <a:t>Windows:</a:t>
            </a:r>
          </a:p>
          <a:p>
            <a:pPr lvl="2"/>
            <a:r>
              <a:rPr lang="en-US" dirty="0"/>
              <a:t>Domains</a:t>
            </a:r>
          </a:p>
          <a:p>
            <a:pPr lvl="2"/>
            <a:r>
              <a:rPr lang="en-US" dirty="0"/>
              <a:t>Active directory</a:t>
            </a:r>
          </a:p>
          <a:p>
            <a:pPr lvl="1"/>
            <a:r>
              <a:rPr lang="en-US" dirty="0"/>
              <a:t>Linux and UNIX:</a:t>
            </a:r>
          </a:p>
          <a:p>
            <a:pPr lvl="2"/>
            <a:r>
              <a:rPr lang="en-US" dirty="0"/>
              <a:t>NIS</a:t>
            </a:r>
          </a:p>
          <a:p>
            <a:pPr lvl="2"/>
            <a:r>
              <a:rPr lang="en-US" dirty="0"/>
              <a:t>NIS+</a:t>
            </a:r>
          </a:p>
          <a:p>
            <a:endParaRPr lang="cs-CZ" dirty="0"/>
          </a:p>
        </p:txBody>
      </p:sp>
    </p:spTree>
    <p:extLst>
      <p:ext uri="{BB962C8B-B14F-4D97-AF65-F5344CB8AC3E}">
        <p14:creationId xmlns:p14="http://schemas.microsoft.com/office/powerpoint/2010/main" val="298531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AU">
                <a:latin typeface="Arial" charset="0"/>
              </a:rPr>
              <a:t>Port Redirection</a:t>
            </a:r>
            <a:endParaRPr lang="en-US">
              <a:latin typeface="Arial" charset="0"/>
            </a:endParaRPr>
          </a:p>
        </p:txBody>
      </p:sp>
      <p:sp>
        <p:nvSpPr>
          <p:cNvPr id="136195" name="Rectangle 3"/>
          <p:cNvSpPr>
            <a:spLocks noGrp="1" noChangeArrowheads="1"/>
          </p:cNvSpPr>
          <p:nvPr>
            <p:ph idx="1"/>
          </p:nvPr>
        </p:nvSpPr>
        <p:spPr>
          <a:xfrm>
            <a:off x="360363" y="1237129"/>
            <a:ext cx="8423275" cy="2242671"/>
          </a:xfrm>
        </p:spPr>
        <p:txBody>
          <a:bodyPr>
            <a:normAutofit fontScale="92500" lnSpcReduction="10000"/>
          </a:bodyPr>
          <a:lstStyle/>
          <a:p>
            <a:r>
              <a:rPr lang="en-US" dirty="0">
                <a:latin typeface="Arial" charset="0"/>
              </a:rPr>
              <a:t>A </a:t>
            </a:r>
            <a:r>
              <a:rPr lang="en-US" b="1" dirty="0">
                <a:solidFill>
                  <a:schemeClr val="tx2"/>
                </a:solidFill>
                <a:latin typeface="Arial" charset="0"/>
              </a:rPr>
              <a:t>port redirection </a:t>
            </a:r>
            <a:r>
              <a:rPr lang="en-US" dirty="0">
                <a:latin typeface="Arial" charset="0"/>
              </a:rPr>
              <a:t>attack is a type of trust exploitation attack that uses a compromised host to pass traffic through a firewall that would otherwise have been </a:t>
            </a:r>
            <a:r>
              <a:rPr lang="en-US" dirty="0" smtClean="0">
                <a:latin typeface="Arial" charset="0"/>
              </a:rPr>
              <a:t>dropped</a:t>
            </a:r>
            <a:endParaRPr lang="en-US" dirty="0">
              <a:latin typeface="Arial" charset="0"/>
            </a:endParaRPr>
          </a:p>
          <a:p>
            <a:pPr lvl="1"/>
            <a:r>
              <a:rPr lang="en-US" dirty="0">
                <a:latin typeface="Arial" charset="0"/>
              </a:rPr>
              <a:t>Port redirection bypasses the firewall rule sets by changing the normal source port for a type of network traffic.</a:t>
            </a:r>
          </a:p>
          <a:p>
            <a:pPr lvl="1"/>
            <a:r>
              <a:rPr lang="en-US" dirty="0" smtClean="0">
                <a:latin typeface="Arial" charset="0"/>
              </a:rPr>
              <a:t>Assuming </a:t>
            </a:r>
            <a:r>
              <a:rPr lang="en-US" dirty="0">
                <a:latin typeface="Arial" charset="0"/>
              </a:rPr>
              <a:t>a system is under attack, an IPS can help detect a hacker and prevent installation of such utilities on a host.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635" r="-2635"/>
          <a:stretch>
            <a:fillRect/>
          </a:stretch>
        </p:blipFill>
        <p:spPr bwMode="auto">
          <a:xfrm>
            <a:off x="2060753" y="3441700"/>
            <a:ext cx="5371922" cy="3339249"/>
          </a:xfrm>
          <a:prstGeom prst="rect">
            <a:avLst/>
          </a:prstGeom>
          <a:noFill/>
          <a:ln w="9525" algn="ctr">
            <a:noFill/>
            <a:miter lim="800000"/>
            <a:headEnd/>
            <a:tailEnd/>
          </a:ln>
        </p:spPr>
      </p:pic>
    </p:spTree>
    <p:extLst>
      <p:ext uri="{BB962C8B-B14F-4D97-AF65-F5344CB8AC3E}">
        <p14:creationId xmlns:p14="http://schemas.microsoft.com/office/powerpoint/2010/main" val="330699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AU">
                <a:latin typeface="Arial" charset="0"/>
              </a:rPr>
              <a:t>“Man-in-the-Middle” Attacks</a:t>
            </a:r>
            <a:endParaRPr lang="en-US">
              <a:latin typeface="Arial" charset="0"/>
            </a:endParaRPr>
          </a:p>
        </p:txBody>
      </p:sp>
      <p:sp>
        <p:nvSpPr>
          <p:cNvPr id="138243" name="Rectangle 3"/>
          <p:cNvSpPr>
            <a:spLocks noGrp="1" noChangeArrowheads="1"/>
          </p:cNvSpPr>
          <p:nvPr>
            <p:ph idx="1"/>
          </p:nvPr>
        </p:nvSpPr>
        <p:spPr/>
        <p:txBody>
          <a:bodyPr/>
          <a:lstStyle/>
          <a:p>
            <a:r>
              <a:rPr lang="en-US" dirty="0">
                <a:latin typeface="Arial" charset="0"/>
              </a:rPr>
              <a:t>Man-in-the-middle attacks have these purposes:</a:t>
            </a:r>
          </a:p>
          <a:p>
            <a:pPr lvl="1"/>
            <a:r>
              <a:rPr lang="en-US" b="1" dirty="0">
                <a:latin typeface="Arial" charset="0"/>
              </a:rPr>
              <a:t>Theft of information</a:t>
            </a:r>
          </a:p>
          <a:p>
            <a:pPr lvl="1"/>
            <a:r>
              <a:rPr lang="en-US" b="1" dirty="0">
                <a:latin typeface="Arial" charset="0"/>
              </a:rPr>
              <a:t>Hijacking of </a:t>
            </a:r>
            <a:r>
              <a:rPr lang="en-US" dirty="0">
                <a:latin typeface="Arial" charset="0"/>
              </a:rPr>
              <a:t>an ongoing </a:t>
            </a:r>
            <a:r>
              <a:rPr lang="en-US" b="1" dirty="0">
                <a:latin typeface="Arial" charset="0"/>
              </a:rPr>
              <a:t>session </a:t>
            </a:r>
            <a:r>
              <a:rPr lang="en-US" dirty="0">
                <a:latin typeface="Arial" charset="0"/>
              </a:rPr>
              <a:t>to gain access to your internal network resources</a:t>
            </a:r>
          </a:p>
          <a:p>
            <a:pPr lvl="1"/>
            <a:r>
              <a:rPr lang="en-US" b="1" dirty="0">
                <a:latin typeface="Arial" charset="0"/>
              </a:rPr>
              <a:t>Traffic analysis </a:t>
            </a:r>
            <a:r>
              <a:rPr lang="en-US" dirty="0">
                <a:latin typeface="Arial" charset="0"/>
              </a:rPr>
              <a:t>to obtain information about your network and network users</a:t>
            </a:r>
          </a:p>
          <a:p>
            <a:pPr lvl="1"/>
            <a:r>
              <a:rPr lang="en-US" b="1" dirty="0" err="1">
                <a:latin typeface="Arial" charset="0"/>
              </a:rPr>
              <a:t>DoS</a:t>
            </a:r>
            <a:endParaRPr lang="en-US" b="1" dirty="0">
              <a:latin typeface="Arial" charset="0"/>
            </a:endParaRPr>
          </a:p>
          <a:p>
            <a:pPr lvl="1"/>
            <a:r>
              <a:rPr lang="en-US" b="1" dirty="0">
                <a:latin typeface="Arial" charset="0"/>
              </a:rPr>
              <a:t>Corruption of transmitted data</a:t>
            </a:r>
          </a:p>
          <a:p>
            <a:r>
              <a:rPr lang="en-US" dirty="0" smtClean="0">
                <a:latin typeface="Arial" charset="0"/>
              </a:rPr>
              <a:t>An </a:t>
            </a:r>
            <a:r>
              <a:rPr lang="en-US" dirty="0">
                <a:latin typeface="Arial" charset="0"/>
              </a:rPr>
              <a:t>example of a man-in-the-middle attack is when someone working for your ISP gains access to all network packets that transfer between your network and any other network.</a:t>
            </a:r>
          </a:p>
          <a:p>
            <a:pPr>
              <a:buFont typeface="Wingdings" charset="0"/>
              <a:buNone/>
            </a:pPr>
            <a:endParaRPr lang="en-US" dirty="0">
              <a:latin typeface="Arial" charset="0"/>
            </a:endParaRPr>
          </a:p>
        </p:txBody>
      </p:sp>
    </p:spTree>
    <p:extLst>
      <p:ext uri="{BB962C8B-B14F-4D97-AF65-F5344CB8AC3E}">
        <p14:creationId xmlns:p14="http://schemas.microsoft.com/office/powerpoint/2010/main" val="160408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pPr eaLnBrk="1" hangingPunct="1"/>
            <a:r>
              <a:rPr lang="en-AU" dirty="0" smtClean="0">
                <a:latin typeface="Arial" charset="0"/>
              </a:rPr>
              <a:t>Man-in-the-Middle</a:t>
            </a:r>
            <a:r>
              <a:rPr lang="en-AU" dirty="0" smtClean="0">
                <a:solidFill>
                  <a:srgbClr val="FF0000"/>
                </a:solidFill>
                <a:latin typeface="Arial" charset="0"/>
              </a:rPr>
              <a:t> </a:t>
            </a:r>
            <a:r>
              <a:rPr lang="en-AU" dirty="0" smtClean="0">
                <a:latin typeface="Arial" charset="0"/>
              </a:rPr>
              <a:t>Attacks (MITM) Cont.</a:t>
            </a:r>
            <a:endParaRPr lang="en-US" dirty="0">
              <a:latin typeface="Arial" charset="0"/>
            </a:endParaRPr>
          </a:p>
        </p:txBody>
      </p:sp>
      <p:pic>
        <p:nvPicPr>
          <p:cNvPr id="5" name="Picture 4"/>
          <p:cNvPicPr>
            <a:picLocks noChangeAspect="1"/>
          </p:cNvPicPr>
          <p:nvPr/>
        </p:nvPicPr>
        <p:blipFill>
          <a:blip r:embed="rId2"/>
          <a:stretch>
            <a:fillRect/>
          </a:stretch>
        </p:blipFill>
        <p:spPr>
          <a:xfrm>
            <a:off x="976597" y="1092998"/>
            <a:ext cx="7189218" cy="5412260"/>
          </a:xfrm>
          <a:prstGeom prst="rect">
            <a:avLst/>
          </a:prstGeom>
        </p:spPr>
      </p:pic>
    </p:spTree>
    <p:extLst>
      <p:ext uri="{BB962C8B-B14F-4D97-AF65-F5344CB8AC3E}">
        <p14:creationId xmlns:p14="http://schemas.microsoft.com/office/powerpoint/2010/main" val="61564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p:txBody>
          <a:bodyPr>
            <a:normAutofit/>
          </a:bodyPr>
          <a:lstStyle/>
          <a:p>
            <a:pPr eaLnBrk="1" hangingPunct="1"/>
            <a:r>
              <a:rPr lang="en-AU" dirty="0" smtClean="0">
                <a:latin typeface="Arial" charset="0"/>
              </a:rPr>
              <a:t>Buffer Overflow Attacks</a:t>
            </a:r>
            <a:endParaRPr lang="en-US" dirty="0">
              <a:latin typeface="Arial" charset="0"/>
            </a:endParaRPr>
          </a:p>
        </p:txBody>
      </p:sp>
      <p:sp>
        <p:nvSpPr>
          <p:cNvPr id="173058" name="Rectangle 3"/>
          <p:cNvSpPr>
            <a:spLocks noGrp="1" noChangeArrowheads="1"/>
          </p:cNvSpPr>
          <p:nvPr>
            <p:ph idx="1"/>
          </p:nvPr>
        </p:nvSpPr>
        <p:spPr>
          <a:prstGeom prst="rect">
            <a:avLst/>
          </a:prstGeom>
        </p:spPr>
        <p:txBody>
          <a:bodyPr/>
          <a:lstStyle/>
          <a:p>
            <a:r>
              <a:rPr lang="en-US" sz="1800" dirty="0"/>
              <a:t>A program writes data beyond the allocated buffer memory. </a:t>
            </a:r>
          </a:p>
          <a:p>
            <a:r>
              <a:rPr lang="en-US" sz="1800" dirty="0" smtClean="0"/>
              <a:t>Buffer </a:t>
            </a:r>
            <a:r>
              <a:rPr lang="en-US" sz="1800" dirty="0"/>
              <a:t>overflows usually arise as a consequence of a bug in a C or C++ program. </a:t>
            </a:r>
            <a:endParaRPr lang="en-US" sz="1800" dirty="0" smtClean="0"/>
          </a:p>
          <a:p>
            <a:r>
              <a:rPr lang="en-US" sz="1800" dirty="0" smtClean="0"/>
              <a:t>A </a:t>
            </a:r>
            <a:r>
              <a:rPr lang="en-US" sz="1800" dirty="0"/>
              <a:t>result of the overflow is that valid data is overwritten or exploited to enable the execution of malicious code. </a:t>
            </a:r>
            <a:endParaRPr lang="en-US" sz="1800" dirty="0" smtClean="0"/>
          </a:p>
          <a:p>
            <a:r>
              <a:rPr lang="en-US" sz="1800" dirty="0" smtClean="0"/>
              <a:t>The </a:t>
            </a:r>
            <a:r>
              <a:rPr lang="en-US" sz="1800" dirty="0"/>
              <a:t>overflow can be used to modify the values of program variables and cause the program to jump to unintended places, or even replace valid program instructions with arbitrary code.</a:t>
            </a:r>
            <a:endParaRPr lang="en-US" sz="1800" dirty="0">
              <a:latin typeface="Arial" charset="0"/>
            </a:endParaRPr>
          </a:p>
        </p:txBody>
      </p:sp>
      <p:pic>
        <p:nvPicPr>
          <p:cNvPr id="2" name="Picture 1"/>
          <p:cNvPicPr>
            <a:picLocks noChangeAspect="1"/>
          </p:cNvPicPr>
          <p:nvPr/>
        </p:nvPicPr>
        <p:blipFill>
          <a:blip r:embed="rId2"/>
          <a:stretch>
            <a:fillRect/>
          </a:stretch>
        </p:blipFill>
        <p:spPr>
          <a:xfrm>
            <a:off x="3944590" y="3480275"/>
            <a:ext cx="4445253" cy="3377725"/>
          </a:xfrm>
          <a:prstGeom prst="rect">
            <a:avLst/>
          </a:prstGeom>
        </p:spPr>
      </p:pic>
    </p:spTree>
    <p:extLst>
      <p:ext uri="{BB962C8B-B14F-4D97-AF65-F5344CB8AC3E}">
        <p14:creationId xmlns:p14="http://schemas.microsoft.com/office/powerpoint/2010/main" val="4159027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ctrTitle"/>
          </p:nvPr>
        </p:nvSpPr>
        <p:spPr>
          <a:xfrm>
            <a:off x="94130" y="1758294"/>
            <a:ext cx="4356846" cy="2541493"/>
          </a:xfrm>
        </p:spPr>
        <p:txBody>
          <a:bodyPr/>
          <a:lstStyle/>
          <a:p>
            <a:r>
              <a:rPr lang="en-US" dirty="0" smtClean="0"/>
              <a:t>Evolution of Network Security</a:t>
            </a:r>
            <a:endParaRPr lang="en-US" dirty="0"/>
          </a:p>
        </p:txBody>
      </p:sp>
    </p:spTree>
    <p:extLst>
      <p:ext uri="{BB962C8B-B14F-4D97-AF65-F5344CB8AC3E}">
        <p14:creationId xmlns:p14="http://schemas.microsoft.com/office/powerpoint/2010/main" val="11740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p:txBody>
          <a:bodyPr/>
          <a:lstStyle/>
          <a:p>
            <a:r>
              <a:rPr lang="en-US" dirty="0" err="1" smtClean="0"/>
              <a:t>DoS</a:t>
            </a:r>
            <a:r>
              <a:rPr lang="en-US" dirty="0" smtClean="0"/>
              <a:t> and </a:t>
            </a:r>
            <a:r>
              <a:rPr lang="en-US" dirty="0" err="1" smtClean="0"/>
              <a:t>DDoS</a:t>
            </a:r>
            <a:r>
              <a:rPr lang="en-US" dirty="0" smtClean="0"/>
              <a:t> Attacks</a:t>
            </a:r>
            <a:endParaRPr lang="en-US" dirty="0"/>
          </a:p>
        </p:txBody>
      </p:sp>
    </p:spTree>
    <p:extLst>
      <p:ext uri="{BB962C8B-B14F-4D97-AF65-F5344CB8AC3E}">
        <p14:creationId xmlns:p14="http://schemas.microsoft.com/office/powerpoint/2010/main" val="235499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GB">
                <a:latin typeface="Arial" charset="0"/>
              </a:rPr>
              <a:t>DoS Attacks</a:t>
            </a:r>
            <a:endParaRPr lang="en-US">
              <a:latin typeface="Arial" charset="0"/>
            </a:endParaRPr>
          </a:p>
        </p:txBody>
      </p:sp>
      <p:pic>
        <p:nvPicPr>
          <p:cNvPr id="142339"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38200" y="1066800"/>
            <a:ext cx="7315200" cy="4929188"/>
          </a:xfrm>
          <a:noFill/>
        </p:spPr>
      </p:pic>
    </p:spTree>
    <p:extLst>
      <p:ext uri="{BB962C8B-B14F-4D97-AF65-F5344CB8AC3E}">
        <p14:creationId xmlns:p14="http://schemas.microsoft.com/office/powerpoint/2010/main" val="31687011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
          <p:cNvSpPr>
            <a:spLocks noGrp="1" noChangeArrowheads="1"/>
          </p:cNvSpPr>
          <p:nvPr>
            <p:ph type="title"/>
          </p:nvPr>
        </p:nvSpPr>
        <p:spPr/>
        <p:txBody>
          <a:bodyPr/>
          <a:lstStyle/>
          <a:p>
            <a:pPr eaLnBrk="1" hangingPunct="1"/>
            <a:r>
              <a:rPr lang="en-US" dirty="0" err="1" smtClean="0">
                <a:latin typeface="Arial" charset="0"/>
              </a:rPr>
              <a:t>DoS</a:t>
            </a:r>
            <a:r>
              <a:rPr lang="en-US" dirty="0" smtClean="0">
                <a:latin typeface="Arial" charset="0"/>
              </a:rPr>
              <a:t> Attack Types</a:t>
            </a:r>
            <a:endParaRPr lang="en-US" dirty="0">
              <a:latin typeface="Arial" charset="0"/>
            </a:endParaRPr>
          </a:p>
        </p:txBody>
      </p:sp>
      <p:sp>
        <p:nvSpPr>
          <p:cNvPr id="141315" name="Rectangle 5"/>
          <p:cNvSpPr>
            <a:spLocks noGrp="1" noChangeArrowheads="1"/>
          </p:cNvSpPr>
          <p:nvPr>
            <p:ph idx="1"/>
          </p:nvPr>
        </p:nvSpPr>
        <p:spPr/>
        <p:txBody>
          <a:bodyPr/>
          <a:lstStyle/>
          <a:p>
            <a:r>
              <a:rPr lang="en-US" dirty="0" smtClean="0">
                <a:latin typeface="Arial" charset="0"/>
              </a:rPr>
              <a:t>Simple types </a:t>
            </a:r>
            <a:r>
              <a:rPr lang="en-US" dirty="0">
                <a:latin typeface="Arial" charset="0"/>
              </a:rPr>
              <a:t>of </a:t>
            </a:r>
            <a:r>
              <a:rPr lang="en-US" dirty="0" err="1">
                <a:latin typeface="Arial" charset="0"/>
              </a:rPr>
              <a:t>DoS</a:t>
            </a:r>
            <a:r>
              <a:rPr lang="en-US" dirty="0">
                <a:latin typeface="Arial" charset="0"/>
              </a:rPr>
              <a:t> attacks include:</a:t>
            </a:r>
          </a:p>
          <a:p>
            <a:pPr lvl="1"/>
            <a:r>
              <a:rPr lang="en-US" b="1" dirty="0">
                <a:latin typeface="Arial" charset="0"/>
              </a:rPr>
              <a:t>Ping of death </a:t>
            </a:r>
          </a:p>
          <a:p>
            <a:pPr lvl="1"/>
            <a:r>
              <a:rPr lang="en-US" b="1" dirty="0">
                <a:latin typeface="Arial" charset="0"/>
              </a:rPr>
              <a:t>Smurf Attack</a:t>
            </a:r>
          </a:p>
          <a:p>
            <a:pPr lvl="1"/>
            <a:r>
              <a:rPr lang="en-US" b="1" dirty="0">
                <a:latin typeface="Arial" charset="0"/>
              </a:rPr>
              <a:t>TCP SYN flood attack</a:t>
            </a:r>
          </a:p>
          <a:p>
            <a:r>
              <a:rPr lang="en-US" dirty="0" smtClean="0">
                <a:latin typeface="Arial" charset="0"/>
              </a:rPr>
              <a:t>Sophisticated include </a:t>
            </a:r>
          </a:p>
          <a:p>
            <a:pPr lvl="1"/>
            <a:r>
              <a:rPr lang="en-US" dirty="0" smtClean="0">
                <a:latin typeface="Arial" charset="0"/>
              </a:rPr>
              <a:t>packet </a:t>
            </a:r>
            <a:r>
              <a:rPr lang="en-US" dirty="0">
                <a:latin typeface="Arial" charset="0"/>
              </a:rPr>
              <a:t>fragmentation and </a:t>
            </a:r>
            <a:r>
              <a:rPr lang="en-US" dirty="0" smtClean="0">
                <a:latin typeface="Arial" charset="0"/>
              </a:rPr>
              <a:t>reassembly</a:t>
            </a:r>
          </a:p>
          <a:p>
            <a:pPr lvl="1"/>
            <a:r>
              <a:rPr lang="en-US" dirty="0" smtClean="0">
                <a:latin typeface="Arial" charset="0"/>
              </a:rPr>
              <a:t>E-mail bombs</a:t>
            </a:r>
          </a:p>
          <a:p>
            <a:pPr lvl="1"/>
            <a:r>
              <a:rPr lang="en-US" dirty="0" smtClean="0">
                <a:latin typeface="Arial" charset="0"/>
              </a:rPr>
              <a:t>CPU hogging</a:t>
            </a:r>
          </a:p>
          <a:p>
            <a:pPr lvl="1"/>
            <a:r>
              <a:rPr lang="en-US" dirty="0" smtClean="0">
                <a:latin typeface="Arial" charset="0"/>
              </a:rPr>
              <a:t>Malicious applets</a:t>
            </a:r>
          </a:p>
          <a:p>
            <a:pPr lvl="1"/>
            <a:r>
              <a:rPr lang="en-US" dirty="0" smtClean="0">
                <a:latin typeface="Arial" charset="0"/>
              </a:rPr>
              <a:t>Misconfiguring routers</a:t>
            </a:r>
          </a:p>
          <a:p>
            <a:pPr lvl="1"/>
            <a:r>
              <a:rPr lang="en-US" dirty="0" smtClean="0">
                <a:latin typeface="Arial" charset="0"/>
              </a:rPr>
              <a:t>the </a:t>
            </a:r>
            <a:r>
              <a:rPr lang="en-US" dirty="0" err="1">
                <a:latin typeface="Arial" charset="0"/>
              </a:rPr>
              <a:t>chargen</a:t>
            </a:r>
            <a:r>
              <a:rPr lang="en-US" dirty="0">
                <a:latin typeface="Arial" charset="0"/>
              </a:rPr>
              <a:t> </a:t>
            </a:r>
            <a:r>
              <a:rPr lang="en-US" dirty="0" smtClean="0">
                <a:latin typeface="Arial" charset="0"/>
              </a:rPr>
              <a:t>attack</a:t>
            </a:r>
          </a:p>
          <a:p>
            <a:pPr lvl="1"/>
            <a:r>
              <a:rPr lang="en-US" dirty="0" smtClean="0">
                <a:latin typeface="Arial" charset="0"/>
              </a:rPr>
              <a:t>out-of-band </a:t>
            </a:r>
            <a:r>
              <a:rPr lang="en-US" dirty="0">
                <a:latin typeface="Arial" charset="0"/>
              </a:rPr>
              <a:t>attacks such as </a:t>
            </a:r>
            <a:r>
              <a:rPr lang="en-US" dirty="0" err="1">
                <a:latin typeface="Arial" charset="0"/>
              </a:rPr>
              <a:t>WinNuke</a:t>
            </a:r>
            <a:r>
              <a:rPr lang="en-US" dirty="0">
                <a:latin typeface="Arial" charset="0"/>
              </a:rPr>
              <a:t>, </a:t>
            </a:r>
            <a:r>
              <a:rPr lang="en-US" dirty="0" err="1">
                <a:latin typeface="Arial" charset="0"/>
              </a:rPr>
              <a:t>Land.c</a:t>
            </a:r>
            <a:r>
              <a:rPr lang="en-US" dirty="0">
                <a:latin typeface="Arial" charset="0"/>
              </a:rPr>
              <a:t>, </a:t>
            </a:r>
            <a:r>
              <a:rPr lang="en-US" dirty="0" err="1">
                <a:latin typeface="Arial" charset="0"/>
              </a:rPr>
              <a:t>Teardrop.c</a:t>
            </a:r>
            <a:r>
              <a:rPr lang="en-US" dirty="0">
                <a:latin typeface="Arial" charset="0"/>
              </a:rPr>
              <a:t>, </a:t>
            </a:r>
            <a:r>
              <a:rPr lang="en-US" dirty="0" smtClean="0">
                <a:latin typeface="Arial" charset="0"/>
              </a:rPr>
              <a:t>and </a:t>
            </a:r>
            <a:r>
              <a:rPr lang="en-US" dirty="0" err="1" smtClean="0">
                <a:latin typeface="Arial" charset="0"/>
              </a:rPr>
              <a:t>Targa.c</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35253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title"/>
          </p:nvPr>
        </p:nvSpPr>
        <p:spPr/>
        <p:txBody>
          <a:bodyPr/>
          <a:lstStyle/>
          <a:p>
            <a:pPr eaLnBrk="1" hangingPunct="1"/>
            <a:r>
              <a:rPr lang="en-US" dirty="0" smtClean="0">
                <a:latin typeface="Arial" charset="0"/>
              </a:rPr>
              <a:t>Legacy </a:t>
            </a:r>
            <a:r>
              <a:rPr lang="en-US" dirty="0" err="1" smtClean="0">
                <a:latin typeface="Arial" charset="0"/>
              </a:rPr>
              <a:t>DoS</a:t>
            </a:r>
            <a:r>
              <a:rPr lang="en-US" dirty="0" smtClean="0">
                <a:latin typeface="Arial" charset="0"/>
              </a:rPr>
              <a:t> Attacks</a:t>
            </a:r>
            <a:endParaRPr lang="en-US" dirty="0">
              <a:latin typeface="Arial" charset="0"/>
            </a:endParaRPr>
          </a:p>
        </p:txBody>
      </p:sp>
      <p:sp>
        <p:nvSpPr>
          <p:cNvPr id="2577415" name="Rectangle 7"/>
          <p:cNvSpPr>
            <a:spLocks noGrp="1" noChangeArrowheads="1"/>
          </p:cNvSpPr>
          <p:nvPr>
            <p:ph idx="1"/>
          </p:nvPr>
        </p:nvSpPr>
        <p:spPr/>
        <p:txBody>
          <a:bodyPr/>
          <a:lstStyle/>
          <a:p>
            <a:r>
              <a:rPr lang="en-US" b="1" dirty="0" smtClean="0">
                <a:solidFill>
                  <a:schemeClr val="tx2"/>
                </a:solidFill>
                <a:latin typeface="Arial" charset="0"/>
              </a:rPr>
              <a:t>Ping of Death</a:t>
            </a:r>
          </a:p>
          <a:p>
            <a:pPr lvl="1"/>
            <a:r>
              <a:rPr lang="en-US" dirty="0" smtClean="0">
                <a:latin typeface="Arial" charset="0"/>
              </a:rPr>
              <a:t>Legacy </a:t>
            </a:r>
            <a:r>
              <a:rPr lang="en-US" dirty="0">
                <a:latin typeface="Arial" charset="0"/>
              </a:rPr>
              <a:t>attack that sent an echo request in an IP packet larger than the maximum packet size of 65,535 </a:t>
            </a:r>
            <a:r>
              <a:rPr lang="en-US" dirty="0" smtClean="0">
                <a:latin typeface="Arial" charset="0"/>
              </a:rPr>
              <a:t>bytes</a:t>
            </a:r>
            <a:endParaRPr lang="en-US" dirty="0">
              <a:latin typeface="Arial" charset="0"/>
            </a:endParaRPr>
          </a:p>
          <a:p>
            <a:pPr lvl="1"/>
            <a:r>
              <a:rPr lang="en-US" dirty="0" smtClean="0">
                <a:latin typeface="Arial" charset="0"/>
              </a:rPr>
              <a:t>A </a:t>
            </a:r>
            <a:r>
              <a:rPr lang="en-US" dirty="0">
                <a:latin typeface="Arial" charset="0"/>
              </a:rPr>
              <a:t>variant of this attack is to crash a system by sending ICMP fragments, which fill the reassembly buffers of the </a:t>
            </a:r>
            <a:r>
              <a:rPr lang="en-US" dirty="0" smtClean="0">
                <a:latin typeface="Arial" charset="0"/>
              </a:rPr>
              <a:t>target</a:t>
            </a:r>
          </a:p>
          <a:p>
            <a:r>
              <a:rPr lang="en-US" b="1" dirty="0">
                <a:solidFill>
                  <a:schemeClr val="tx2"/>
                </a:solidFill>
                <a:latin typeface="Arial" charset="0"/>
              </a:rPr>
              <a:t>Smurf </a:t>
            </a:r>
            <a:r>
              <a:rPr lang="en-US" b="1" dirty="0" smtClean="0">
                <a:solidFill>
                  <a:schemeClr val="tx2"/>
                </a:solidFill>
                <a:latin typeface="Arial" charset="0"/>
              </a:rPr>
              <a:t>Attack</a:t>
            </a:r>
          </a:p>
          <a:p>
            <a:pPr lvl="1"/>
            <a:r>
              <a:rPr lang="en-US" sz="1800" dirty="0"/>
              <a:t>This attack sends a large number of ICMP requests to directed broadcast addresses, all with spoofed source addresses on the same network as the respective directed broadcast. </a:t>
            </a:r>
          </a:p>
          <a:p>
            <a:r>
              <a:rPr lang="en-US" b="1" dirty="0" smtClean="0">
                <a:solidFill>
                  <a:schemeClr val="tx2"/>
                </a:solidFill>
                <a:latin typeface="Arial" charset="0"/>
              </a:rPr>
              <a:t>SYN Flood Attack</a:t>
            </a:r>
          </a:p>
          <a:p>
            <a:pPr lvl="1"/>
            <a:r>
              <a:rPr lang="en-US" dirty="0">
                <a:latin typeface="Arial" charset="0"/>
              </a:rPr>
              <a:t>A flood of TCP SYN packets is sent, often with a forged sender </a:t>
            </a:r>
            <a:r>
              <a:rPr lang="en-US" dirty="0" smtClean="0">
                <a:latin typeface="Arial" charset="0"/>
              </a:rPr>
              <a:t>address</a:t>
            </a:r>
            <a:endParaRPr lang="en-US" dirty="0">
              <a:latin typeface="Arial" charset="0"/>
            </a:endParaRPr>
          </a:p>
          <a:p>
            <a:endParaRPr lang="en-US" b="1" dirty="0" smtClean="0">
              <a:solidFill>
                <a:schemeClr val="tx2"/>
              </a:solidFill>
              <a:latin typeface="Arial" charset="0"/>
            </a:endParaRPr>
          </a:p>
          <a:p>
            <a:pPr lvl="1"/>
            <a:endParaRPr lang="en-US" b="1" dirty="0" smtClean="0">
              <a:solidFill>
                <a:schemeClr val="tx2"/>
              </a:solidFill>
              <a:latin typeface="Arial" charset="0"/>
            </a:endParaRPr>
          </a:p>
          <a:p>
            <a:pPr lvl="1"/>
            <a:endParaRPr lang="en-US" b="1" dirty="0">
              <a:solidFill>
                <a:schemeClr val="tx2"/>
              </a:solidFill>
              <a:latin typeface="Arial" charset="0"/>
            </a:endParaRPr>
          </a:p>
        </p:txBody>
      </p:sp>
    </p:spTree>
    <p:extLst>
      <p:ext uri="{BB962C8B-B14F-4D97-AF65-F5344CB8AC3E}">
        <p14:creationId xmlns:p14="http://schemas.microsoft.com/office/powerpoint/2010/main" val="1846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title"/>
          </p:nvPr>
        </p:nvSpPr>
        <p:spPr/>
        <p:txBody>
          <a:bodyPr>
            <a:normAutofit/>
          </a:bodyPr>
          <a:lstStyle/>
          <a:p>
            <a:pPr eaLnBrk="1" hangingPunct="1"/>
            <a:r>
              <a:rPr lang="en-US" dirty="0" smtClean="0">
                <a:solidFill>
                  <a:schemeClr val="accent1"/>
                </a:solidFill>
                <a:latin typeface="Arial" charset="0"/>
              </a:rPr>
              <a:t>Ping </a:t>
            </a:r>
            <a:r>
              <a:rPr lang="en-US" dirty="0">
                <a:solidFill>
                  <a:schemeClr val="accent1"/>
                </a:solidFill>
                <a:latin typeface="Arial" charset="0"/>
              </a:rPr>
              <a:t>of </a:t>
            </a:r>
            <a:r>
              <a:rPr lang="en-US" dirty="0" smtClean="0">
                <a:solidFill>
                  <a:schemeClr val="accent1"/>
                </a:solidFill>
                <a:latin typeface="Arial" charset="0"/>
              </a:rPr>
              <a:t>Death</a:t>
            </a:r>
            <a:endParaRPr lang="en-US" dirty="0">
              <a:solidFill>
                <a:schemeClr val="accent1"/>
              </a:solidFill>
              <a:latin typeface="Arial" charset="0"/>
            </a:endParaRPr>
          </a:p>
        </p:txBody>
      </p:sp>
      <p:sp>
        <p:nvSpPr>
          <p:cNvPr id="2577415" name="Rectangle 7"/>
          <p:cNvSpPr>
            <a:spLocks noGrp="1" noChangeArrowheads="1"/>
          </p:cNvSpPr>
          <p:nvPr>
            <p:ph idx="1"/>
          </p:nvPr>
        </p:nvSpPr>
        <p:spPr/>
        <p:txBody>
          <a:bodyPr/>
          <a:lstStyle/>
          <a:p>
            <a:r>
              <a:rPr lang="en-US" dirty="0">
                <a:latin typeface="Arial" charset="0"/>
              </a:rPr>
              <a:t>Legacy attack that sent an echo request in an IP packet larger than the maximum packet size of 65,535 </a:t>
            </a:r>
            <a:r>
              <a:rPr lang="en-US" dirty="0" smtClean="0">
                <a:latin typeface="Arial" charset="0"/>
              </a:rPr>
              <a:t>bytes. Sending </a:t>
            </a:r>
            <a:r>
              <a:rPr lang="en-US" dirty="0">
                <a:latin typeface="Arial" charset="0"/>
              </a:rPr>
              <a:t>a ping of this size can crash the target computer. </a:t>
            </a:r>
          </a:p>
          <a:p>
            <a:r>
              <a:rPr lang="en-US" dirty="0">
                <a:latin typeface="Arial" charset="0"/>
              </a:rPr>
              <a:t>A variant of this attack is to crash a system by sending ICMP fragments, which </a:t>
            </a:r>
            <a:r>
              <a:rPr lang="en-US" dirty="0" smtClean="0">
                <a:latin typeface="Arial" charset="0"/>
              </a:rPr>
              <a:t>fills </a:t>
            </a:r>
            <a:r>
              <a:rPr lang="en-US" dirty="0">
                <a:latin typeface="Arial" charset="0"/>
              </a:rPr>
              <a:t>the reassembly buffers of the target.</a:t>
            </a:r>
          </a:p>
        </p:txBody>
      </p:sp>
      <p:pic>
        <p:nvPicPr>
          <p:cNvPr id="2" name="Picture 1"/>
          <p:cNvPicPr>
            <a:picLocks noChangeAspect="1"/>
          </p:cNvPicPr>
          <p:nvPr/>
        </p:nvPicPr>
        <p:blipFill rotWithShape="1">
          <a:blip r:embed="rId3"/>
          <a:srcRect t="5256"/>
          <a:stretch/>
        </p:blipFill>
        <p:spPr>
          <a:xfrm>
            <a:off x="1930787" y="3414074"/>
            <a:ext cx="5571688" cy="3140714"/>
          </a:xfrm>
          <a:prstGeom prst="rect">
            <a:avLst/>
          </a:prstGeom>
        </p:spPr>
      </p:pic>
    </p:spTree>
    <p:extLst>
      <p:ext uri="{BB962C8B-B14F-4D97-AF65-F5344CB8AC3E}">
        <p14:creationId xmlns:p14="http://schemas.microsoft.com/office/powerpoint/2010/main" val="101132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a:bodyPr>
          <a:lstStyle/>
          <a:p>
            <a:pPr eaLnBrk="1" hangingPunct="1"/>
            <a:r>
              <a:rPr lang="en-US" dirty="0" smtClean="0">
                <a:latin typeface="Arial" charset="0"/>
              </a:rPr>
              <a:t>Smurf Attack Cont.</a:t>
            </a:r>
            <a:endParaRPr lang="en-US" dirty="0">
              <a:latin typeface="Arial" charset="0"/>
            </a:endParaRPr>
          </a:p>
        </p:txBody>
      </p:sp>
      <p:pic>
        <p:nvPicPr>
          <p:cNvPr id="2" name="Picture 1"/>
          <p:cNvPicPr>
            <a:picLocks noChangeAspect="1"/>
          </p:cNvPicPr>
          <p:nvPr/>
        </p:nvPicPr>
        <p:blipFill>
          <a:blip r:embed="rId3"/>
          <a:stretch>
            <a:fillRect/>
          </a:stretch>
        </p:blipFill>
        <p:spPr>
          <a:xfrm>
            <a:off x="1557390" y="1170489"/>
            <a:ext cx="6027631" cy="5288182"/>
          </a:xfrm>
          <a:prstGeom prst="rect">
            <a:avLst/>
          </a:prstGeom>
        </p:spPr>
      </p:pic>
    </p:spTree>
    <p:extLst>
      <p:ext uri="{BB962C8B-B14F-4D97-AF65-F5344CB8AC3E}">
        <p14:creationId xmlns:p14="http://schemas.microsoft.com/office/powerpoint/2010/main" val="1881115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a:bodyPr>
          <a:lstStyle/>
          <a:p>
            <a:pPr eaLnBrk="1" hangingPunct="1"/>
            <a:r>
              <a:rPr lang="cs-CZ" dirty="0" smtClean="0">
                <a:latin typeface="Arial" charset="0"/>
              </a:rPr>
              <a:t>S</a:t>
            </a:r>
            <a:r>
              <a:rPr lang="en-US" dirty="0" smtClean="0">
                <a:latin typeface="Arial" charset="0"/>
              </a:rPr>
              <a:t>YN </a:t>
            </a:r>
            <a:r>
              <a:rPr lang="en-US" dirty="0">
                <a:latin typeface="Arial" charset="0"/>
              </a:rPr>
              <a:t>Flood </a:t>
            </a:r>
            <a:r>
              <a:rPr lang="en-US" dirty="0" smtClean="0">
                <a:latin typeface="Arial" charset="0"/>
              </a:rPr>
              <a:t>Attack</a:t>
            </a:r>
            <a:endParaRPr lang="en-US" dirty="0">
              <a:latin typeface="Arial" charset="0"/>
            </a:endParaRPr>
          </a:p>
        </p:txBody>
      </p:sp>
      <p:pic>
        <p:nvPicPr>
          <p:cNvPr id="3" name="Picture 2"/>
          <p:cNvPicPr>
            <a:picLocks noChangeAspect="1"/>
          </p:cNvPicPr>
          <p:nvPr/>
        </p:nvPicPr>
        <p:blipFill>
          <a:blip r:embed="rId3"/>
          <a:stretch>
            <a:fillRect/>
          </a:stretch>
        </p:blipFill>
        <p:spPr>
          <a:xfrm>
            <a:off x="1310901" y="1056902"/>
            <a:ext cx="6220868" cy="5559551"/>
          </a:xfrm>
          <a:prstGeom prst="rect">
            <a:avLst/>
          </a:prstGeom>
        </p:spPr>
      </p:pic>
    </p:spTree>
    <p:extLst>
      <p:ext uri="{BB962C8B-B14F-4D97-AF65-F5344CB8AC3E}">
        <p14:creationId xmlns:p14="http://schemas.microsoft.com/office/powerpoint/2010/main" val="264016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mtClean="0"/>
              <a:t>Distributed Denial of Service Attack (DoS)</a:t>
            </a:r>
            <a:endParaRPr lang="en-US"/>
          </a:p>
        </p:txBody>
      </p:sp>
      <p:sp>
        <p:nvSpPr>
          <p:cNvPr id="153603" name="Rectangle 3"/>
          <p:cNvSpPr>
            <a:spLocks noGrp="1" noChangeArrowheads="1"/>
          </p:cNvSpPr>
          <p:nvPr>
            <p:ph idx="1"/>
          </p:nvPr>
        </p:nvSpPr>
        <p:spPr/>
        <p:txBody>
          <a:bodyPr/>
          <a:lstStyle/>
          <a:p>
            <a:r>
              <a:rPr lang="en-US" b="1" dirty="0" err="1" smtClean="0">
                <a:solidFill>
                  <a:schemeClr val="tx2"/>
                </a:solidFill>
              </a:rPr>
              <a:t>DDoS</a:t>
            </a:r>
            <a:r>
              <a:rPr lang="en-US" b="1" dirty="0" smtClean="0">
                <a:solidFill>
                  <a:schemeClr val="tx2"/>
                </a:solidFill>
              </a:rPr>
              <a:t> attacks </a:t>
            </a:r>
            <a:r>
              <a:rPr lang="en-US" dirty="0" smtClean="0"/>
              <a:t>are designed to saturate network links with spurious data which can overwhelm a link causing legitimate traffic to be dropped. </a:t>
            </a:r>
          </a:p>
          <a:p>
            <a:pPr lvl="1"/>
            <a:r>
              <a:rPr lang="en-US" dirty="0" err="1" smtClean="0"/>
              <a:t>DDoS</a:t>
            </a:r>
            <a:r>
              <a:rPr lang="en-US" dirty="0" smtClean="0"/>
              <a:t> uses attack methods similar to standard </a:t>
            </a:r>
            <a:r>
              <a:rPr lang="en-US" dirty="0" err="1" smtClean="0"/>
              <a:t>DoS</a:t>
            </a:r>
            <a:r>
              <a:rPr lang="en-US" dirty="0" smtClean="0"/>
              <a:t> attacks but operates on a much larger scale</a:t>
            </a:r>
          </a:p>
          <a:p>
            <a:pPr lvl="1"/>
            <a:r>
              <a:rPr lang="en-US" dirty="0" smtClean="0"/>
              <a:t>Typically hundreds or thousands of attack points attempt to overwhelm a target</a:t>
            </a:r>
          </a:p>
          <a:p>
            <a:r>
              <a:rPr lang="en-US" dirty="0" smtClean="0"/>
              <a:t>Examples of </a:t>
            </a:r>
            <a:r>
              <a:rPr lang="en-US" dirty="0" err="1" smtClean="0"/>
              <a:t>DDoS</a:t>
            </a:r>
            <a:r>
              <a:rPr lang="en-US" dirty="0" smtClean="0"/>
              <a:t> attacks include the following:</a:t>
            </a:r>
          </a:p>
          <a:p>
            <a:pPr lvl="1"/>
            <a:r>
              <a:rPr lang="en-US" b="1" dirty="0" smtClean="0"/>
              <a:t>Tribe Flood Network (TFN) </a:t>
            </a:r>
          </a:p>
          <a:p>
            <a:pPr lvl="1"/>
            <a:r>
              <a:rPr lang="en-US" b="1" dirty="0" err="1" smtClean="0"/>
              <a:t>Stacheldraht</a:t>
            </a:r>
            <a:r>
              <a:rPr lang="en-US" b="1" dirty="0" smtClean="0"/>
              <a:t> </a:t>
            </a:r>
            <a:endParaRPr lang="en-US" b="1" dirty="0"/>
          </a:p>
        </p:txBody>
      </p:sp>
    </p:spTree>
    <p:extLst>
      <p:ext uri="{BB962C8B-B14F-4D97-AF65-F5344CB8AC3E}">
        <p14:creationId xmlns:p14="http://schemas.microsoft.com/office/powerpoint/2010/main" val="215781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DDoS Example</a:t>
            </a:r>
            <a:endParaRPr lang="en-US" dirty="0"/>
          </a:p>
        </p:txBody>
      </p:sp>
      <p:pic>
        <p:nvPicPr>
          <p:cNvPr id="4" name="Picture 3"/>
          <p:cNvPicPr>
            <a:picLocks noChangeAspect="1"/>
          </p:cNvPicPr>
          <p:nvPr/>
        </p:nvPicPr>
        <p:blipFill>
          <a:blip r:embed="rId2"/>
          <a:stretch>
            <a:fillRect/>
          </a:stretch>
        </p:blipFill>
        <p:spPr>
          <a:xfrm>
            <a:off x="1972652" y="1735285"/>
            <a:ext cx="6019973" cy="4228184"/>
          </a:xfrm>
          <a:prstGeom prst="rect">
            <a:avLst/>
          </a:prstGeom>
        </p:spPr>
      </p:pic>
      <p:pic>
        <p:nvPicPr>
          <p:cNvPr id="5" name="Picture 4"/>
          <p:cNvPicPr>
            <a:picLocks noChangeAspect="1"/>
          </p:cNvPicPr>
          <p:nvPr/>
        </p:nvPicPr>
        <p:blipFill>
          <a:blip r:embed="rId3"/>
          <a:stretch>
            <a:fillRect/>
          </a:stretch>
        </p:blipFill>
        <p:spPr>
          <a:xfrm>
            <a:off x="1972652" y="1735284"/>
            <a:ext cx="6019973" cy="4312651"/>
          </a:xfrm>
          <a:prstGeom prst="rect">
            <a:avLst/>
          </a:prstGeom>
        </p:spPr>
      </p:pic>
      <p:pic>
        <p:nvPicPr>
          <p:cNvPr id="6" name="Picture 5"/>
          <p:cNvPicPr>
            <a:picLocks noChangeAspect="1"/>
          </p:cNvPicPr>
          <p:nvPr/>
        </p:nvPicPr>
        <p:blipFill>
          <a:blip r:embed="rId4"/>
          <a:stretch>
            <a:fillRect/>
          </a:stretch>
        </p:blipFill>
        <p:spPr>
          <a:xfrm>
            <a:off x="2347185" y="3612256"/>
            <a:ext cx="1998264" cy="923336"/>
          </a:xfrm>
          <a:prstGeom prst="rect">
            <a:avLst/>
          </a:prstGeom>
        </p:spPr>
      </p:pic>
    </p:spTree>
    <p:extLst>
      <p:ext uri="{BB962C8B-B14F-4D97-AF65-F5344CB8AC3E}">
        <p14:creationId xmlns:p14="http://schemas.microsoft.com/office/powerpoint/2010/main" val="25767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cs-CZ" dirty="0" smtClean="0">
                <a:latin typeface="Arial" charset="0"/>
              </a:rPr>
              <a:t>BotNet </a:t>
            </a:r>
            <a:r>
              <a:rPr lang="en-US" dirty="0" smtClean="0">
                <a:latin typeface="Arial" charset="0"/>
              </a:rPr>
              <a:t>Example</a:t>
            </a:r>
            <a:endParaRPr lang="en-US" dirty="0">
              <a:latin typeface="Arial" charset="0"/>
            </a:endParaRPr>
          </a:p>
        </p:txBody>
      </p:sp>
      <p:pic>
        <p:nvPicPr>
          <p:cNvPr id="149507"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4879" r="-4879"/>
          <a:stretch>
            <a:fillRect/>
          </a:stretch>
        </p:blipFill>
        <p:spPr>
          <a:noFill/>
        </p:spPr>
      </p:pic>
    </p:spTree>
    <p:extLst>
      <p:ext uri="{BB962C8B-B14F-4D97-AF65-F5344CB8AC3E}">
        <p14:creationId xmlns:p14="http://schemas.microsoft.com/office/powerpoint/2010/main" val="41603123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sz="2800" dirty="0">
                <a:latin typeface="Arial" charset="0"/>
              </a:rPr>
              <a:t>Sophistication of Tools vs. Technical Knowledge </a:t>
            </a:r>
          </a:p>
        </p:txBody>
      </p:sp>
      <p:pic>
        <p:nvPicPr>
          <p:cNvPr id="6" name="Content Placeholder 5"/>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8066" y="1549458"/>
            <a:ext cx="5248275" cy="3886200"/>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302" y="1978428"/>
            <a:ext cx="4050748" cy="321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2241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6"/>
          <p:cNvSpPr>
            <a:spLocks noGrp="1" noChangeArrowheads="1"/>
          </p:cNvSpPr>
          <p:nvPr>
            <p:ph type="ctrTitle"/>
          </p:nvPr>
        </p:nvSpPr>
        <p:spPr/>
        <p:txBody>
          <a:bodyPr/>
          <a:lstStyle/>
          <a:p>
            <a:r>
              <a:rPr lang="en-US" altLang="ja-JP" dirty="0" smtClean="0"/>
              <a:t>Countermeasures</a:t>
            </a:r>
            <a:endParaRPr lang="en-US" dirty="0"/>
          </a:p>
        </p:txBody>
      </p:sp>
    </p:spTree>
    <p:extLst>
      <p:ext uri="{BB962C8B-B14F-4D97-AF65-F5344CB8AC3E}">
        <p14:creationId xmlns:p14="http://schemas.microsoft.com/office/powerpoint/2010/main" val="43119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21473" y="3446893"/>
            <a:ext cx="3355003" cy="2909487"/>
          </a:xfrm>
          <a:prstGeom prst="rect">
            <a:avLst/>
          </a:prstGeom>
        </p:spPr>
      </p:pic>
      <p:sp>
        <p:nvSpPr>
          <p:cNvPr id="155650" name="Rectangle 2"/>
          <p:cNvSpPr>
            <a:spLocks noGrp="1" noChangeArrowheads="1"/>
          </p:cNvSpPr>
          <p:nvPr>
            <p:ph type="title"/>
          </p:nvPr>
        </p:nvSpPr>
        <p:spPr/>
        <p:txBody>
          <a:bodyPr>
            <a:normAutofit/>
          </a:bodyPr>
          <a:lstStyle/>
          <a:p>
            <a:r>
              <a:rPr lang="en-US" dirty="0" smtClean="0"/>
              <a:t>Reconnaissance Attacks Mitigation</a:t>
            </a:r>
            <a:endParaRPr lang="en-US" dirty="0"/>
          </a:p>
        </p:txBody>
      </p:sp>
      <p:sp>
        <p:nvSpPr>
          <p:cNvPr id="155651" name="Rectangle 3"/>
          <p:cNvSpPr>
            <a:spLocks noGrp="1" noChangeArrowheads="1"/>
          </p:cNvSpPr>
          <p:nvPr>
            <p:ph idx="1"/>
          </p:nvPr>
        </p:nvSpPr>
        <p:spPr/>
        <p:txBody>
          <a:bodyPr/>
          <a:lstStyle/>
          <a:p>
            <a:r>
              <a:rPr lang="en-US" dirty="0" smtClean="0"/>
              <a:t>Implementing and enforcing a policy directive that forbids the use of protocols with known susceptibilities to eavesdropping</a:t>
            </a:r>
          </a:p>
          <a:p>
            <a:r>
              <a:rPr lang="en-US" dirty="0" smtClean="0"/>
              <a:t>Using encryption that meets the data security needs of the organization without imposing an excessive burden on the system resources or the users</a:t>
            </a:r>
            <a:endParaRPr lang="cs-CZ" dirty="0" smtClean="0"/>
          </a:p>
          <a:p>
            <a:r>
              <a:rPr lang="en-US" dirty="0"/>
              <a:t>Use anti-sniffer tools to detect sniffer attacks.</a:t>
            </a:r>
          </a:p>
          <a:p>
            <a:r>
              <a:rPr lang="en-US" dirty="0"/>
              <a:t>Using switched networks. </a:t>
            </a:r>
          </a:p>
          <a:p>
            <a:r>
              <a:rPr lang="en-US" dirty="0"/>
              <a:t>Use a firewall and IPS.</a:t>
            </a:r>
          </a:p>
          <a:p>
            <a:endParaRPr lang="en-US" dirty="0" smtClean="0"/>
          </a:p>
        </p:txBody>
      </p:sp>
    </p:spTree>
    <p:extLst>
      <p:ext uri="{BB962C8B-B14F-4D97-AF65-F5344CB8AC3E}">
        <p14:creationId xmlns:p14="http://schemas.microsoft.com/office/powerpoint/2010/main" val="2065750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rPr>
              <a:t>Port Scan and Ping Sweep Mitigation</a:t>
            </a:r>
          </a:p>
        </p:txBody>
      </p:sp>
      <p:sp>
        <p:nvSpPr>
          <p:cNvPr id="156675" name="Rectangle 3"/>
          <p:cNvSpPr>
            <a:spLocks noGrp="1" noChangeArrowheads="1"/>
          </p:cNvSpPr>
          <p:nvPr>
            <p:ph idx="1"/>
          </p:nvPr>
        </p:nvSpPr>
        <p:spPr/>
        <p:txBody>
          <a:bodyPr/>
          <a:lstStyle/>
          <a:p>
            <a:r>
              <a:rPr lang="en-US" dirty="0">
                <a:latin typeface="Arial" charset="0"/>
              </a:rPr>
              <a:t>Port scanning and ping sweeping is not a crime and there is no way to stop these scans and sweeps when a computer is connected to the </a:t>
            </a:r>
            <a:r>
              <a:rPr lang="en-US" dirty="0" smtClean="0">
                <a:latin typeface="Arial" charset="0"/>
              </a:rPr>
              <a:t>Internet.</a:t>
            </a:r>
            <a:endParaRPr lang="en-US" dirty="0">
              <a:latin typeface="Arial" charset="0"/>
            </a:endParaRPr>
          </a:p>
          <a:p>
            <a:r>
              <a:rPr lang="en-US" dirty="0" smtClean="0">
                <a:latin typeface="Arial" charset="0"/>
              </a:rPr>
              <a:t>Ping </a:t>
            </a:r>
            <a:r>
              <a:rPr lang="en-US" dirty="0">
                <a:latin typeface="Arial" charset="0"/>
              </a:rPr>
              <a:t>sweeps can be stopped if ICMP echo and echo-reply are turned off on edge </a:t>
            </a:r>
            <a:r>
              <a:rPr lang="en-US" dirty="0" smtClean="0">
                <a:latin typeface="Arial" charset="0"/>
              </a:rPr>
              <a:t>routers.</a:t>
            </a:r>
            <a:endParaRPr lang="en-US" dirty="0">
              <a:latin typeface="Arial" charset="0"/>
            </a:endParaRPr>
          </a:p>
          <a:p>
            <a:pPr lvl="1"/>
            <a:r>
              <a:rPr lang="en-US" dirty="0">
                <a:latin typeface="Arial" charset="0"/>
              </a:rPr>
              <a:t>When these services are turned off, network diagnostic data is </a:t>
            </a:r>
            <a:r>
              <a:rPr lang="en-US" dirty="0" smtClean="0">
                <a:latin typeface="Arial" charset="0"/>
              </a:rPr>
              <a:t>lost.</a:t>
            </a:r>
            <a:endParaRPr lang="en-US" dirty="0">
              <a:latin typeface="Arial" charset="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756373"/>
            <a:ext cx="5613400" cy="29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9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mtClean="0"/>
              <a:t>Packet Sniffer Mitigation</a:t>
            </a:r>
            <a:endParaRPr lang="en-US"/>
          </a:p>
        </p:txBody>
      </p:sp>
      <p:sp>
        <p:nvSpPr>
          <p:cNvPr id="2663427" name="Rectangle 3"/>
          <p:cNvSpPr>
            <a:spLocks noGrp="1" noChangeArrowheads="1"/>
          </p:cNvSpPr>
          <p:nvPr>
            <p:ph idx="1"/>
          </p:nvPr>
        </p:nvSpPr>
        <p:spPr/>
        <p:txBody>
          <a:bodyPr>
            <a:normAutofit/>
          </a:bodyPr>
          <a:lstStyle/>
          <a:p>
            <a:r>
              <a:rPr lang="en-US" b="1" dirty="0" smtClean="0"/>
              <a:t>Authentication</a:t>
            </a:r>
          </a:p>
          <a:p>
            <a:pPr lvl="1"/>
            <a:r>
              <a:rPr lang="en-US" dirty="0" smtClean="0"/>
              <a:t>Strong authentication is a first line for defense. </a:t>
            </a:r>
          </a:p>
          <a:p>
            <a:r>
              <a:rPr lang="en-US" b="1" dirty="0" smtClean="0"/>
              <a:t>Cryptography </a:t>
            </a:r>
          </a:p>
          <a:p>
            <a:pPr lvl="1"/>
            <a:r>
              <a:rPr lang="en-US" dirty="0" smtClean="0"/>
              <a:t>If a communication channel is cryptographically secure, the only data a packet sniffer detects is cipher text.</a:t>
            </a:r>
          </a:p>
          <a:p>
            <a:r>
              <a:rPr lang="en-US" b="1" dirty="0" smtClean="0"/>
              <a:t>Anti-sniffer tools</a:t>
            </a:r>
          </a:p>
          <a:p>
            <a:pPr lvl="1"/>
            <a:r>
              <a:rPr lang="en-US" dirty="0" err="1" smtClean="0"/>
              <a:t>Antisniffer</a:t>
            </a:r>
            <a:r>
              <a:rPr lang="en-US" dirty="0" smtClean="0"/>
              <a:t> tools detect changes in the response time of hosts to determine whether the hosts are processing more traffic than their own traffic loads would indicate.</a:t>
            </a:r>
          </a:p>
          <a:p>
            <a:r>
              <a:rPr lang="en-US" b="1" dirty="0" smtClean="0"/>
              <a:t>Switched infrastructure</a:t>
            </a:r>
          </a:p>
          <a:p>
            <a:pPr lvl="1"/>
            <a:r>
              <a:rPr lang="en-US" dirty="0" smtClean="0"/>
              <a:t>A switched infrastructure obviously does not eliminate the threat of packet sniffers but can greatly reduce the sniffers</a:t>
            </a:r>
            <a:r>
              <a:rPr lang="ja-JP" altLang="en-US" dirty="0" smtClean="0"/>
              <a:t>’</a:t>
            </a:r>
            <a:r>
              <a:rPr lang="en-US" dirty="0" smtClean="0"/>
              <a:t> effectiveness.</a:t>
            </a:r>
            <a:endParaRPr lang="en-US" dirty="0"/>
          </a:p>
        </p:txBody>
      </p:sp>
    </p:spTree>
    <p:extLst>
      <p:ext uri="{BB962C8B-B14F-4D97-AF65-F5344CB8AC3E}">
        <p14:creationId xmlns:p14="http://schemas.microsoft.com/office/powerpoint/2010/main" val="134022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mtClean="0"/>
              <a:t>Password Attack Mitigation</a:t>
            </a:r>
            <a:endParaRPr lang="en-US"/>
          </a:p>
        </p:txBody>
      </p:sp>
      <p:sp>
        <p:nvSpPr>
          <p:cNvPr id="159747" name="Rectangle 3"/>
          <p:cNvSpPr>
            <a:spLocks noGrp="1" noChangeArrowheads="1"/>
          </p:cNvSpPr>
          <p:nvPr>
            <p:ph idx="1"/>
          </p:nvPr>
        </p:nvSpPr>
        <p:spPr/>
        <p:txBody>
          <a:bodyPr/>
          <a:lstStyle/>
          <a:p>
            <a:r>
              <a:rPr lang="en-US" dirty="0" smtClean="0"/>
              <a:t>Password attack mitigation techniques include:</a:t>
            </a:r>
          </a:p>
          <a:p>
            <a:pPr lvl="1"/>
            <a:r>
              <a:rPr lang="en-US" dirty="0" smtClean="0"/>
              <a:t>Do not allow users to use the same password on multiple systems</a:t>
            </a:r>
          </a:p>
          <a:p>
            <a:pPr lvl="1"/>
            <a:r>
              <a:rPr lang="en-US" dirty="0" smtClean="0"/>
              <a:t>Disable accounts after a certain number of unsuccessful login attempts</a:t>
            </a:r>
          </a:p>
          <a:p>
            <a:pPr lvl="1"/>
            <a:r>
              <a:rPr lang="en-US" dirty="0" smtClean="0"/>
              <a:t>Use OTP or a cryptographic password is recommended</a:t>
            </a:r>
          </a:p>
          <a:p>
            <a:pPr lvl="1"/>
            <a:r>
              <a:rPr lang="en-US" dirty="0" smtClean="0"/>
              <a:t>Use </a:t>
            </a:r>
            <a:r>
              <a:rPr lang="ja-JP" altLang="en-US" dirty="0" smtClean="0"/>
              <a:t>“</a:t>
            </a:r>
            <a:r>
              <a:rPr lang="en-US" dirty="0" smtClean="0"/>
              <a:t>strong</a:t>
            </a:r>
            <a:r>
              <a:rPr lang="ja-JP" altLang="en-US" dirty="0" smtClean="0"/>
              <a:t>”</a:t>
            </a:r>
            <a:r>
              <a:rPr lang="en-US" dirty="0" smtClean="0"/>
              <a:t> passwords that are at least eight characters long and contain uppercase letters, lowercase letters, numbers, and special characters</a:t>
            </a:r>
          </a:p>
          <a:p>
            <a:pPr lvl="1"/>
            <a:r>
              <a:rPr lang="en-US" dirty="0" smtClean="0"/>
              <a:t>Do not use plain text passwords</a:t>
            </a:r>
            <a:endParaRPr lang="en-US" dirty="0"/>
          </a:p>
        </p:txBody>
      </p:sp>
    </p:spTree>
    <p:extLst>
      <p:ext uri="{BB962C8B-B14F-4D97-AF65-F5344CB8AC3E}">
        <p14:creationId xmlns:p14="http://schemas.microsoft.com/office/powerpoint/2010/main" val="189024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atin typeface="Arial" charset="0"/>
              </a:rPr>
              <a:t>Trust Exploitation Attack Mitigation</a:t>
            </a:r>
          </a:p>
        </p:txBody>
      </p:sp>
      <p:sp>
        <p:nvSpPr>
          <p:cNvPr id="4" name="Zástupný symbol pro obsah 3"/>
          <p:cNvSpPr>
            <a:spLocks noGrp="1"/>
          </p:cNvSpPr>
          <p:nvPr>
            <p:ph idx="1"/>
          </p:nvPr>
        </p:nvSpPr>
        <p:spPr/>
        <p:txBody>
          <a:bodyPr/>
          <a:lstStyle/>
          <a:p>
            <a:r>
              <a:rPr lang="en-US" dirty="0">
                <a:latin typeface="Arial" charset="0"/>
              </a:rPr>
              <a:t>Trust levels within a network should be tightly restrained by ensuring that systems inside a firewall never absolutely trust systems outside the firewall. </a:t>
            </a:r>
          </a:p>
          <a:p>
            <a:endParaRPr lang="cs-CZ"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337" y="2589006"/>
            <a:ext cx="7845947" cy="3494293"/>
          </a:xfrm>
          <a:prstGeom prst="rect">
            <a:avLst/>
          </a:prstGeom>
          <a:noFill/>
          <a:ln w="9525" algn="ctr">
            <a:noFill/>
            <a:miter lim="800000"/>
            <a:headEnd/>
            <a:tailEnd/>
          </a:ln>
        </p:spPr>
      </p:pic>
    </p:spTree>
    <p:extLst>
      <p:ext uri="{BB962C8B-B14F-4D97-AF65-F5344CB8AC3E}">
        <p14:creationId xmlns:p14="http://schemas.microsoft.com/office/powerpoint/2010/main" val="59344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rPr>
              <a:t>Man-in-the-Middle Mitigation</a:t>
            </a:r>
          </a:p>
        </p:txBody>
      </p:sp>
      <p:sp>
        <p:nvSpPr>
          <p:cNvPr id="161795" name="Rectangle 3"/>
          <p:cNvSpPr>
            <a:spLocks noGrp="1" noChangeArrowheads="1"/>
          </p:cNvSpPr>
          <p:nvPr>
            <p:ph idx="1"/>
          </p:nvPr>
        </p:nvSpPr>
        <p:spPr/>
        <p:txBody>
          <a:bodyPr/>
          <a:lstStyle/>
          <a:p>
            <a:r>
              <a:rPr lang="en-US" dirty="0">
                <a:latin typeface="Arial" charset="0"/>
              </a:rPr>
              <a:t>Man-in-the-middle attacks can be effectively mitigated only through the use of cryptography (</a:t>
            </a:r>
            <a:r>
              <a:rPr lang="en-US" dirty="0" smtClean="0">
                <a:latin typeface="Arial" charset="0"/>
              </a:rPr>
              <a:t>encryption)</a:t>
            </a:r>
            <a:endParaRPr lang="en-US" dirty="0">
              <a:latin typeface="Arial" charset="0"/>
            </a:endParaRPr>
          </a:p>
        </p:txBody>
      </p:sp>
      <p:sp>
        <p:nvSpPr>
          <p:cNvPr id="2749444" name="Line 4"/>
          <p:cNvSpPr>
            <a:spLocks noChangeShapeType="1"/>
          </p:cNvSpPr>
          <p:nvPr/>
        </p:nvSpPr>
        <p:spPr bwMode="auto">
          <a:xfrm flipV="1">
            <a:off x="1866900" y="4416425"/>
            <a:ext cx="5181600" cy="0"/>
          </a:xfrm>
          <a:prstGeom prst="line">
            <a:avLst/>
          </a:prstGeom>
          <a:noFill/>
          <a:ln w="38100">
            <a:solidFill>
              <a:schemeClr val="accent2"/>
            </a:solidFill>
            <a:round/>
            <a:headEnd type="none" w="sm" len="sm"/>
            <a:tailEnd type="none" w="sm" len="sm"/>
          </a:ln>
          <a:effectLst>
            <a:outerShdw dist="35921" dir="2700000" algn="ctr" rotWithShape="0">
              <a:schemeClr val="bg2"/>
            </a:outerShdw>
          </a:effectLst>
        </p:spPr>
        <p:txBody>
          <a:bodyPr wrap="none" anchor="ctr"/>
          <a:lstStyle/>
          <a:p>
            <a:pPr>
              <a:defRPr/>
            </a:pPr>
            <a:endParaRPr lang="en-US">
              <a:ea typeface="+mn-ea"/>
            </a:endParaRPr>
          </a:p>
        </p:txBody>
      </p:sp>
      <p:sp>
        <p:nvSpPr>
          <p:cNvPr id="2749445" name="Line 5"/>
          <p:cNvSpPr>
            <a:spLocks noChangeShapeType="1"/>
          </p:cNvSpPr>
          <p:nvPr/>
        </p:nvSpPr>
        <p:spPr bwMode="auto">
          <a:xfrm>
            <a:off x="1866900" y="4111625"/>
            <a:ext cx="0" cy="528638"/>
          </a:xfrm>
          <a:prstGeom prst="line">
            <a:avLst/>
          </a:prstGeom>
          <a:noFill/>
          <a:ln w="38100">
            <a:solidFill>
              <a:schemeClr val="accent2"/>
            </a:solidFill>
            <a:round/>
            <a:headEnd type="none" w="sm" len="sm"/>
            <a:tailEnd type="none" w="sm" len="sm"/>
          </a:ln>
          <a:effectLst>
            <a:outerShdw dist="35921" dir="2700000" algn="ctr" rotWithShape="0">
              <a:schemeClr val="tx1"/>
            </a:outerShdw>
          </a:effectLst>
        </p:spPr>
        <p:txBody>
          <a:bodyPr anchor="ctr">
            <a:spAutoFit/>
          </a:bodyPr>
          <a:lstStyle/>
          <a:p>
            <a:pPr>
              <a:defRPr/>
            </a:pPr>
            <a:endParaRPr lang="en-US">
              <a:ea typeface="+mn-ea"/>
            </a:endParaRPr>
          </a:p>
        </p:txBody>
      </p:sp>
      <p:sp>
        <p:nvSpPr>
          <p:cNvPr id="2749446" name="Line 6"/>
          <p:cNvSpPr>
            <a:spLocks noChangeShapeType="1"/>
          </p:cNvSpPr>
          <p:nvPr/>
        </p:nvSpPr>
        <p:spPr bwMode="auto">
          <a:xfrm>
            <a:off x="7048500" y="4111625"/>
            <a:ext cx="0" cy="528638"/>
          </a:xfrm>
          <a:prstGeom prst="line">
            <a:avLst/>
          </a:prstGeom>
          <a:noFill/>
          <a:ln w="38100">
            <a:solidFill>
              <a:schemeClr val="accent2"/>
            </a:solidFill>
            <a:round/>
            <a:headEnd type="none" w="sm" len="sm"/>
            <a:tailEnd type="none" w="sm" len="sm"/>
          </a:ln>
          <a:effectLst>
            <a:outerShdw dist="35921" dir="2700000" algn="ctr" rotWithShape="0">
              <a:schemeClr val="tx1"/>
            </a:outerShdw>
          </a:effectLst>
        </p:spPr>
        <p:txBody>
          <a:bodyPr anchor="ctr">
            <a:spAutoFit/>
          </a:bodyPr>
          <a:lstStyle/>
          <a:p>
            <a:pPr>
              <a:defRPr/>
            </a:pPr>
            <a:endParaRPr lang="en-US">
              <a:ea typeface="+mn-ea"/>
            </a:endParaRPr>
          </a:p>
        </p:txBody>
      </p:sp>
      <p:sp>
        <p:nvSpPr>
          <p:cNvPr id="2749447" name="Line 7"/>
          <p:cNvSpPr>
            <a:spLocks noChangeShapeType="1"/>
          </p:cNvSpPr>
          <p:nvPr/>
        </p:nvSpPr>
        <p:spPr bwMode="auto">
          <a:xfrm rot="16200000">
            <a:off x="1602582" y="3999706"/>
            <a:ext cx="0" cy="528637"/>
          </a:xfrm>
          <a:prstGeom prst="line">
            <a:avLst/>
          </a:prstGeom>
          <a:noFill/>
          <a:ln w="38100">
            <a:solidFill>
              <a:schemeClr val="accent2"/>
            </a:solidFill>
            <a:round/>
            <a:headEnd type="none" w="sm" len="sm"/>
            <a:tailEnd type="none" w="sm" len="sm"/>
          </a:ln>
          <a:effectLst>
            <a:outerShdw dist="35921" dir="2700000" algn="ctr" rotWithShape="0">
              <a:schemeClr val="tx1"/>
            </a:outerShdw>
          </a:effectLst>
        </p:spPr>
        <p:txBody>
          <a:bodyPr anchor="ctr">
            <a:spAutoFit/>
          </a:bodyPr>
          <a:lstStyle/>
          <a:p>
            <a:pPr>
              <a:defRPr/>
            </a:pPr>
            <a:endParaRPr lang="en-US">
              <a:ea typeface="+mn-ea"/>
            </a:endParaRPr>
          </a:p>
        </p:txBody>
      </p:sp>
      <p:grpSp>
        <p:nvGrpSpPr>
          <p:cNvPr id="161800" name="Group 8"/>
          <p:cNvGrpSpPr>
            <a:grpSpLocks/>
          </p:cNvGrpSpPr>
          <p:nvPr/>
        </p:nvGrpSpPr>
        <p:grpSpPr bwMode="auto">
          <a:xfrm>
            <a:off x="879475" y="4038600"/>
            <a:ext cx="620713" cy="558800"/>
            <a:chOff x="482" y="2306"/>
            <a:chExt cx="391" cy="352"/>
          </a:xfrm>
        </p:grpSpPr>
        <p:sp>
          <p:nvSpPr>
            <p:cNvPr id="161982" name="Rectangle 9"/>
            <p:cNvSpPr>
              <a:spLocks noChangeArrowheads="1"/>
            </p:cNvSpPr>
            <p:nvPr/>
          </p:nvSpPr>
          <p:spPr bwMode="auto">
            <a:xfrm>
              <a:off x="482" y="2542"/>
              <a:ext cx="354" cy="65"/>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983" name="Rectangle 10"/>
            <p:cNvSpPr>
              <a:spLocks noChangeArrowheads="1"/>
            </p:cNvSpPr>
            <p:nvPr/>
          </p:nvSpPr>
          <p:spPr bwMode="auto">
            <a:xfrm>
              <a:off x="483" y="2543"/>
              <a:ext cx="352" cy="63"/>
            </a:xfrm>
            <a:prstGeom prst="rect">
              <a:avLst/>
            </a:prstGeom>
            <a:solidFill>
              <a:srgbClr val="B7B79D"/>
            </a:solidFill>
            <a:ln w="3175">
              <a:solidFill>
                <a:srgbClr val="494936"/>
              </a:solidFill>
              <a:miter lim="800000"/>
              <a:headEnd/>
              <a:tailEnd/>
            </a:ln>
          </p:spPr>
          <p:txBody>
            <a:bodyPr/>
            <a:lstStyle/>
            <a:p>
              <a:endParaRPr lang="en-US"/>
            </a:p>
          </p:txBody>
        </p:sp>
        <p:sp>
          <p:nvSpPr>
            <p:cNvPr id="161984" name="Freeform 11"/>
            <p:cNvSpPr>
              <a:spLocks/>
            </p:cNvSpPr>
            <p:nvPr/>
          </p:nvSpPr>
          <p:spPr bwMode="auto">
            <a:xfrm>
              <a:off x="482" y="2507"/>
              <a:ext cx="391" cy="35"/>
            </a:xfrm>
            <a:custGeom>
              <a:avLst/>
              <a:gdLst>
                <a:gd name="T0" fmla="*/ 0 w 391"/>
                <a:gd name="T1" fmla="*/ 35 h 35"/>
                <a:gd name="T2" fmla="*/ 38 w 391"/>
                <a:gd name="T3" fmla="*/ 0 h 35"/>
                <a:gd name="T4" fmla="*/ 391 w 391"/>
                <a:gd name="T5" fmla="*/ 0 h 35"/>
                <a:gd name="T6" fmla="*/ 354 w 391"/>
                <a:gd name="T7" fmla="*/ 35 h 35"/>
                <a:gd name="T8" fmla="*/ 0 w 391"/>
                <a:gd name="T9" fmla="*/ 35 h 35"/>
                <a:gd name="T10" fmla="*/ 0 60000 65536"/>
                <a:gd name="T11" fmla="*/ 0 60000 65536"/>
                <a:gd name="T12" fmla="*/ 0 60000 65536"/>
                <a:gd name="T13" fmla="*/ 0 60000 65536"/>
                <a:gd name="T14" fmla="*/ 0 60000 65536"/>
                <a:gd name="T15" fmla="*/ 0 w 391"/>
                <a:gd name="T16" fmla="*/ 0 h 35"/>
                <a:gd name="T17" fmla="*/ 391 w 391"/>
                <a:gd name="T18" fmla="*/ 35 h 35"/>
              </a:gdLst>
              <a:ahLst/>
              <a:cxnLst>
                <a:cxn ang="T10">
                  <a:pos x="T0" y="T1"/>
                </a:cxn>
                <a:cxn ang="T11">
                  <a:pos x="T2" y="T3"/>
                </a:cxn>
                <a:cxn ang="T12">
                  <a:pos x="T4" y="T5"/>
                </a:cxn>
                <a:cxn ang="T13">
                  <a:pos x="T6" y="T7"/>
                </a:cxn>
                <a:cxn ang="T14">
                  <a:pos x="T8" y="T9"/>
                </a:cxn>
              </a:cxnLst>
              <a:rect l="T15" t="T16" r="T17" b="T18"/>
              <a:pathLst>
                <a:path w="391" h="35">
                  <a:moveTo>
                    <a:pt x="0" y="35"/>
                  </a:moveTo>
                  <a:lnTo>
                    <a:pt x="38" y="0"/>
                  </a:lnTo>
                  <a:lnTo>
                    <a:pt x="391" y="0"/>
                  </a:lnTo>
                  <a:lnTo>
                    <a:pt x="354" y="35"/>
                  </a:lnTo>
                  <a:lnTo>
                    <a:pt x="0" y="3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85" name="Freeform 12"/>
            <p:cNvSpPr>
              <a:spLocks/>
            </p:cNvSpPr>
            <p:nvPr/>
          </p:nvSpPr>
          <p:spPr bwMode="auto">
            <a:xfrm>
              <a:off x="482" y="2507"/>
              <a:ext cx="391" cy="35"/>
            </a:xfrm>
            <a:custGeom>
              <a:avLst/>
              <a:gdLst>
                <a:gd name="T0" fmla="*/ 0 w 391"/>
                <a:gd name="T1" fmla="*/ 35 h 35"/>
                <a:gd name="T2" fmla="*/ 38 w 391"/>
                <a:gd name="T3" fmla="*/ 0 h 35"/>
                <a:gd name="T4" fmla="*/ 391 w 391"/>
                <a:gd name="T5" fmla="*/ 0 h 35"/>
                <a:gd name="T6" fmla="*/ 354 w 391"/>
                <a:gd name="T7" fmla="*/ 35 h 35"/>
                <a:gd name="T8" fmla="*/ 0 w 391"/>
                <a:gd name="T9" fmla="*/ 35 h 35"/>
                <a:gd name="T10" fmla="*/ 0 60000 65536"/>
                <a:gd name="T11" fmla="*/ 0 60000 65536"/>
                <a:gd name="T12" fmla="*/ 0 60000 65536"/>
                <a:gd name="T13" fmla="*/ 0 60000 65536"/>
                <a:gd name="T14" fmla="*/ 0 60000 65536"/>
                <a:gd name="T15" fmla="*/ 0 w 391"/>
                <a:gd name="T16" fmla="*/ 0 h 35"/>
                <a:gd name="T17" fmla="*/ 391 w 391"/>
                <a:gd name="T18" fmla="*/ 35 h 35"/>
              </a:gdLst>
              <a:ahLst/>
              <a:cxnLst>
                <a:cxn ang="T10">
                  <a:pos x="T0" y="T1"/>
                </a:cxn>
                <a:cxn ang="T11">
                  <a:pos x="T2" y="T3"/>
                </a:cxn>
                <a:cxn ang="T12">
                  <a:pos x="T4" y="T5"/>
                </a:cxn>
                <a:cxn ang="T13">
                  <a:pos x="T6" y="T7"/>
                </a:cxn>
                <a:cxn ang="T14">
                  <a:pos x="T8" y="T9"/>
                </a:cxn>
              </a:cxnLst>
              <a:rect l="T15" t="T16" r="T17" b="T18"/>
              <a:pathLst>
                <a:path w="391" h="35">
                  <a:moveTo>
                    <a:pt x="0" y="35"/>
                  </a:moveTo>
                  <a:lnTo>
                    <a:pt x="38" y="0"/>
                  </a:lnTo>
                  <a:lnTo>
                    <a:pt x="391" y="0"/>
                  </a:lnTo>
                  <a:lnTo>
                    <a:pt x="354" y="35"/>
                  </a:lnTo>
                  <a:lnTo>
                    <a:pt x="0" y="35"/>
                  </a:lnTo>
                  <a:close/>
                </a:path>
              </a:pathLst>
            </a:custGeom>
            <a:solidFill>
              <a:srgbClr val="C9C9B6"/>
            </a:solidFill>
            <a:ln w="3175">
              <a:solidFill>
                <a:srgbClr val="494936"/>
              </a:solidFill>
              <a:round/>
              <a:headEnd/>
              <a:tailEnd/>
            </a:ln>
          </p:spPr>
          <p:txBody>
            <a:bodyPr/>
            <a:lstStyle/>
            <a:p>
              <a:endParaRPr lang="en-US"/>
            </a:p>
          </p:txBody>
        </p:sp>
        <p:sp>
          <p:nvSpPr>
            <p:cNvPr id="161986" name="Line 13"/>
            <p:cNvSpPr>
              <a:spLocks noChangeShapeType="1"/>
            </p:cNvSpPr>
            <p:nvPr/>
          </p:nvSpPr>
          <p:spPr bwMode="auto">
            <a:xfrm flipH="1">
              <a:off x="731" y="2572"/>
              <a:ext cx="8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87" name="Freeform 14"/>
            <p:cNvSpPr>
              <a:spLocks/>
            </p:cNvSpPr>
            <p:nvPr/>
          </p:nvSpPr>
          <p:spPr bwMode="auto">
            <a:xfrm>
              <a:off x="836" y="2507"/>
              <a:ext cx="37" cy="100"/>
            </a:xfrm>
            <a:custGeom>
              <a:avLst/>
              <a:gdLst>
                <a:gd name="T0" fmla="*/ 0 w 37"/>
                <a:gd name="T1" fmla="*/ 100 h 100"/>
                <a:gd name="T2" fmla="*/ 37 w 37"/>
                <a:gd name="T3" fmla="*/ 63 h 100"/>
                <a:gd name="T4" fmla="*/ 37 w 37"/>
                <a:gd name="T5" fmla="*/ 0 h 100"/>
                <a:gd name="T6" fmla="*/ 0 w 37"/>
                <a:gd name="T7" fmla="*/ 35 h 100"/>
                <a:gd name="T8" fmla="*/ 0 w 37"/>
                <a:gd name="T9" fmla="*/ 100 h 100"/>
                <a:gd name="T10" fmla="*/ 0 60000 65536"/>
                <a:gd name="T11" fmla="*/ 0 60000 65536"/>
                <a:gd name="T12" fmla="*/ 0 60000 65536"/>
                <a:gd name="T13" fmla="*/ 0 60000 65536"/>
                <a:gd name="T14" fmla="*/ 0 60000 65536"/>
                <a:gd name="T15" fmla="*/ 0 w 37"/>
                <a:gd name="T16" fmla="*/ 0 h 100"/>
                <a:gd name="T17" fmla="*/ 37 w 37"/>
                <a:gd name="T18" fmla="*/ 100 h 100"/>
              </a:gdLst>
              <a:ahLst/>
              <a:cxnLst>
                <a:cxn ang="T10">
                  <a:pos x="T0" y="T1"/>
                </a:cxn>
                <a:cxn ang="T11">
                  <a:pos x="T2" y="T3"/>
                </a:cxn>
                <a:cxn ang="T12">
                  <a:pos x="T4" y="T5"/>
                </a:cxn>
                <a:cxn ang="T13">
                  <a:pos x="T6" y="T7"/>
                </a:cxn>
                <a:cxn ang="T14">
                  <a:pos x="T8" y="T9"/>
                </a:cxn>
              </a:cxnLst>
              <a:rect l="T15" t="T16" r="T17" b="T18"/>
              <a:pathLst>
                <a:path w="37" h="100">
                  <a:moveTo>
                    <a:pt x="0" y="100"/>
                  </a:moveTo>
                  <a:lnTo>
                    <a:pt x="37" y="63"/>
                  </a:lnTo>
                  <a:lnTo>
                    <a:pt x="37" y="0"/>
                  </a:lnTo>
                  <a:lnTo>
                    <a:pt x="0" y="35"/>
                  </a:lnTo>
                  <a:lnTo>
                    <a:pt x="0" y="10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88" name="Freeform 15"/>
            <p:cNvSpPr>
              <a:spLocks/>
            </p:cNvSpPr>
            <p:nvPr/>
          </p:nvSpPr>
          <p:spPr bwMode="auto">
            <a:xfrm>
              <a:off x="836" y="2507"/>
              <a:ext cx="37" cy="100"/>
            </a:xfrm>
            <a:custGeom>
              <a:avLst/>
              <a:gdLst>
                <a:gd name="T0" fmla="*/ 0 w 37"/>
                <a:gd name="T1" fmla="*/ 100 h 100"/>
                <a:gd name="T2" fmla="*/ 37 w 37"/>
                <a:gd name="T3" fmla="*/ 63 h 100"/>
                <a:gd name="T4" fmla="*/ 37 w 37"/>
                <a:gd name="T5" fmla="*/ 0 h 100"/>
                <a:gd name="T6" fmla="*/ 0 w 37"/>
                <a:gd name="T7" fmla="*/ 35 h 100"/>
                <a:gd name="T8" fmla="*/ 0 w 37"/>
                <a:gd name="T9" fmla="*/ 100 h 100"/>
                <a:gd name="T10" fmla="*/ 0 60000 65536"/>
                <a:gd name="T11" fmla="*/ 0 60000 65536"/>
                <a:gd name="T12" fmla="*/ 0 60000 65536"/>
                <a:gd name="T13" fmla="*/ 0 60000 65536"/>
                <a:gd name="T14" fmla="*/ 0 60000 65536"/>
                <a:gd name="T15" fmla="*/ 0 w 37"/>
                <a:gd name="T16" fmla="*/ 0 h 100"/>
                <a:gd name="T17" fmla="*/ 37 w 37"/>
                <a:gd name="T18" fmla="*/ 100 h 100"/>
              </a:gdLst>
              <a:ahLst/>
              <a:cxnLst>
                <a:cxn ang="T10">
                  <a:pos x="T0" y="T1"/>
                </a:cxn>
                <a:cxn ang="T11">
                  <a:pos x="T2" y="T3"/>
                </a:cxn>
                <a:cxn ang="T12">
                  <a:pos x="T4" y="T5"/>
                </a:cxn>
                <a:cxn ang="T13">
                  <a:pos x="T6" y="T7"/>
                </a:cxn>
                <a:cxn ang="T14">
                  <a:pos x="T8" y="T9"/>
                </a:cxn>
              </a:cxnLst>
              <a:rect l="T15" t="T16" r="T17" b="T18"/>
              <a:pathLst>
                <a:path w="37" h="100">
                  <a:moveTo>
                    <a:pt x="0" y="100"/>
                  </a:moveTo>
                  <a:lnTo>
                    <a:pt x="37" y="63"/>
                  </a:lnTo>
                  <a:lnTo>
                    <a:pt x="37" y="0"/>
                  </a:lnTo>
                  <a:lnTo>
                    <a:pt x="0" y="35"/>
                  </a:lnTo>
                  <a:lnTo>
                    <a:pt x="0" y="100"/>
                  </a:lnTo>
                  <a:close/>
                </a:path>
              </a:pathLst>
            </a:custGeom>
            <a:solidFill>
              <a:srgbClr val="7A7A5A"/>
            </a:solidFill>
            <a:ln w="3175">
              <a:solidFill>
                <a:srgbClr val="494936"/>
              </a:solidFill>
              <a:round/>
              <a:headEnd/>
              <a:tailEnd/>
            </a:ln>
          </p:spPr>
          <p:txBody>
            <a:bodyPr/>
            <a:lstStyle/>
            <a:p>
              <a:endParaRPr lang="en-US"/>
            </a:p>
          </p:txBody>
        </p:sp>
        <p:sp>
          <p:nvSpPr>
            <p:cNvPr id="161989" name="Freeform 16"/>
            <p:cNvSpPr>
              <a:spLocks/>
            </p:cNvSpPr>
            <p:nvPr/>
          </p:nvSpPr>
          <p:spPr bwMode="auto">
            <a:xfrm>
              <a:off x="484" y="2599"/>
              <a:ext cx="312" cy="49"/>
            </a:xfrm>
            <a:custGeom>
              <a:avLst/>
              <a:gdLst>
                <a:gd name="T0" fmla="*/ 0 w 312"/>
                <a:gd name="T1" fmla="*/ 49 h 49"/>
                <a:gd name="T2" fmla="*/ 39 w 312"/>
                <a:gd name="T3" fmla="*/ 0 h 49"/>
                <a:gd name="T4" fmla="*/ 312 w 312"/>
                <a:gd name="T5" fmla="*/ 0 h 49"/>
                <a:gd name="T6" fmla="*/ 273 w 312"/>
                <a:gd name="T7" fmla="*/ 49 h 49"/>
                <a:gd name="T8" fmla="*/ 0 w 312"/>
                <a:gd name="T9" fmla="*/ 49 h 49"/>
                <a:gd name="T10" fmla="*/ 0 60000 65536"/>
                <a:gd name="T11" fmla="*/ 0 60000 65536"/>
                <a:gd name="T12" fmla="*/ 0 60000 65536"/>
                <a:gd name="T13" fmla="*/ 0 60000 65536"/>
                <a:gd name="T14" fmla="*/ 0 60000 65536"/>
                <a:gd name="T15" fmla="*/ 0 w 312"/>
                <a:gd name="T16" fmla="*/ 0 h 49"/>
                <a:gd name="T17" fmla="*/ 312 w 312"/>
                <a:gd name="T18" fmla="*/ 49 h 49"/>
              </a:gdLst>
              <a:ahLst/>
              <a:cxnLst>
                <a:cxn ang="T10">
                  <a:pos x="T0" y="T1"/>
                </a:cxn>
                <a:cxn ang="T11">
                  <a:pos x="T2" y="T3"/>
                </a:cxn>
                <a:cxn ang="T12">
                  <a:pos x="T4" y="T5"/>
                </a:cxn>
                <a:cxn ang="T13">
                  <a:pos x="T6" y="T7"/>
                </a:cxn>
                <a:cxn ang="T14">
                  <a:pos x="T8" y="T9"/>
                </a:cxn>
              </a:cxnLst>
              <a:rect l="T15" t="T16" r="T17" b="T18"/>
              <a:pathLst>
                <a:path w="312" h="49">
                  <a:moveTo>
                    <a:pt x="0" y="49"/>
                  </a:moveTo>
                  <a:lnTo>
                    <a:pt x="39" y="0"/>
                  </a:lnTo>
                  <a:lnTo>
                    <a:pt x="312" y="0"/>
                  </a:lnTo>
                  <a:lnTo>
                    <a:pt x="273" y="49"/>
                  </a:lnTo>
                  <a:lnTo>
                    <a:pt x="0" y="4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90" name="Freeform 17"/>
            <p:cNvSpPr>
              <a:spLocks/>
            </p:cNvSpPr>
            <p:nvPr/>
          </p:nvSpPr>
          <p:spPr bwMode="auto">
            <a:xfrm>
              <a:off x="484" y="2599"/>
              <a:ext cx="312" cy="49"/>
            </a:xfrm>
            <a:custGeom>
              <a:avLst/>
              <a:gdLst>
                <a:gd name="T0" fmla="*/ 0 w 312"/>
                <a:gd name="T1" fmla="*/ 49 h 49"/>
                <a:gd name="T2" fmla="*/ 39 w 312"/>
                <a:gd name="T3" fmla="*/ 0 h 49"/>
                <a:gd name="T4" fmla="*/ 312 w 312"/>
                <a:gd name="T5" fmla="*/ 0 h 49"/>
                <a:gd name="T6" fmla="*/ 273 w 312"/>
                <a:gd name="T7" fmla="*/ 49 h 49"/>
                <a:gd name="T8" fmla="*/ 0 w 312"/>
                <a:gd name="T9" fmla="*/ 49 h 49"/>
                <a:gd name="T10" fmla="*/ 0 60000 65536"/>
                <a:gd name="T11" fmla="*/ 0 60000 65536"/>
                <a:gd name="T12" fmla="*/ 0 60000 65536"/>
                <a:gd name="T13" fmla="*/ 0 60000 65536"/>
                <a:gd name="T14" fmla="*/ 0 60000 65536"/>
                <a:gd name="T15" fmla="*/ 0 w 312"/>
                <a:gd name="T16" fmla="*/ 0 h 49"/>
                <a:gd name="T17" fmla="*/ 312 w 312"/>
                <a:gd name="T18" fmla="*/ 49 h 49"/>
              </a:gdLst>
              <a:ahLst/>
              <a:cxnLst>
                <a:cxn ang="T10">
                  <a:pos x="T0" y="T1"/>
                </a:cxn>
                <a:cxn ang="T11">
                  <a:pos x="T2" y="T3"/>
                </a:cxn>
                <a:cxn ang="T12">
                  <a:pos x="T4" y="T5"/>
                </a:cxn>
                <a:cxn ang="T13">
                  <a:pos x="T6" y="T7"/>
                </a:cxn>
                <a:cxn ang="T14">
                  <a:pos x="T8" y="T9"/>
                </a:cxn>
              </a:cxnLst>
              <a:rect l="T15" t="T16" r="T17" b="T18"/>
              <a:pathLst>
                <a:path w="312" h="49">
                  <a:moveTo>
                    <a:pt x="0" y="49"/>
                  </a:moveTo>
                  <a:lnTo>
                    <a:pt x="39" y="0"/>
                  </a:lnTo>
                  <a:lnTo>
                    <a:pt x="312" y="0"/>
                  </a:lnTo>
                  <a:lnTo>
                    <a:pt x="273" y="49"/>
                  </a:lnTo>
                  <a:lnTo>
                    <a:pt x="0" y="49"/>
                  </a:lnTo>
                  <a:close/>
                </a:path>
              </a:pathLst>
            </a:custGeom>
            <a:solidFill>
              <a:srgbClr val="C9C9B6"/>
            </a:solidFill>
            <a:ln w="3175">
              <a:solidFill>
                <a:srgbClr val="494936"/>
              </a:solidFill>
              <a:round/>
              <a:headEnd/>
              <a:tailEnd/>
            </a:ln>
          </p:spPr>
          <p:txBody>
            <a:bodyPr/>
            <a:lstStyle/>
            <a:p>
              <a:endParaRPr lang="en-US"/>
            </a:p>
          </p:txBody>
        </p:sp>
        <p:sp>
          <p:nvSpPr>
            <p:cNvPr id="161991" name="Freeform 18"/>
            <p:cNvSpPr>
              <a:spLocks/>
            </p:cNvSpPr>
            <p:nvPr/>
          </p:nvSpPr>
          <p:spPr bwMode="auto">
            <a:xfrm>
              <a:off x="757" y="2599"/>
              <a:ext cx="39" cy="59"/>
            </a:xfrm>
            <a:custGeom>
              <a:avLst/>
              <a:gdLst>
                <a:gd name="T0" fmla="*/ 0 w 39"/>
                <a:gd name="T1" fmla="*/ 59 h 59"/>
                <a:gd name="T2" fmla="*/ 39 w 39"/>
                <a:gd name="T3" fmla="*/ 18 h 59"/>
                <a:gd name="T4" fmla="*/ 39 w 39"/>
                <a:gd name="T5" fmla="*/ 0 h 59"/>
                <a:gd name="T6" fmla="*/ 0 w 39"/>
                <a:gd name="T7" fmla="*/ 49 h 59"/>
                <a:gd name="T8" fmla="*/ 0 w 39"/>
                <a:gd name="T9" fmla="*/ 59 h 59"/>
                <a:gd name="T10" fmla="*/ 0 60000 65536"/>
                <a:gd name="T11" fmla="*/ 0 60000 65536"/>
                <a:gd name="T12" fmla="*/ 0 60000 65536"/>
                <a:gd name="T13" fmla="*/ 0 60000 65536"/>
                <a:gd name="T14" fmla="*/ 0 60000 65536"/>
                <a:gd name="T15" fmla="*/ 0 w 39"/>
                <a:gd name="T16" fmla="*/ 0 h 59"/>
                <a:gd name="T17" fmla="*/ 39 w 39"/>
                <a:gd name="T18" fmla="*/ 59 h 59"/>
              </a:gdLst>
              <a:ahLst/>
              <a:cxnLst>
                <a:cxn ang="T10">
                  <a:pos x="T0" y="T1"/>
                </a:cxn>
                <a:cxn ang="T11">
                  <a:pos x="T2" y="T3"/>
                </a:cxn>
                <a:cxn ang="T12">
                  <a:pos x="T4" y="T5"/>
                </a:cxn>
                <a:cxn ang="T13">
                  <a:pos x="T6" y="T7"/>
                </a:cxn>
                <a:cxn ang="T14">
                  <a:pos x="T8" y="T9"/>
                </a:cxn>
              </a:cxnLst>
              <a:rect l="T15" t="T16" r="T17" b="T18"/>
              <a:pathLst>
                <a:path w="39" h="59">
                  <a:moveTo>
                    <a:pt x="0" y="59"/>
                  </a:moveTo>
                  <a:lnTo>
                    <a:pt x="39" y="18"/>
                  </a:lnTo>
                  <a:lnTo>
                    <a:pt x="39" y="0"/>
                  </a:lnTo>
                  <a:lnTo>
                    <a:pt x="0" y="49"/>
                  </a:lnTo>
                  <a:lnTo>
                    <a:pt x="0" y="5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92" name="Freeform 19"/>
            <p:cNvSpPr>
              <a:spLocks/>
            </p:cNvSpPr>
            <p:nvPr/>
          </p:nvSpPr>
          <p:spPr bwMode="auto">
            <a:xfrm>
              <a:off x="757" y="2599"/>
              <a:ext cx="39" cy="59"/>
            </a:xfrm>
            <a:custGeom>
              <a:avLst/>
              <a:gdLst>
                <a:gd name="T0" fmla="*/ 0 w 39"/>
                <a:gd name="T1" fmla="*/ 59 h 59"/>
                <a:gd name="T2" fmla="*/ 39 w 39"/>
                <a:gd name="T3" fmla="*/ 18 h 59"/>
                <a:gd name="T4" fmla="*/ 39 w 39"/>
                <a:gd name="T5" fmla="*/ 0 h 59"/>
                <a:gd name="T6" fmla="*/ 0 w 39"/>
                <a:gd name="T7" fmla="*/ 49 h 59"/>
                <a:gd name="T8" fmla="*/ 0 w 39"/>
                <a:gd name="T9" fmla="*/ 59 h 59"/>
                <a:gd name="T10" fmla="*/ 0 60000 65536"/>
                <a:gd name="T11" fmla="*/ 0 60000 65536"/>
                <a:gd name="T12" fmla="*/ 0 60000 65536"/>
                <a:gd name="T13" fmla="*/ 0 60000 65536"/>
                <a:gd name="T14" fmla="*/ 0 60000 65536"/>
                <a:gd name="T15" fmla="*/ 0 w 39"/>
                <a:gd name="T16" fmla="*/ 0 h 59"/>
                <a:gd name="T17" fmla="*/ 39 w 39"/>
                <a:gd name="T18" fmla="*/ 59 h 59"/>
              </a:gdLst>
              <a:ahLst/>
              <a:cxnLst>
                <a:cxn ang="T10">
                  <a:pos x="T0" y="T1"/>
                </a:cxn>
                <a:cxn ang="T11">
                  <a:pos x="T2" y="T3"/>
                </a:cxn>
                <a:cxn ang="T12">
                  <a:pos x="T4" y="T5"/>
                </a:cxn>
                <a:cxn ang="T13">
                  <a:pos x="T6" y="T7"/>
                </a:cxn>
                <a:cxn ang="T14">
                  <a:pos x="T8" y="T9"/>
                </a:cxn>
              </a:cxnLst>
              <a:rect l="T15" t="T16" r="T17" b="T18"/>
              <a:pathLst>
                <a:path w="39" h="59">
                  <a:moveTo>
                    <a:pt x="0" y="59"/>
                  </a:moveTo>
                  <a:lnTo>
                    <a:pt x="39" y="18"/>
                  </a:lnTo>
                  <a:lnTo>
                    <a:pt x="39" y="0"/>
                  </a:lnTo>
                  <a:lnTo>
                    <a:pt x="0" y="49"/>
                  </a:lnTo>
                  <a:lnTo>
                    <a:pt x="0" y="59"/>
                  </a:lnTo>
                  <a:close/>
                </a:path>
              </a:pathLst>
            </a:custGeom>
            <a:solidFill>
              <a:srgbClr val="7A7A5A"/>
            </a:solidFill>
            <a:ln w="3175">
              <a:solidFill>
                <a:srgbClr val="494936"/>
              </a:solidFill>
              <a:round/>
              <a:headEnd/>
              <a:tailEnd/>
            </a:ln>
          </p:spPr>
          <p:txBody>
            <a:bodyPr/>
            <a:lstStyle/>
            <a:p>
              <a:endParaRPr lang="en-US"/>
            </a:p>
          </p:txBody>
        </p:sp>
        <p:sp>
          <p:nvSpPr>
            <p:cNvPr id="161993" name="Rectangle 20"/>
            <p:cNvSpPr>
              <a:spLocks noChangeArrowheads="1"/>
            </p:cNvSpPr>
            <p:nvPr/>
          </p:nvSpPr>
          <p:spPr bwMode="auto">
            <a:xfrm>
              <a:off x="484" y="2648"/>
              <a:ext cx="273" cy="1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994" name="Rectangle 21"/>
            <p:cNvSpPr>
              <a:spLocks noChangeArrowheads="1"/>
            </p:cNvSpPr>
            <p:nvPr/>
          </p:nvSpPr>
          <p:spPr bwMode="auto">
            <a:xfrm>
              <a:off x="485" y="2649"/>
              <a:ext cx="271" cy="8"/>
            </a:xfrm>
            <a:prstGeom prst="rect">
              <a:avLst/>
            </a:prstGeom>
            <a:solidFill>
              <a:srgbClr val="B7B79D"/>
            </a:solidFill>
            <a:ln w="3175">
              <a:solidFill>
                <a:srgbClr val="494936"/>
              </a:solidFill>
              <a:miter lim="800000"/>
              <a:headEnd/>
              <a:tailEnd/>
            </a:ln>
          </p:spPr>
          <p:txBody>
            <a:bodyPr/>
            <a:lstStyle/>
            <a:p>
              <a:endParaRPr lang="en-US"/>
            </a:p>
          </p:txBody>
        </p:sp>
        <p:sp>
          <p:nvSpPr>
            <p:cNvPr id="161995" name="Freeform 22"/>
            <p:cNvSpPr>
              <a:spLocks/>
            </p:cNvSpPr>
            <p:nvPr/>
          </p:nvSpPr>
          <p:spPr bwMode="auto">
            <a:xfrm>
              <a:off x="535" y="2507"/>
              <a:ext cx="281" cy="27"/>
            </a:xfrm>
            <a:custGeom>
              <a:avLst/>
              <a:gdLst>
                <a:gd name="T0" fmla="*/ 0 w 281"/>
                <a:gd name="T1" fmla="*/ 27 h 27"/>
                <a:gd name="T2" fmla="*/ 30 w 281"/>
                <a:gd name="T3" fmla="*/ 0 h 27"/>
                <a:gd name="T4" fmla="*/ 281 w 281"/>
                <a:gd name="T5" fmla="*/ 0 h 27"/>
                <a:gd name="T6" fmla="*/ 253 w 281"/>
                <a:gd name="T7" fmla="*/ 27 h 27"/>
                <a:gd name="T8" fmla="*/ 0 w 281"/>
                <a:gd name="T9" fmla="*/ 27 h 27"/>
                <a:gd name="T10" fmla="*/ 0 60000 65536"/>
                <a:gd name="T11" fmla="*/ 0 60000 65536"/>
                <a:gd name="T12" fmla="*/ 0 60000 65536"/>
                <a:gd name="T13" fmla="*/ 0 60000 65536"/>
                <a:gd name="T14" fmla="*/ 0 60000 65536"/>
                <a:gd name="T15" fmla="*/ 0 w 281"/>
                <a:gd name="T16" fmla="*/ 0 h 27"/>
                <a:gd name="T17" fmla="*/ 281 w 281"/>
                <a:gd name="T18" fmla="*/ 27 h 27"/>
              </a:gdLst>
              <a:ahLst/>
              <a:cxnLst>
                <a:cxn ang="T10">
                  <a:pos x="T0" y="T1"/>
                </a:cxn>
                <a:cxn ang="T11">
                  <a:pos x="T2" y="T3"/>
                </a:cxn>
                <a:cxn ang="T12">
                  <a:pos x="T4" y="T5"/>
                </a:cxn>
                <a:cxn ang="T13">
                  <a:pos x="T6" y="T7"/>
                </a:cxn>
                <a:cxn ang="T14">
                  <a:pos x="T8" y="T9"/>
                </a:cxn>
              </a:cxnLst>
              <a:rect l="T15" t="T16" r="T17" b="T18"/>
              <a:pathLst>
                <a:path w="281" h="27">
                  <a:moveTo>
                    <a:pt x="0" y="27"/>
                  </a:moveTo>
                  <a:lnTo>
                    <a:pt x="30" y="0"/>
                  </a:lnTo>
                  <a:lnTo>
                    <a:pt x="281" y="0"/>
                  </a:lnTo>
                  <a:lnTo>
                    <a:pt x="253" y="2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96" name="Freeform 23"/>
            <p:cNvSpPr>
              <a:spLocks/>
            </p:cNvSpPr>
            <p:nvPr/>
          </p:nvSpPr>
          <p:spPr bwMode="auto">
            <a:xfrm>
              <a:off x="535" y="2507"/>
              <a:ext cx="281" cy="27"/>
            </a:xfrm>
            <a:custGeom>
              <a:avLst/>
              <a:gdLst>
                <a:gd name="T0" fmla="*/ 0 w 281"/>
                <a:gd name="T1" fmla="*/ 27 h 27"/>
                <a:gd name="T2" fmla="*/ 30 w 281"/>
                <a:gd name="T3" fmla="*/ 0 h 27"/>
                <a:gd name="T4" fmla="*/ 281 w 281"/>
                <a:gd name="T5" fmla="*/ 0 h 27"/>
                <a:gd name="T6" fmla="*/ 253 w 281"/>
                <a:gd name="T7" fmla="*/ 27 h 27"/>
                <a:gd name="T8" fmla="*/ 0 w 281"/>
                <a:gd name="T9" fmla="*/ 27 h 27"/>
                <a:gd name="T10" fmla="*/ 0 60000 65536"/>
                <a:gd name="T11" fmla="*/ 0 60000 65536"/>
                <a:gd name="T12" fmla="*/ 0 60000 65536"/>
                <a:gd name="T13" fmla="*/ 0 60000 65536"/>
                <a:gd name="T14" fmla="*/ 0 60000 65536"/>
                <a:gd name="T15" fmla="*/ 0 w 281"/>
                <a:gd name="T16" fmla="*/ 0 h 27"/>
                <a:gd name="T17" fmla="*/ 281 w 281"/>
                <a:gd name="T18" fmla="*/ 27 h 27"/>
              </a:gdLst>
              <a:ahLst/>
              <a:cxnLst>
                <a:cxn ang="T10">
                  <a:pos x="T0" y="T1"/>
                </a:cxn>
                <a:cxn ang="T11">
                  <a:pos x="T2" y="T3"/>
                </a:cxn>
                <a:cxn ang="T12">
                  <a:pos x="T4" y="T5"/>
                </a:cxn>
                <a:cxn ang="T13">
                  <a:pos x="T6" y="T7"/>
                </a:cxn>
                <a:cxn ang="T14">
                  <a:pos x="T8" y="T9"/>
                </a:cxn>
              </a:cxnLst>
              <a:rect l="T15" t="T16" r="T17" b="T18"/>
              <a:pathLst>
                <a:path w="281" h="27">
                  <a:moveTo>
                    <a:pt x="0" y="27"/>
                  </a:moveTo>
                  <a:lnTo>
                    <a:pt x="30" y="0"/>
                  </a:lnTo>
                  <a:lnTo>
                    <a:pt x="281" y="0"/>
                  </a:lnTo>
                  <a:lnTo>
                    <a:pt x="253" y="27"/>
                  </a:lnTo>
                  <a:lnTo>
                    <a:pt x="0" y="27"/>
                  </a:lnTo>
                  <a:close/>
                </a:path>
              </a:pathLst>
            </a:custGeom>
            <a:solidFill>
              <a:srgbClr val="000000"/>
            </a:solidFill>
            <a:ln w="3175">
              <a:solidFill>
                <a:srgbClr val="000000"/>
              </a:solidFill>
              <a:round/>
              <a:headEnd/>
              <a:tailEnd/>
            </a:ln>
          </p:spPr>
          <p:txBody>
            <a:bodyPr/>
            <a:lstStyle/>
            <a:p>
              <a:endParaRPr lang="en-US"/>
            </a:p>
          </p:txBody>
        </p:sp>
        <p:sp>
          <p:nvSpPr>
            <p:cNvPr id="161997" name="Freeform 24"/>
            <p:cNvSpPr>
              <a:spLocks/>
            </p:cNvSpPr>
            <p:nvPr/>
          </p:nvSpPr>
          <p:spPr bwMode="auto">
            <a:xfrm>
              <a:off x="533" y="2306"/>
              <a:ext cx="279" cy="26"/>
            </a:xfrm>
            <a:custGeom>
              <a:avLst/>
              <a:gdLst>
                <a:gd name="T0" fmla="*/ 0 w 279"/>
                <a:gd name="T1" fmla="*/ 26 h 26"/>
                <a:gd name="T2" fmla="*/ 28 w 279"/>
                <a:gd name="T3" fmla="*/ 0 h 26"/>
                <a:gd name="T4" fmla="*/ 279 w 279"/>
                <a:gd name="T5" fmla="*/ 0 h 26"/>
                <a:gd name="T6" fmla="*/ 251 w 279"/>
                <a:gd name="T7" fmla="*/ 26 h 26"/>
                <a:gd name="T8" fmla="*/ 0 w 279"/>
                <a:gd name="T9" fmla="*/ 26 h 26"/>
                <a:gd name="T10" fmla="*/ 0 60000 65536"/>
                <a:gd name="T11" fmla="*/ 0 60000 65536"/>
                <a:gd name="T12" fmla="*/ 0 60000 65536"/>
                <a:gd name="T13" fmla="*/ 0 60000 65536"/>
                <a:gd name="T14" fmla="*/ 0 60000 65536"/>
                <a:gd name="T15" fmla="*/ 0 w 279"/>
                <a:gd name="T16" fmla="*/ 0 h 26"/>
                <a:gd name="T17" fmla="*/ 279 w 279"/>
                <a:gd name="T18" fmla="*/ 26 h 26"/>
              </a:gdLst>
              <a:ahLst/>
              <a:cxnLst>
                <a:cxn ang="T10">
                  <a:pos x="T0" y="T1"/>
                </a:cxn>
                <a:cxn ang="T11">
                  <a:pos x="T2" y="T3"/>
                </a:cxn>
                <a:cxn ang="T12">
                  <a:pos x="T4" y="T5"/>
                </a:cxn>
                <a:cxn ang="T13">
                  <a:pos x="T6" y="T7"/>
                </a:cxn>
                <a:cxn ang="T14">
                  <a:pos x="T8" y="T9"/>
                </a:cxn>
              </a:cxnLst>
              <a:rect l="T15" t="T16" r="T17" b="T18"/>
              <a:pathLst>
                <a:path w="279" h="26">
                  <a:moveTo>
                    <a:pt x="0" y="26"/>
                  </a:moveTo>
                  <a:lnTo>
                    <a:pt x="28" y="0"/>
                  </a:lnTo>
                  <a:lnTo>
                    <a:pt x="279" y="0"/>
                  </a:lnTo>
                  <a:lnTo>
                    <a:pt x="251"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98" name="Freeform 25"/>
            <p:cNvSpPr>
              <a:spLocks/>
            </p:cNvSpPr>
            <p:nvPr/>
          </p:nvSpPr>
          <p:spPr bwMode="auto">
            <a:xfrm>
              <a:off x="533" y="2306"/>
              <a:ext cx="279" cy="26"/>
            </a:xfrm>
            <a:custGeom>
              <a:avLst/>
              <a:gdLst>
                <a:gd name="T0" fmla="*/ 0 w 279"/>
                <a:gd name="T1" fmla="*/ 26 h 26"/>
                <a:gd name="T2" fmla="*/ 28 w 279"/>
                <a:gd name="T3" fmla="*/ 0 h 26"/>
                <a:gd name="T4" fmla="*/ 279 w 279"/>
                <a:gd name="T5" fmla="*/ 0 h 26"/>
                <a:gd name="T6" fmla="*/ 251 w 279"/>
                <a:gd name="T7" fmla="*/ 26 h 26"/>
                <a:gd name="T8" fmla="*/ 0 w 279"/>
                <a:gd name="T9" fmla="*/ 26 h 26"/>
                <a:gd name="T10" fmla="*/ 0 60000 65536"/>
                <a:gd name="T11" fmla="*/ 0 60000 65536"/>
                <a:gd name="T12" fmla="*/ 0 60000 65536"/>
                <a:gd name="T13" fmla="*/ 0 60000 65536"/>
                <a:gd name="T14" fmla="*/ 0 60000 65536"/>
                <a:gd name="T15" fmla="*/ 0 w 279"/>
                <a:gd name="T16" fmla="*/ 0 h 26"/>
                <a:gd name="T17" fmla="*/ 279 w 279"/>
                <a:gd name="T18" fmla="*/ 26 h 26"/>
              </a:gdLst>
              <a:ahLst/>
              <a:cxnLst>
                <a:cxn ang="T10">
                  <a:pos x="T0" y="T1"/>
                </a:cxn>
                <a:cxn ang="T11">
                  <a:pos x="T2" y="T3"/>
                </a:cxn>
                <a:cxn ang="T12">
                  <a:pos x="T4" y="T5"/>
                </a:cxn>
                <a:cxn ang="T13">
                  <a:pos x="T6" y="T7"/>
                </a:cxn>
                <a:cxn ang="T14">
                  <a:pos x="T8" y="T9"/>
                </a:cxn>
              </a:cxnLst>
              <a:rect l="T15" t="T16" r="T17" b="T18"/>
              <a:pathLst>
                <a:path w="279" h="26">
                  <a:moveTo>
                    <a:pt x="0" y="26"/>
                  </a:moveTo>
                  <a:lnTo>
                    <a:pt x="28" y="0"/>
                  </a:lnTo>
                  <a:lnTo>
                    <a:pt x="279" y="0"/>
                  </a:lnTo>
                  <a:lnTo>
                    <a:pt x="251" y="26"/>
                  </a:lnTo>
                  <a:lnTo>
                    <a:pt x="0" y="26"/>
                  </a:lnTo>
                  <a:close/>
                </a:path>
              </a:pathLst>
            </a:custGeom>
            <a:solidFill>
              <a:srgbClr val="C9C9B6"/>
            </a:solidFill>
            <a:ln w="3175">
              <a:solidFill>
                <a:srgbClr val="494936"/>
              </a:solidFill>
              <a:round/>
              <a:headEnd/>
              <a:tailEnd/>
            </a:ln>
          </p:spPr>
          <p:txBody>
            <a:bodyPr/>
            <a:lstStyle/>
            <a:p>
              <a:endParaRPr lang="en-US"/>
            </a:p>
          </p:txBody>
        </p:sp>
        <p:sp>
          <p:nvSpPr>
            <p:cNvPr id="161999" name="Rectangle 26"/>
            <p:cNvSpPr>
              <a:spLocks noChangeArrowheads="1"/>
            </p:cNvSpPr>
            <p:nvPr/>
          </p:nvSpPr>
          <p:spPr bwMode="auto">
            <a:xfrm>
              <a:off x="534" y="2333"/>
              <a:ext cx="251" cy="196"/>
            </a:xfrm>
            <a:prstGeom prst="rect">
              <a:avLst/>
            </a:prstGeom>
            <a:solidFill>
              <a:srgbClr val="B7B79D"/>
            </a:solidFill>
            <a:ln w="3175">
              <a:solidFill>
                <a:srgbClr val="494936"/>
              </a:solidFill>
              <a:miter lim="800000"/>
              <a:headEnd/>
              <a:tailEnd/>
            </a:ln>
          </p:spPr>
          <p:txBody>
            <a:bodyPr/>
            <a:lstStyle/>
            <a:p>
              <a:endParaRPr lang="en-US"/>
            </a:p>
          </p:txBody>
        </p:sp>
        <p:sp>
          <p:nvSpPr>
            <p:cNvPr id="162000" name="Rectangle 27"/>
            <p:cNvSpPr>
              <a:spLocks noChangeArrowheads="1"/>
            </p:cNvSpPr>
            <p:nvPr/>
          </p:nvSpPr>
          <p:spPr bwMode="auto">
            <a:xfrm>
              <a:off x="556" y="2358"/>
              <a:ext cx="207" cy="152"/>
            </a:xfrm>
            <a:prstGeom prst="rect">
              <a:avLst/>
            </a:prstGeom>
            <a:solidFill>
              <a:srgbClr val="FFFFFF"/>
            </a:solidFill>
            <a:ln w="3175">
              <a:solidFill>
                <a:srgbClr val="494936"/>
              </a:solidFill>
              <a:miter lim="800000"/>
              <a:headEnd/>
              <a:tailEnd/>
            </a:ln>
          </p:spPr>
          <p:txBody>
            <a:bodyPr/>
            <a:lstStyle/>
            <a:p>
              <a:endParaRPr lang="en-US"/>
            </a:p>
          </p:txBody>
        </p:sp>
        <p:sp>
          <p:nvSpPr>
            <p:cNvPr id="162001" name="Freeform 28"/>
            <p:cNvSpPr>
              <a:spLocks/>
            </p:cNvSpPr>
            <p:nvPr/>
          </p:nvSpPr>
          <p:spPr bwMode="auto">
            <a:xfrm>
              <a:off x="784" y="2306"/>
              <a:ext cx="28" cy="222"/>
            </a:xfrm>
            <a:custGeom>
              <a:avLst/>
              <a:gdLst>
                <a:gd name="T0" fmla="*/ 0 w 28"/>
                <a:gd name="T1" fmla="*/ 222 h 222"/>
                <a:gd name="T2" fmla="*/ 28 w 28"/>
                <a:gd name="T3" fmla="*/ 195 h 222"/>
                <a:gd name="T4" fmla="*/ 28 w 28"/>
                <a:gd name="T5" fmla="*/ 0 h 222"/>
                <a:gd name="T6" fmla="*/ 0 w 28"/>
                <a:gd name="T7" fmla="*/ 26 h 222"/>
                <a:gd name="T8" fmla="*/ 0 w 28"/>
                <a:gd name="T9" fmla="*/ 222 h 222"/>
                <a:gd name="T10" fmla="*/ 0 60000 65536"/>
                <a:gd name="T11" fmla="*/ 0 60000 65536"/>
                <a:gd name="T12" fmla="*/ 0 60000 65536"/>
                <a:gd name="T13" fmla="*/ 0 60000 65536"/>
                <a:gd name="T14" fmla="*/ 0 60000 65536"/>
                <a:gd name="T15" fmla="*/ 0 w 28"/>
                <a:gd name="T16" fmla="*/ 0 h 222"/>
                <a:gd name="T17" fmla="*/ 28 w 28"/>
                <a:gd name="T18" fmla="*/ 222 h 222"/>
              </a:gdLst>
              <a:ahLst/>
              <a:cxnLst>
                <a:cxn ang="T10">
                  <a:pos x="T0" y="T1"/>
                </a:cxn>
                <a:cxn ang="T11">
                  <a:pos x="T2" y="T3"/>
                </a:cxn>
                <a:cxn ang="T12">
                  <a:pos x="T4" y="T5"/>
                </a:cxn>
                <a:cxn ang="T13">
                  <a:pos x="T6" y="T7"/>
                </a:cxn>
                <a:cxn ang="T14">
                  <a:pos x="T8" y="T9"/>
                </a:cxn>
              </a:cxnLst>
              <a:rect l="T15" t="T16" r="T17" b="T18"/>
              <a:pathLst>
                <a:path w="28" h="222">
                  <a:moveTo>
                    <a:pt x="0" y="222"/>
                  </a:moveTo>
                  <a:lnTo>
                    <a:pt x="28" y="195"/>
                  </a:lnTo>
                  <a:lnTo>
                    <a:pt x="28" y="0"/>
                  </a:lnTo>
                  <a:lnTo>
                    <a:pt x="0" y="26"/>
                  </a:lnTo>
                  <a:lnTo>
                    <a:pt x="0" y="222"/>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002" name="Freeform 29"/>
            <p:cNvSpPr>
              <a:spLocks/>
            </p:cNvSpPr>
            <p:nvPr/>
          </p:nvSpPr>
          <p:spPr bwMode="auto">
            <a:xfrm>
              <a:off x="784" y="2306"/>
              <a:ext cx="28" cy="222"/>
            </a:xfrm>
            <a:custGeom>
              <a:avLst/>
              <a:gdLst>
                <a:gd name="T0" fmla="*/ 0 w 28"/>
                <a:gd name="T1" fmla="*/ 222 h 222"/>
                <a:gd name="T2" fmla="*/ 28 w 28"/>
                <a:gd name="T3" fmla="*/ 195 h 222"/>
                <a:gd name="T4" fmla="*/ 28 w 28"/>
                <a:gd name="T5" fmla="*/ 0 h 222"/>
                <a:gd name="T6" fmla="*/ 0 w 28"/>
                <a:gd name="T7" fmla="*/ 26 h 222"/>
                <a:gd name="T8" fmla="*/ 0 w 28"/>
                <a:gd name="T9" fmla="*/ 222 h 222"/>
                <a:gd name="T10" fmla="*/ 0 60000 65536"/>
                <a:gd name="T11" fmla="*/ 0 60000 65536"/>
                <a:gd name="T12" fmla="*/ 0 60000 65536"/>
                <a:gd name="T13" fmla="*/ 0 60000 65536"/>
                <a:gd name="T14" fmla="*/ 0 60000 65536"/>
                <a:gd name="T15" fmla="*/ 0 w 28"/>
                <a:gd name="T16" fmla="*/ 0 h 222"/>
                <a:gd name="T17" fmla="*/ 28 w 28"/>
                <a:gd name="T18" fmla="*/ 222 h 222"/>
              </a:gdLst>
              <a:ahLst/>
              <a:cxnLst>
                <a:cxn ang="T10">
                  <a:pos x="T0" y="T1"/>
                </a:cxn>
                <a:cxn ang="T11">
                  <a:pos x="T2" y="T3"/>
                </a:cxn>
                <a:cxn ang="T12">
                  <a:pos x="T4" y="T5"/>
                </a:cxn>
                <a:cxn ang="T13">
                  <a:pos x="T6" y="T7"/>
                </a:cxn>
                <a:cxn ang="T14">
                  <a:pos x="T8" y="T9"/>
                </a:cxn>
              </a:cxnLst>
              <a:rect l="T15" t="T16" r="T17" b="T18"/>
              <a:pathLst>
                <a:path w="28" h="222">
                  <a:moveTo>
                    <a:pt x="0" y="222"/>
                  </a:moveTo>
                  <a:lnTo>
                    <a:pt x="28" y="195"/>
                  </a:lnTo>
                  <a:lnTo>
                    <a:pt x="28" y="0"/>
                  </a:lnTo>
                  <a:lnTo>
                    <a:pt x="0" y="26"/>
                  </a:lnTo>
                  <a:lnTo>
                    <a:pt x="0" y="222"/>
                  </a:lnTo>
                  <a:close/>
                </a:path>
              </a:pathLst>
            </a:custGeom>
            <a:solidFill>
              <a:srgbClr val="7A7A5A"/>
            </a:solidFill>
            <a:ln w="3175">
              <a:solidFill>
                <a:srgbClr val="494936"/>
              </a:solidFill>
              <a:round/>
              <a:headEnd/>
              <a:tailEnd/>
            </a:ln>
          </p:spPr>
          <p:txBody>
            <a:bodyPr/>
            <a:lstStyle/>
            <a:p>
              <a:endParaRPr lang="en-US"/>
            </a:p>
          </p:txBody>
        </p:sp>
      </p:grpSp>
      <p:sp>
        <p:nvSpPr>
          <p:cNvPr id="2749470" name="Line 30"/>
          <p:cNvSpPr>
            <a:spLocks noChangeShapeType="1"/>
          </p:cNvSpPr>
          <p:nvPr/>
        </p:nvSpPr>
        <p:spPr bwMode="auto">
          <a:xfrm rot="16200000">
            <a:off x="7312819" y="3999706"/>
            <a:ext cx="0" cy="528638"/>
          </a:xfrm>
          <a:prstGeom prst="line">
            <a:avLst/>
          </a:prstGeom>
          <a:noFill/>
          <a:ln w="38100">
            <a:solidFill>
              <a:schemeClr val="accent2"/>
            </a:solidFill>
            <a:round/>
            <a:headEnd type="none" w="sm" len="sm"/>
            <a:tailEnd type="none" w="sm" len="sm"/>
          </a:ln>
          <a:effectLst>
            <a:outerShdw dist="35921" dir="2700000" algn="ctr" rotWithShape="0">
              <a:schemeClr val="tx1"/>
            </a:outerShdw>
          </a:effectLst>
        </p:spPr>
        <p:txBody>
          <a:bodyPr anchor="ctr">
            <a:spAutoFit/>
          </a:bodyPr>
          <a:lstStyle/>
          <a:p>
            <a:pPr>
              <a:defRPr/>
            </a:pPr>
            <a:endParaRPr lang="en-US">
              <a:ea typeface="+mn-ea"/>
            </a:endParaRPr>
          </a:p>
        </p:txBody>
      </p:sp>
      <p:grpSp>
        <p:nvGrpSpPr>
          <p:cNvPr id="161802" name="Group 31"/>
          <p:cNvGrpSpPr>
            <a:grpSpLocks/>
          </p:cNvGrpSpPr>
          <p:nvPr/>
        </p:nvGrpSpPr>
        <p:grpSpPr bwMode="auto">
          <a:xfrm>
            <a:off x="7432675" y="4038600"/>
            <a:ext cx="620713" cy="558800"/>
            <a:chOff x="4610" y="2306"/>
            <a:chExt cx="391" cy="352"/>
          </a:xfrm>
        </p:grpSpPr>
        <p:sp>
          <p:nvSpPr>
            <p:cNvPr id="161961" name="Rectangle 32"/>
            <p:cNvSpPr>
              <a:spLocks noChangeArrowheads="1"/>
            </p:cNvSpPr>
            <p:nvPr/>
          </p:nvSpPr>
          <p:spPr bwMode="auto">
            <a:xfrm>
              <a:off x="4610" y="2542"/>
              <a:ext cx="354" cy="65"/>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962" name="Rectangle 33"/>
            <p:cNvSpPr>
              <a:spLocks noChangeArrowheads="1"/>
            </p:cNvSpPr>
            <p:nvPr/>
          </p:nvSpPr>
          <p:spPr bwMode="auto">
            <a:xfrm>
              <a:off x="4611" y="2543"/>
              <a:ext cx="352" cy="63"/>
            </a:xfrm>
            <a:prstGeom prst="rect">
              <a:avLst/>
            </a:prstGeom>
            <a:solidFill>
              <a:srgbClr val="B7B79D"/>
            </a:solidFill>
            <a:ln w="3175">
              <a:solidFill>
                <a:srgbClr val="494936"/>
              </a:solidFill>
              <a:miter lim="800000"/>
              <a:headEnd/>
              <a:tailEnd/>
            </a:ln>
          </p:spPr>
          <p:txBody>
            <a:bodyPr/>
            <a:lstStyle/>
            <a:p>
              <a:endParaRPr lang="en-US"/>
            </a:p>
          </p:txBody>
        </p:sp>
        <p:sp>
          <p:nvSpPr>
            <p:cNvPr id="161963" name="Freeform 34"/>
            <p:cNvSpPr>
              <a:spLocks/>
            </p:cNvSpPr>
            <p:nvPr/>
          </p:nvSpPr>
          <p:spPr bwMode="auto">
            <a:xfrm>
              <a:off x="4610" y="2507"/>
              <a:ext cx="391" cy="35"/>
            </a:xfrm>
            <a:custGeom>
              <a:avLst/>
              <a:gdLst>
                <a:gd name="T0" fmla="*/ 0 w 391"/>
                <a:gd name="T1" fmla="*/ 35 h 35"/>
                <a:gd name="T2" fmla="*/ 38 w 391"/>
                <a:gd name="T3" fmla="*/ 0 h 35"/>
                <a:gd name="T4" fmla="*/ 391 w 391"/>
                <a:gd name="T5" fmla="*/ 0 h 35"/>
                <a:gd name="T6" fmla="*/ 354 w 391"/>
                <a:gd name="T7" fmla="*/ 35 h 35"/>
                <a:gd name="T8" fmla="*/ 0 w 391"/>
                <a:gd name="T9" fmla="*/ 35 h 35"/>
                <a:gd name="T10" fmla="*/ 0 60000 65536"/>
                <a:gd name="T11" fmla="*/ 0 60000 65536"/>
                <a:gd name="T12" fmla="*/ 0 60000 65536"/>
                <a:gd name="T13" fmla="*/ 0 60000 65536"/>
                <a:gd name="T14" fmla="*/ 0 60000 65536"/>
                <a:gd name="T15" fmla="*/ 0 w 391"/>
                <a:gd name="T16" fmla="*/ 0 h 35"/>
                <a:gd name="T17" fmla="*/ 391 w 391"/>
                <a:gd name="T18" fmla="*/ 35 h 35"/>
              </a:gdLst>
              <a:ahLst/>
              <a:cxnLst>
                <a:cxn ang="T10">
                  <a:pos x="T0" y="T1"/>
                </a:cxn>
                <a:cxn ang="T11">
                  <a:pos x="T2" y="T3"/>
                </a:cxn>
                <a:cxn ang="T12">
                  <a:pos x="T4" y="T5"/>
                </a:cxn>
                <a:cxn ang="T13">
                  <a:pos x="T6" y="T7"/>
                </a:cxn>
                <a:cxn ang="T14">
                  <a:pos x="T8" y="T9"/>
                </a:cxn>
              </a:cxnLst>
              <a:rect l="T15" t="T16" r="T17" b="T18"/>
              <a:pathLst>
                <a:path w="391" h="35">
                  <a:moveTo>
                    <a:pt x="0" y="35"/>
                  </a:moveTo>
                  <a:lnTo>
                    <a:pt x="38" y="0"/>
                  </a:lnTo>
                  <a:lnTo>
                    <a:pt x="391" y="0"/>
                  </a:lnTo>
                  <a:lnTo>
                    <a:pt x="354" y="35"/>
                  </a:lnTo>
                  <a:lnTo>
                    <a:pt x="0" y="35"/>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64" name="Freeform 35"/>
            <p:cNvSpPr>
              <a:spLocks/>
            </p:cNvSpPr>
            <p:nvPr/>
          </p:nvSpPr>
          <p:spPr bwMode="auto">
            <a:xfrm>
              <a:off x="4610" y="2507"/>
              <a:ext cx="391" cy="35"/>
            </a:xfrm>
            <a:custGeom>
              <a:avLst/>
              <a:gdLst>
                <a:gd name="T0" fmla="*/ 0 w 391"/>
                <a:gd name="T1" fmla="*/ 35 h 35"/>
                <a:gd name="T2" fmla="*/ 38 w 391"/>
                <a:gd name="T3" fmla="*/ 0 h 35"/>
                <a:gd name="T4" fmla="*/ 391 w 391"/>
                <a:gd name="T5" fmla="*/ 0 h 35"/>
                <a:gd name="T6" fmla="*/ 354 w 391"/>
                <a:gd name="T7" fmla="*/ 35 h 35"/>
                <a:gd name="T8" fmla="*/ 0 w 391"/>
                <a:gd name="T9" fmla="*/ 35 h 35"/>
                <a:gd name="T10" fmla="*/ 0 60000 65536"/>
                <a:gd name="T11" fmla="*/ 0 60000 65536"/>
                <a:gd name="T12" fmla="*/ 0 60000 65536"/>
                <a:gd name="T13" fmla="*/ 0 60000 65536"/>
                <a:gd name="T14" fmla="*/ 0 60000 65536"/>
                <a:gd name="T15" fmla="*/ 0 w 391"/>
                <a:gd name="T16" fmla="*/ 0 h 35"/>
                <a:gd name="T17" fmla="*/ 391 w 391"/>
                <a:gd name="T18" fmla="*/ 35 h 35"/>
              </a:gdLst>
              <a:ahLst/>
              <a:cxnLst>
                <a:cxn ang="T10">
                  <a:pos x="T0" y="T1"/>
                </a:cxn>
                <a:cxn ang="T11">
                  <a:pos x="T2" y="T3"/>
                </a:cxn>
                <a:cxn ang="T12">
                  <a:pos x="T4" y="T5"/>
                </a:cxn>
                <a:cxn ang="T13">
                  <a:pos x="T6" y="T7"/>
                </a:cxn>
                <a:cxn ang="T14">
                  <a:pos x="T8" y="T9"/>
                </a:cxn>
              </a:cxnLst>
              <a:rect l="T15" t="T16" r="T17" b="T18"/>
              <a:pathLst>
                <a:path w="391" h="35">
                  <a:moveTo>
                    <a:pt x="0" y="35"/>
                  </a:moveTo>
                  <a:lnTo>
                    <a:pt x="38" y="0"/>
                  </a:lnTo>
                  <a:lnTo>
                    <a:pt x="391" y="0"/>
                  </a:lnTo>
                  <a:lnTo>
                    <a:pt x="354" y="35"/>
                  </a:lnTo>
                  <a:lnTo>
                    <a:pt x="0" y="35"/>
                  </a:lnTo>
                  <a:close/>
                </a:path>
              </a:pathLst>
            </a:custGeom>
            <a:solidFill>
              <a:srgbClr val="C9C9B6"/>
            </a:solidFill>
            <a:ln w="3175">
              <a:solidFill>
                <a:srgbClr val="494936"/>
              </a:solidFill>
              <a:round/>
              <a:headEnd/>
              <a:tailEnd/>
            </a:ln>
          </p:spPr>
          <p:txBody>
            <a:bodyPr/>
            <a:lstStyle/>
            <a:p>
              <a:endParaRPr lang="en-US"/>
            </a:p>
          </p:txBody>
        </p:sp>
        <p:sp>
          <p:nvSpPr>
            <p:cNvPr id="161965" name="Line 36"/>
            <p:cNvSpPr>
              <a:spLocks noChangeShapeType="1"/>
            </p:cNvSpPr>
            <p:nvPr/>
          </p:nvSpPr>
          <p:spPr bwMode="auto">
            <a:xfrm flipH="1">
              <a:off x="4859" y="2572"/>
              <a:ext cx="8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66" name="Freeform 37"/>
            <p:cNvSpPr>
              <a:spLocks/>
            </p:cNvSpPr>
            <p:nvPr/>
          </p:nvSpPr>
          <p:spPr bwMode="auto">
            <a:xfrm>
              <a:off x="4964" y="2507"/>
              <a:ext cx="37" cy="100"/>
            </a:xfrm>
            <a:custGeom>
              <a:avLst/>
              <a:gdLst>
                <a:gd name="T0" fmla="*/ 0 w 37"/>
                <a:gd name="T1" fmla="*/ 100 h 100"/>
                <a:gd name="T2" fmla="*/ 37 w 37"/>
                <a:gd name="T3" fmla="*/ 63 h 100"/>
                <a:gd name="T4" fmla="*/ 37 w 37"/>
                <a:gd name="T5" fmla="*/ 0 h 100"/>
                <a:gd name="T6" fmla="*/ 0 w 37"/>
                <a:gd name="T7" fmla="*/ 35 h 100"/>
                <a:gd name="T8" fmla="*/ 0 w 37"/>
                <a:gd name="T9" fmla="*/ 100 h 100"/>
                <a:gd name="T10" fmla="*/ 0 60000 65536"/>
                <a:gd name="T11" fmla="*/ 0 60000 65536"/>
                <a:gd name="T12" fmla="*/ 0 60000 65536"/>
                <a:gd name="T13" fmla="*/ 0 60000 65536"/>
                <a:gd name="T14" fmla="*/ 0 60000 65536"/>
                <a:gd name="T15" fmla="*/ 0 w 37"/>
                <a:gd name="T16" fmla="*/ 0 h 100"/>
                <a:gd name="T17" fmla="*/ 37 w 37"/>
                <a:gd name="T18" fmla="*/ 100 h 100"/>
              </a:gdLst>
              <a:ahLst/>
              <a:cxnLst>
                <a:cxn ang="T10">
                  <a:pos x="T0" y="T1"/>
                </a:cxn>
                <a:cxn ang="T11">
                  <a:pos x="T2" y="T3"/>
                </a:cxn>
                <a:cxn ang="T12">
                  <a:pos x="T4" y="T5"/>
                </a:cxn>
                <a:cxn ang="T13">
                  <a:pos x="T6" y="T7"/>
                </a:cxn>
                <a:cxn ang="T14">
                  <a:pos x="T8" y="T9"/>
                </a:cxn>
              </a:cxnLst>
              <a:rect l="T15" t="T16" r="T17" b="T18"/>
              <a:pathLst>
                <a:path w="37" h="100">
                  <a:moveTo>
                    <a:pt x="0" y="100"/>
                  </a:moveTo>
                  <a:lnTo>
                    <a:pt x="37" y="63"/>
                  </a:lnTo>
                  <a:lnTo>
                    <a:pt x="37" y="0"/>
                  </a:lnTo>
                  <a:lnTo>
                    <a:pt x="0" y="35"/>
                  </a:lnTo>
                  <a:lnTo>
                    <a:pt x="0" y="100"/>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67" name="Freeform 38"/>
            <p:cNvSpPr>
              <a:spLocks/>
            </p:cNvSpPr>
            <p:nvPr/>
          </p:nvSpPr>
          <p:spPr bwMode="auto">
            <a:xfrm>
              <a:off x="4964" y="2507"/>
              <a:ext cx="37" cy="100"/>
            </a:xfrm>
            <a:custGeom>
              <a:avLst/>
              <a:gdLst>
                <a:gd name="T0" fmla="*/ 0 w 37"/>
                <a:gd name="T1" fmla="*/ 100 h 100"/>
                <a:gd name="T2" fmla="*/ 37 w 37"/>
                <a:gd name="T3" fmla="*/ 63 h 100"/>
                <a:gd name="T4" fmla="*/ 37 w 37"/>
                <a:gd name="T5" fmla="*/ 0 h 100"/>
                <a:gd name="T6" fmla="*/ 0 w 37"/>
                <a:gd name="T7" fmla="*/ 35 h 100"/>
                <a:gd name="T8" fmla="*/ 0 w 37"/>
                <a:gd name="T9" fmla="*/ 100 h 100"/>
                <a:gd name="T10" fmla="*/ 0 60000 65536"/>
                <a:gd name="T11" fmla="*/ 0 60000 65536"/>
                <a:gd name="T12" fmla="*/ 0 60000 65536"/>
                <a:gd name="T13" fmla="*/ 0 60000 65536"/>
                <a:gd name="T14" fmla="*/ 0 60000 65536"/>
                <a:gd name="T15" fmla="*/ 0 w 37"/>
                <a:gd name="T16" fmla="*/ 0 h 100"/>
                <a:gd name="T17" fmla="*/ 37 w 37"/>
                <a:gd name="T18" fmla="*/ 100 h 100"/>
              </a:gdLst>
              <a:ahLst/>
              <a:cxnLst>
                <a:cxn ang="T10">
                  <a:pos x="T0" y="T1"/>
                </a:cxn>
                <a:cxn ang="T11">
                  <a:pos x="T2" y="T3"/>
                </a:cxn>
                <a:cxn ang="T12">
                  <a:pos x="T4" y="T5"/>
                </a:cxn>
                <a:cxn ang="T13">
                  <a:pos x="T6" y="T7"/>
                </a:cxn>
                <a:cxn ang="T14">
                  <a:pos x="T8" y="T9"/>
                </a:cxn>
              </a:cxnLst>
              <a:rect l="T15" t="T16" r="T17" b="T18"/>
              <a:pathLst>
                <a:path w="37" h="100">
                  <a:moveTo>
                    <a:pt x="0" y="100"/>
                  </a:moveTo>
                  <a:lnTo>
                    <a:pt x="37" y="63"/>
                  </a:lnTo>
                  <a:lnTo>
                    <a:pt x="37" y="0"/>
                  </a:lnTo>
                  <a:lnTo>
                    <a:pt x="0" y="35"/>
                  </a:lnTo>
                  <a:lnTo>
                    <a:pt x="0" y="100"/>
                  </a:lnTo>
                  <a:close/>
                </a:path>
              </a:pathLst>
            </a:custGeom>
            <a:solidFill>
              <a:srgbClr val="7A7A5A"/>
            </a:solidFill>
            <a:ln w="3175">
              <a:solidFill>
                <a:srgbClr val="494936"/>
              </a:solidFill>
              <a:round/>
              <a:headEnd/>
              <a:tailEnd/>
            </a:ln>
          </p:spPr>
          <p:txBody>
            <a:bodyPr/>
            <a:lstStyle/>
            <a:p>
              <a:endParaRPr lang="en-US"/>
            </a:p>
          </p:txBody>
        </p:sp>
        <p:sp>
          <p:nvSpPr>
            <p:cNvPr id="161968" name="Freeform 39"/>
            <p:cNvSpPr>
              <a:spLocks/>
            </p:cNvSpPr>
            <p:nvPr/>
          </p:nvSpPr>
          <p:spPr bwMode="auto">
            <a:xfrm>
              <a:off x="4612" y="2599"/>
              <a:ext cx="312" cy="49"/>
            </a:xfrm>
            <a:custGeom>
              <a:avLst/>
              <a:gdLst>
                <a:gd name="T0" fmla="*/ 0 w 312"/>
                <a:gd name="T1" fmla="*/ 49 h 49"/>
                <a:gd name="T2" fmla="*/ 39 w 312"/>
                <a:gd name="T3" fmla="*/ 0 h 49"/>
                <a:gd name="T4" fmla="*/ 312 w 312"/>
                <a:gd name="T5" fmla="*/ 0 h 49"/>
                <a:gd name="T6" fmla="*/ 273 w 312"/>
                <a:gd name="T7" fmla="*/ 49 h 49"/>
                <a:gd name="T8" fmla="*/ 0 w 312"/>
                <a:gd name="T9" fmla="*/ 49 h 49"/>
                <a:gd name="T10" fmla="*/ 0 60000 65536"/>
                <a:gd name="T11" fmla="*/ 0 60000 65536"/>
                <a:gd name="T12" fmla="*/ 0 60000 65536"/>
                <a:gd name="T13" fmla="*/ 0 60000 65536"/>
                <a:gd name="T14" fmla="*/ 0 60000 65536"/>
                <a:gd name="T15" fmla="*/ 0 w 312"/>
                <a:gd name="T16" fmla="*/ 0 h 49"/>
                <a:gd name="T17" fmla="*/ 312 w 312"/>
                <a:gd name="T18" fmla="*/ 49 h 49"/>
              </a:gdLst>
              <a:ahLst/>
              <a:cxnLst>
                <a:cxn ang="T10">
                  <a:pos x="T0" y="T1"/>
                </a:cxn>
                <a:cxn ang="T11">
                  <a:pos x="T2" y="T3"/>
                </a:cxn>
                <a:cxn ang="T12">
                  <a:pos x="T4" y="T5"/>
                </a:cxn>
                <a:cxn ang="T13">
                  <a:pos x="T6" y="T7"/>
                </a:cxn>
                <a:cxn ang="T14">
                  <a:pos x="T8" y="T9"/>
                </a:cxn>
              </a:cxnLst>
              <a:rect l="T15" t="T16" r="T17" b="T18"/>
              <a:pathLst>
                <a:path w="312" h="49">
                  <a:moveTo>
                    <a:pt x="0" y="49"/>
                  </a:moveTo>
                  <a:lnTo>
                    <a:pt x="39" y="0"/>
                  </a:lnTo>
                  <a:lnTo>
                    <a:pt x="312" y="0"/>
                  </a:lnTo>
                  <a:lnTo>
                    <a:pt x="273" y="49"/>
                  </a:lnTo>
                  <a:lnTo>
                    <a:pt x="0" y="49"/>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69" name="Freeform 40"/>
            <p:cNvSpPr>
              <a:spLocks/>
            </p:cNvSpPr>
            <p:nvPr/>
          </p:nvSpPr>
          <p:spPr bwMode="auto">
            <a:xfrm>
              <a:off x="4612" y="2599"/>
              <a:ext cx="312" cy="49"/>
            </a:xfrm>
            <a:custGeom>
              <a:avLst/>
              <a:gdLst>
                <a:gd name="T0" fmla="*/ 0 w 312"/>
                <a:gd name="T1" fmla="*/ 49 h 49"/>
                <a:gd name="T2" fmla="*/ 39 w 312"/>
                <a:gd name="T3" fmla="*/ 0 h 49"/>
                <a:gd name="T4" fmla="*/ 312 w 312"/>
                <a:gd name="T5" fmla="*/ 0 h 49"/>
                <a:gd name="T6" fmla="*/ 273 w 312"/>
                <a:gd name="T7" fmla="*/ 49 h 49"/>
                <a:gd name="T8" fmla="*/ 0 w 312"/>
                <a:gd name="T9" fmla="*/ 49 h 49"/>
                <a:gd name="T10" fmla="*/ 0 60000 65536"/>
                <a:gd name="T11" fmla="*/ 0 60000 65536"/>
                <a:gd name="T12" fmla="*/ 0 60000 65536"/>
                <a:gd name="T13" fmla="*/ 0 60000 65536"/>
                <a:gd name="T14" fmla="*/ 0 60000 65536"/>
                <a:gd name="T15" fmla="*/ 0 w 312"/>
                <a:gd name="T16" fmla="*/ 0 h 49"/>
                <a:gd name="T17" fmla="*/ 312 w 312"/>
                <a:gd name="T18" fmla="*/ 49 h 49"/>
              </a:gdLst>
              <a:ahLst/>
              <a:cxnLst>
                <a:cxn ang="T10">
                  <a:pos x="T0" y="T1"/>
                </a:cxn>
                <a:cxn ang="T11">
                  <a:pos x="T2" y="T3"/>
                </a:cxn>
                <a:cxn ang="T12">
                  <a:pos x="T4" y="T5"/>
                </a:cxn>
                <a:cxn ang="T13">
                  <a:pos x="T6" y="T7"/>
                </a:cxn>
                <a:cxn ang="T14">
                  <a:pos x="T8" y="T9"/>
                </a:cxn>
              </a:cxnLst>
              <a:rect l="T15" t="T16" r="T17" b="T18"/>
              <a:pathLst>
                <a:path w="312" h="49">
                  <a:moveTo>
                    <a:pt x="0" y="49"/>
                  </a:moveTo>
                  <a:lnTo>
                    <a:pt x="39" y="0"/>
                  </a:lnTo>
                  <a:lnTo>
                    <a:pt x="312" y="0"/>
                  </a:lnTo>
                  <a:lnTo>
                    <a:pt x="273" y="49"/>
                  </a:lnTo>
                  <a:lnTo>
                    <a:pt x="0" y="49"/>
                  </a:lnTo>
                  <a:close/>
                </a:path>
              </a:pathLst>
            </a:custGeom>
            <a:solidFill>
              <a:srgbClr val="C9C9B6"/>
            </a:solidFill>
            <a:ln w="3175">
              <a:solidFill>
                <a:srgbClr val="494936"/>
              </a:solidFill>
              <a:round/>
              <a:headEnd/>
              <a:tailEnd/>
            </a:ln>
          </p:spPr>
          <p:txBody>
            <a:bodyPr/>
            <a:lstStyle/>
            <a:p>
              <a:endParaRPr lang="en-US"/>
            </a:p>
          </p:txBody>
        </p:sp>
        <p:sp>
          <p:nvSpPr>
            <p:cNvPr id="161970" name="Freeform 41"/>
            <p:cNvSpPr>
              <a:spLocks/>
            </p:cNvSpPr>
            <p:nvPr/>
          </p:nvSpPr>
          <p:spPr bwMode="auto">
            <a:xfrm>
              <a:off x="4885" y="2599"/>
              <a:ext cx="39" cy="59"/>
            </a:xfrm>
            <a:custGeom>
              <a:avLst/>
              <a:gdLst>
                <a:gd name="T0" fmla="*/ 0 w 39"/>
                <a:gd name="T1" fmla="*/ 59 h 59"/>
                <a:gd name="T2" fmla="*/ 39 w 39"/>
                <a:gd name="T3" fmla="*/ 18 h 59"/>
                <a:gd name="T4" fmla="*/ 39 w 39"/>
                <a:gd name="T5" fmla="*/ 0 h 59"/>
                <a:gd name="T6" fmla="*/ 0 w 39"/>
                <a:gd name="T7" fmla="*/ 49 h 59"/>
                <a:gd name="T8" fmla="*/ 0 w 39"/>
                <a:gd name="T9" fmla="*/ 59 h 59"/>
                <a:gd name="T10" fmla="*/ 0 60000 65536"/>
                <a:gd name="T11" fmla="*/ 0 60000 65536"/>
                <a:gd name="T12" fmla="*/ 0 60000 65536"/>
                <a:gd name="T13" fmla="*/ 0 60000 65536"/>
                <a:gd name="T14" fmla="*/ 0 60000 65536"/>
                <a:gd name="T15" fmla="*/ 0 w 39"/>
                <a:gd name="T16" fmla="*/ 0 h 59"/>
                <a:gd name="T17" fmla="*/ 39 w 39"/>
                <a:gd name="T18" fmla="*/ 59 h 59"/>
              </a:gdLst>
              <a:ahLst/>
              <a:cxnLst>
                <a:cxn ang="T10">
                  <a:pos x="T0" y="T1"/>
                </a:cxn>
                <a:cxn ang="T11">
                  <a:pos x="T2" y="T3"/>
                </a:cxn>
                <a:cxn ang="T12">
                  <a:pos x="T4" y="T5"/>
                </a:cxn>
                <a:cxn ang="T13">
                  <a:pos x="T6" y="T7"/>
                </a:cxn>
                <a:cxn ang="T14">
                  <a:pos x="T8" y="T9"/>
                </a:cxn>
              </a:cxnLst>
              <a:rect l="T15" t="T16" r="T17" b="T18"/>
              <a:pathLst>
                <a:path w="39" h="59">
                  <a:moveTo>
                    <a:pt x="0" y="59"/>
                  </a:moveTo>
                  <a:lnTo>
                    <a:pt x="39" y="18"/>
                  </a:lnTo>
                  <a:lnTo>
                    <a:pt x="39" y="0"/>
                  </a:lnTo>
                  <a:lnTo>
                    <a:pt x="0" y="49"/>
                  </a:lnTo>
                  <a:lnTo>
                    <a:pt x="0" y="59"/>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71" name="Freeform 42"/>
            <p:cNvSpPr>
              <a:spLocks/>
            </p:cNvSpPr>
            <p:nvPr/>
          </p:nvSpPr>
          <p:spPr bwMode="auto">
            <a:xfrm>
              <a:off x="4885" y="2599"/>
              <a:ext cx="39" cy="59"/>
            </a:xfrm>
            <a:custGeom>
              <a:avLst/>
              <a:gdLst>
                <a:gd name="T0" fmla="*/ 0 w 39"/>
                <a:gd name="T1" fmla="*/ 59 h 59"/>
                <a:gd name="T2" fmla="*/ 39 w 39"/>
                <a:gd name="T3" fmla="*/ 18 h 59"/>
                <a:gd name="T4" fmla="*/ 39 w 39"/>
                <a:gd name="T5" fmla="*/ 0 h 59"/>
                <a:gd name="T6" fmla="*/ 0 w 39"/>
                <a:gd name="T7" fmla="*/ 49 h 59"/>
                <a:gd name="T8" fmla="*/ 0 w 39"/>
                <a:gd name="T9" fmla="*/ 59 h 59"/>
                <a:gd name="T10" fmla="*/ 0 60000 65536"/>
                <a:gd name="T11" fmla="*/ 0 60000 65536"/>
                <a:gd name="T12" fmla="*/ 0 60000 65536"/>
                <a:gd name="T13" fmla="*/ 0 60000 65536"/>
                <a:gd name="T14" fmla="*/ 0 60000 65536"/>
                <a:gd name="T15" fmla="*/ 0 w 39"/>
                <a:gd name="T16" fmla="*/ 0 h 59"/>
                <a:gd name="T17" fmla="*/ 39 w 39"/>
                <a:gd name="T18" fmla="*/ 59 h 59"/>
              </a:gdLst>
              <a:ahLst/>
              <a:cxnLst>
                <a:cxn ang="T10">
                  <a:pos x="T0" y="T1"/>
                </a:cxn>
                <a:cxn ang="T11">
                  <a:pos x="T2" y="T3"/>
                </a:cxn>
                <a:cxn ang="T12">
                  <a:pos x="T4" y="T5"/>
                </a:cxn>
                <a:cxn ang="T13">
                  <a:pos x="T6" y="T7"/>
                </a:cxn>
                <a:cxn ang="T14">
                  <a:pos x="T8" y="T9"/>
                </a:cxn>
              </a:cxnLst>
              <a:rect l="T15" t="T16" r="T17" b="T18"/>
              <a:pathLst>
                <a:path w="39" h="59">
                  <a:moveTo>
                    <a:pt x="0" y="59"/>
                  </a:moveTo>
                  <a:lnTo>
                    <a:pt x="39" y="18"/>
                  </a:lnTo>
                  <a:lnTo>
                    <a:pt x="39" y="0"/>
                  </a:lnTo>
                  <a:lnTo>
                    <a:pt x="0" y="49"/>
                  </a:lnTo>
                  <a:lnTo>
                    <a:pt x="0" y="59"/>
                  </a:lnTo>
                  <a:close/>
                </a:path>
              </a:pathLst>
            </a:custGeom>
            <a:solidFill>
              <a:srgbClr val="7A7A5A"/>
            </a:solidFill>
            <a:ln w="3175">
              <a:solidFill>
                <a:srgbClr val="494936"/>
              </a:solidFill>
              <a:round/>
              <a:headEnd/>
              <a:tailEnd/>
            </a:ln>
          </p:spPr>
          <p:txBody>
            <a:bodyPr/>
            <a:lstStyle/>
            <a:p>
              <a:endParaRPr lang="en-US"/>
            </a:p>
          </p:txBody>
        </p:sp>
        <p:sp>
          <p:nvSpPr>
            <p:cNvPr id="161972" name="Rectangle 43"/>
            <p:cNvSpPr>
              <a:spLocks noChangeArrowheads="1"/>
            </p:cNvSpPr>
            <p:nvPr/>
          </p:nvSpPr>
          <p:spPr bwMode="auto">
            <a:xfrm>
              <a:off x="4612" y="2648"/>
              <a:ext cx="273" cy="10"/>
            </a:xfrm>
            <a:prstGeom prst="rect">
              <a:avLst/>
            </a:prstGeom>
            <a:solidFill>
              <a:srgbClr val="B7B7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973" name="Rectangle 44"/>
            <p:cNvSpPr>
              <a:spLocks noChangeArrowheads="1"/>
            </p:cNvSpPr>
            <p:nvPr/>
          </p:nvSpPr>
          <p:spPr bwMode="auto">
            <a:xfrm>
              <a:off x="4613" y="2649"/>
              <a:ext cx="271" cy="8"/>
            </a:xfrm>
            <a:prstGeom prst="rect">
              <a:avLst/>
            </a:prstGeom>
            <a:solidFill>
              <a:srgbClr val="B7B79D"/>
            </a:solidFill>
            <a:ln w="3175">
              <a:solidFill>
                <a:srgbClr val="494936"/>
              </a:solidFill>
              <a:miter lim="800000"/>
              <a:headEnd/>
              <a:tailEnd/>
            </a:ln>
          </p:spPr>
          <p:txBody>
            <a:bodyPr/>
            <a:lstStyle/>
            <a:p>
              <a:endParaRPr lang="en-US"/>
            </a:p>
          </p:txBody>
        </p:sp>
        <p:sp>
          <p:nvSpPr>
            <p:cNvPr id="161974" name="Freeform 45"/>
            <p:cNvSpPr>
              <a:spLocks/>
            </p:cNvSpPr>
            <p:nvPr/>
          </p:nvSpPr>
          <p:spPr bwMode="auto">
            <a:xfrm>
              <a:off x="4663" y="2507"/>
              <a:ext cx="281" cy="27"/>
            </a:xfrm>
            <a:custGeom>
              <a:avLst/>
              <a:gdLst>
                <a:gd name="T0" fmla="*/ 0 w 281"/>
                <a:gd name="T1" fmla="*/ 27 h 27"/>
                <a:gd name="T2" fmla="*/ 30 w 281"/>
                <a:gd name="T3" fmla="*/ 0 h 27"/>
                <a:gd name="T4" fmla="*/ 281 w 281"/>
                <a:gd name="T5" fmla="*/ 0 h 27"/>
                <a:gd name="T6" fmla="*/ 253 w 281"/>
                <a:gd name="T7" fmla="*/ 27 h 27"/>
                <a:gd name="T8" fmla="*/ 0 w 281"/>
                <a:gd name="T9" fmla="*/ 27 h 27"/>
                <a:gd name="T10" fmla="*/ 0 60000 65536"/>
                <a:gd name="T11" fmla="*/ 0 60000 65536"/>
                <a:gd name="T12" fmla="*/ 0 60000 65536"/>
                <a:gd name="T13" fmla="*/ 0 60000 65536"/>
                <a:gd name="T14" fmla="*/ 0 60000 65536"/>
                <a:gd name="T15" fmla="*/ 0 w 281"/>
                <a:gd name="T16" fmla="*/ 0 h 27"/>
                <a:gd name="T17" fmla="*/ 281 w 281"/>
                <a:gd name="T18" fmla="*/ 27 h 27"/>
              </a:gdLst>
              <a:ahLst/>
              <a:cxnLst>
                <a:cxn ang="T10">
                  <a:pos x="T0" y="T1"/>
                </a:cxn>
                <a:cxn ang="T11">
                  <a:pos x="T2" y="T3"/>
                </a:cxn>
                <a:cxn ang="T12">
                  <a:pos x="T4" y="T5"/>
                </a:cxn>
                <a:cxn ang="T13">
                  <a:pos x="T6" y="T7"/>
                </a:cxn>
                <a:cxn ang="T14">
                  <a:pos x="T8" y="T9"/>
                </a:cxn>
              </a:cxnLst>
              <a:rect l="T15" t="T16" r="T17" b="T18"/>
              <a:pathLst>
                <a:path w="281" h="27">
                  <a:moveTo>
                    <a:pt x="0" y="27"/>
                  </a:moveTo>
                  <a:lnTo>
                    <a:pt x="30" y="0"/>
                  </a:lnTo>
                  <a:lnTo>
                    <a:pt x="281" y="0"/>
                  </a:lnTo>
                  <a:lnTo>
                    <a:pt x="253" y="2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75" name="Freeform 46"/>
            <p:cNvSpPr>
              <a:spLocks/>
            </p:cNvSpPr>
            <p:nvPr/>
          </p:nvSpPr>
          <p:spPr bwMode="auto">
            <a:xfrm>
              <a:off x="4663" y="2507"/>
              <a:ext cx="281" cy="27"/>
            </a:xfrm>
            <a:custGeom>
              <a:avLst/>
              <a:gdLst>
                <a:gd name="T0" fmla="*/ 0 w 281"/>
                <a:gd name="T1" fmla="*/ 27 h 27"/>
                <a:gd name="T2" fmla="*/ 30 w 281"/>
                <a:gd name="T3" fmla="*/ 0 h 27"/>
                <a:gd name="T4" fmla="*/ 281 w 281"/>
                <a:gd name="T5" fmla="*/ 0 h 27"/>
                <a:gd name="T6" fmla="*/ 253 w 281"/>
                <a:gd name="T7" fmla="*/ 27 h 27"/>
                <a:gd name="T8" fmla="*/ 0 w 281"/>
                <a:gd name="T9" fmla="*/ 27 h 27"/>
                <a:gd name="T10" fmla="*/ 0 60000 65536"/>
                <a:gd name="T11" fmla="*/ 0 60000 65536"/>
                <a:gd name="T12" fmla="*/ 0 60000 65536"/>
                <a:gd name="T13" fmla="*/ 0 60000 65536"/>
                <a:gd name="T14" fmla="*/ 0 60000 65536"/>
                <a:gd name="T15" fmla="*/ 0 w 281"/>
                <a:gd name="T16" fmla="*/ 0 h 27"/>
                <a:gd name="T17" fmla="*/ 281 w 281"/>
                <a:gd name="T18" fmla="*/ 27 h 27"/>
              </a:gdLst>
              <a:ahLst/>
              <a:cxnLst>
                <a:cxn ang="T10">
                  <a:pos x="T0" y="T1"/>
                </a:cxn>
                <a:cxn ang="T11">
                  <a:pos x="T2" y="T3"/>
                </a:cxn>
                <a:cxn ang="T12">
                  <a:pos x="T4" y="T5"/>
                </a:cxn>
                <a:cxn ang="T13">
                  <a:pos x="T6" y="T7"/>
                </a:cxn>
                <a:cxn ang="T14">
                  <a:pos x="T8" y="T9"/>
                </a:cxn>
              </a:cxnLst>
              <a:rect l="T15" t="T16" r="T17" b="T18"/>
              <a:pathLst>
                <a:path w="281" h="27">
                  <a:moveTo>
                    <a:pt x="0" y="27"/>
                  </a:moveTo>
                  <a:lnTo>
                    <a:pt x="30" y="0"/>
                  </a:lnTo>
                  <a:lnTo>
                    <a:pt x="281" y="0"/>
                  </a:lnTo>
                  <a:lnTo>
                    <a:pt x="253" y="27"/>
                  </a:lnTo>
                  <a:lnTo>
                    <a:pt x="0" y="27"/>
                  </a:lnTo>
                  <a:close/>
                </a:path>
              </a:pathLst>
            </a:custGeom>
            <a:solidFill>
              <a:srgbClr val="000000"/>
            </a:solidFill>
            <a:ln w="3175">
              <a:solidFill>
                <a:srgbClr val="000000"/>
              </a:solidFill>
              <a:round/>
              <a:headEnd/>
              <a:tailEnd/>
            </a:ln>
          </p:spPr>
          <p:txBody>
            <a:bodyPr/>
            <a:lstStyle/>
            <a:p>
              <a:endParaRPr lang="en-US"/>
            </a:p>
          </p:txBody>
        </p:sp>
        <p:sp>
          <p:nvSpPr>
            <p:cNvPr id="161976" name="Freeform 47"/>
            <p:cNvSpPr>
              <a:spLocks/>
            </p:cNvSpPr>
            <p:nvPr/>
          </p:nvSpPr>
          <p:spPr bwMode="auto">
            <a:xfrm>
              <a:off x="4661" y="2306"/>
              <a:ext cx="279" cy="26"/>
            </a:xfrm>
            <a:custGeom>
              <a:avLst/>
              <a:gdLst>
                <a:gd name="T0" fmla="*/ 0 w 279"/>
                <a:gd name="T1" fmla="*/ 26 h 26"/>
                <a:gd name="T2" fmla="*/ 28 w 279"/>
                <a:gd name="T3" fmla="*/ 0 h 26"/>
                <a:gd name="T4" fmla="*/ 279 w 279"/>
                <a:gd name="T5" fmla="*/ 0 h 26"/>
                <a:gd name="T6" fmla="*/ 251 w 279"/>
                <a:gd name="T7" fmla="*/ 26 h 26"/>
                <a:gd name="T8" fmla="*/ 0 w 279"/>
                <a:gd name="T9" fmla="*/ 26 h 26"/>
                <a:gd name="T10" fmla="*/ 0 60000 65536"/>
                <a:gd name="T11" fmla="*/ 0 60000 65536"/>
                <a:gd name="T12" fmla="*/ 0 60000 65536"/>
                <a:gd name="T13" fmla="*/ 0 60000 65536"/>
                <a:gd name="T14" fmla="*/ 0 60000 65536"/>
                <a:gd name="T15" fmla="*/ 0 w 279"/>
                <a:gd name="T16" fmla="*/ 0 h 26"/>
                <a:gd name="T17" fmla="*/ 279 w 279"/>
                <a:gd name="T18" fmla="*/ 26 h 26"/>
              </a:gdLst>
              <a:ahLst/>
              <a:cxnLst>
                <a:cxn ang="T10">
                  <a:pos x="T0" y="T1"/>
                </a:cxn>
                <a:cxn ang="T11">
                  <a:pos x="T2" y="T3"/>
                </a:cxn>
                <a:cxn ang="T12">
                  <a:pos x="T4" y="T5"/>
                </a:cxn>
                <a:cxn ang="T13">
                  <a:pos x="T6" y="T7"/>
                </a:cxn>
                <a:cxn ang="T14">
                  <a:pos x="T8" y="T9"/>
                </a:cxn>
              </a:cxnLst>
              <a:rect l="T15" t="T16" r="T17" b="T18"/>
              <a:pathLst>
                <a:path w="279" h="26">
                  <a:moveTo>
                    <a:pt x="0" y="26"/>
                  </a:moveTo>
                  <a:lnTo>
                    <a:pt x="28" y="0"/>
                  </a:lnTo>
                  <a:lnTo>
                    <a:pt x="279" y="0"/>
                  </a:lnTo>
                  <a:lnTo>
                    <a:pt x="251" y="26"/>
                  </a:lnTo>
                  <a:lnTo>
                    <a:pt x="0" y="26"/>
                  </a:lnTo>
                  <a:close/>
                </a:path>
              </a:pathLst>
            </a:custGeom>
            <a:solidFill>
              <a:srgbClr val="C9C9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77" name="Freeform 48"/>
            <p:cNvSpPr>
              <a:spLocks/>
            </p:cNvSpPr>
            <p:nvPr/>
          </p:nvSpPr>
          <p:spPr bwMode="auto">
            <a:xfrm>
              <a:off x="4661" y="2306"/>
              <a:ext cx="279" cy="26"/>
            </a:xfrm>
            <a:custGeom>
              <a:avLst/>
              <a:gdLst>
                <a:gd name="T0" fmla="*/ 0 w 279"/>
                <a:gd name="T1" fmla="*/ 26 h 26"/>
                <a:gd name="T2" fmla="*/ 28 w 279"/>
                <a:gd name="T3" fmla="*/ 0 h 26"/>
                <a:gd name="T4" fmla="*/ 279 w 279"/>
                <a:gd name="T5" fmla="*/ 0 h 26"/>
                <a:gd name="T6" fmla="*/ 251 w 279"/>
                <a:gd name="T7" fmla="*/ 26 h 26"/>
                <a:gd name="T8" fmla="*/ 0 w 279"/>
                <a:gd name="T9" fmla="*/ 26 h 26"/>
                <a:gd name="T10" fmla="*/ 0 60000 65536"/>
                <a:gd name="T11" fmla="*/ 0 60000 65536"/>
                <a:gd name="T12" fmla="*/ 0 60000 65536"/>
                <a:gd name="T13" fmla="*/ 0 60000 65536"/>
                <a:gd name="T14" fmla="*/ 0 60000 65536"/>
                <a:gd name="T15" fmla="*/ 0 w 279"/>
                <a:gd name="T16" fmla="*/ 0 h 26"/>
                <a:gd name="T17" fmla="*/ 279 w 279"/>
                <a:gd name="T18" fmla="*/ 26 h 26"/>
              </a:gdLst>
              <a:ahLst/>
              <a:cxnLst>
                <a:cxn ang="T10">
                  <a:pos x="T0" y="T1"/>
                </a:cxn>
                <a:cxn ang="T11">
                  <a:pos x="T2" y="T3"/>
                </a:cxn>
                <a:cxn ang="T12">
                  <a:pos x="T4" y="T5"/>
                </a:cxn>
                <a:cxn ang="T13">
                  <a:pos x="T6" y="T7"/>
                </a:cxn>
                <a:cxn ang="T14">
                  <a:pos x="T8" y="T9"/>
                </a:cxn>
              </a:cxnLst>
              <a:rect l="T15" t="T16" r="T17" b="T18"/>
              <a:pathLst>
                <a:path w="279" h="26">
                  <a:moveTo>
                    <a:pt x="0" y="26"/>
                  </a:moveTo>
                  <a:lnTo>
                    <a:pt x="28" y="0"/>
                  </a:lnTo>
                  <a:lnTo>
                    <a:pt x="279" y="0"/>
                  </a:lnTo>
                  <a:lnTo>
                    <a:pt x="251" y="26"/>
                  </a:lnTo>
                  <a:lnTo>
                    <a:pt x="0" y="26"/>
                  </a:lnTo>
                  <a:close/>
                </a:path>
              </a:pathLst>
            </a:custGeom>
            <a:solidFill>
              <a:srgbClr val="C9C9B6"/>
            </a:solidFill>
            <a:ln w="3175">
              <a:solidFill>
                <a:srgbClr val="494936"/>
              </a:solidFill>
              <a:round/>
              <a:headEnd/>
              <a:tailEnd/>
            </a:ln>
          </p:spPr>
          <p:txBody>
            <a:bodyPr/>
            <a:lstStyle/>
            <a:p>
              <a:endParaRPr lang="en-US"/>
            </a:p>
          </p:txBody>
        </p:sp>
        <p:sp>
          <p:nvSpPr>
            <p:cNvPr id="161978" name="Rectangle 49"/>
            <p:cNvSpPr>
              <a:spLocks noChangeArrowheads="1"/>
            </p:cNvSpPr>
            <p:nvPr/>
          </p:nvSpPr>
          <p:spPr bwMode="auto">
            <a:xfrm>
              <a:off x="4662" y="2333"/>
              <a:ext cx="251" cy="196"/>
            </a:xfrm>
            <a:prstGeom prst="rect">
              <a:avLst/>
            </a:prstGeom>
            <a:solidFill>
              <a:srgbClr val="B7B79D"/>
            </a:solidFill>
            <a:ln w="3175">
              <a:solidFill>
                <a:srgbClr val="494936"/>
              </a:solidFill>
              <a:miter lim="800000"/>
              <a:headEnd/>
              <a:tailEnd/>
            </a:ln>
          </p:spPr>
          <p:txBody>
            <a:bodyPr/>
            <a:lstStyle/>
            <a:p>
              <a:endParaRPr lang="en-US"/>
            </a:p>
          </p:txBody>
        </p:sp>
        <p:sp>
          <p:nvSpPr>
            <p:cNvPr id="161979" name="Rectangle 50"/>
            <p:cNvSpPr>
              <a:spLocks noChangeArrowheads="1"/>
            </p:cNvSpPr>
            <p:nvPr/>
          </p:nvSpPr>
          <p:spPr bwMode="auto">
            <a:xfrm>
              <a:off x="4684" y="2358"/>
              <a:ext cx="207" cy="152"/>
            </a:xfrm>
            <a:prstGeom prst="rect">
              <a:avLst/>
            </a:prstGeom>
            <a:solidFill>
              <a:srgbClr val="FFFFFF"/>
            </a:solidFill>
            <a:ln w="3175">
              <a:solidFill>
                <a:srgbClr val="494936"/>
              </a:solidFill>
              <a:miter lim="800000"/>
              <a:headEnd/>
              <a:tailEnd/>
            </a:ln>
          </p:spPr>
          <p:txBody>
            <a:bodyPr/>
            <a:lstStyle/>
            <a:p>
              <a:endParaRPr lang="en-US"/>
            </a:p>
          </p:txBody>
        </p:sp>
        <p:sp>
          <p:nvSpPr>
            <p:cNvPr id="161980" name="Freeform 51"/>
            <p:cNvSpPr>
              <a:spLocks/>
            </p:cNvSpPr>
            <p:nvPr/>
          </p:nvSpPr>
          <p:spPr bwMode="auto">
            <a:xfrm>
              <a:off x="4912" y="2306"/>
              <a:ext cx="28" cy="222"/>
            </a:xfrm>
            <a:custGeom>
              <a:avLst/>
              <a:gdLst>
                <a:gd name="T0" fmla="*/ 0 w 28"/>
                <a:gd name="T1" fmla="*/ 222 h 222"/>
                <a:gd name="T2" fmla="*/ 28 w 28"/>
                <a:gd name="T3" fmla="*/ 195 h 222"/>
                <a:gd name="T4" fmla="*/ 28 w 28"/>
                <a:gd name="T5" fmla="*/ 0 h 222"/>
                <a:gd name="T6" fmla="*/ 0 w 28"/>
                <a:gd name="T7" fmla="*/ 26 h 222"/>
                <a:gd name="T8" fmla="*/ 0 w 28"/>
                <a:gd name="T9" fmla="*/ 222 h 222"/>
                <a:gd name="T10" fmla="*/ 0 60000 65536"/>
                <a:gd name="T11" fmla="*/ 0 60000 65536"/>
                <a:gd name="T12" fmla="*/ 0 60000 65536"/>
                <a:gd name="T13" fmla="*/ 0 60000 65536"/>
                <a:gd name="T14" fmla="*/ 0 60000 65536"/>
                <a:gd name="T15" fmla="*/ 0 w 28"/>
                <a:gd name="T16" fmla="*/ 0 h 222"/>
                <a:gd name="T17" fmla="*/ 28 w 28"/>
                <a:gd name="T18" fmla="*/ 222 h 222"/>
              </a:gdLst>
              <a:ahLst/>
              <a:cxnLst>
                <a:cxn ang="T10">
                  <a:pos x="T0" y="T1"/>
                </a:cxn>
                <a:cxn ang="T11">
                  <a:pos x="T2" y="T3"/>
                </a:cxn>
                <a:cxn ang="T12">
                  <a:pos x="T4" y="T5"/>
                </a:cxn>
                <a:cxn ang="T13">
                  <a:pos x="T6" y="T7"/>
                </a:cxn>
                <a:cxn ang="T14">
                  <a:pos x="T8" y="T9"/>
                </a:cxn>
              </a:cxnLst>
              <a:rect l="T15" t="T16" r="T17" b="T18"/>
              <a:pathLst>
                <a:path w="28" h="222">
                  <a:moveTo>
                    <a:pt x="0" y="222"/>
                  </a:moveTo>
                  <a:lnTo>
                    <a:pt x="28" y="195"/>
                  </a:lnTo>
                  <a:lnTo>
                    <a:pt x="28" y="0"/>
                  </a:lnTo>
                  <a:lnTo>
                    <a:pt x="0" y="26"/>
                  </a:lnTo>
                  <a:lnTo>
                    <a:pt x="0" y="222"/>
                  </a:lnTo>
                  <a:close/>
                </a:path>
              </a:pathLst>
            </a:custGeom>
            <a:solidFill>
              <a:srgbClr val="7A7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81" name="Freeform 52"/>
            <p:cNvSpPr>
              <a:spLocks/>
            </p:cNvSpPr>
            <p:nvPr/>
          </p:nvSpPr>
          <p:spPr bwMode="auto">
            <a:xfrm>
              <a:off x="4912" y="2306"/>
              <a:ext cx="28" cy="222"/>
            </a:xfrm>
            <a:custGeom>
              <a:avLst/>
              <a:gdLst>
                <a:gd name="T0" fmla="*/ 0 w 28"/>
                <a:gd name="T1" fmla="*/ 222 h 222"/>
                <a:gd name="T2" fmla="*/ 28 w 28"/>
                <a:gd name="T3" fmla="*/ 195 h 222"/>
                <a:gd name="T4" fmla="*/ 28 w 28"/>
                <a:gd name="T5" fmla="*/ 0 h 222"/>
                <a:gd name="T6" fmla="*/ 0 w 28"/>
                <a:gd name="T7" fmla="*/ 26 h 222"/>
                <a:gd name="T8" fmla="*/ 0 w 28"/>
                <a:gd name="T9" fmla="*/ 222 h 222"/>
                <a:gd name="T10" fmla="*/ 0 60000 65536"/>
                <a:gd name="T11" fmla="*/ 0 60000 65536"/>
                <a:gd name="T12" fmla="*/ 0 60000 65536"/>
                <a:gd name="T13" fmla="*/ 0 60000 65536"/>
                <a:gd name="T14" fmla="*/ 0 60000 65536"/>
                <a:gd name="T15" fmla="*/ 0 w 28"/>
                <a:gd name="T16" fmla="*/ 0 h 222"/>
                <a:gd name="T17" fmla="*/ 28 w 28"/>
                <a:gd name="T18" fmla="*/ 222 h 222"/>
              </a:gdLst>
              <a:ahLst/>
              <a:cxnLst>
                <a:cxn ang="T10">
                  <a:pos x="T0" y="T1"/>
                </a:cxn>
                <a:cxn ang="T11">
                  <a:pos x="T2" y="T3"/>
                </a:cxn>
                <a:cxn ang="T12">
                  <a:pos x="T4" y="T5"/>
                </a:cxn>
                <a:cxn ang="T13">
                  <a:pos x="T6" y="T7"/>
                </a:cxn>
                <a:cxn ang="T14">
                  <a:pos x="T8" y="T9"/>
                </a:cxn>
              </a:cxnLst>
              <a:rect l="T15" t="T16" r="T17" b="T18"/>
              <a:pathLst>
                <a:path w="28" h="222">
                  <a:moveTo>
                    <a:pt x="0" y="222"/>
                  </a:moveTo>
                  <a:lnTo>
                    <a:pt x="28" y="195"/>
                  </a:lnTo>
                  <a:lnTo>
                    <a:pt x="28" y="0"/>
                  </a:lnTo>
                  <a:lnTo>
                    <a:pt x="0" y="26"/>
                  </a:lnTo>
                  <a:lnTo>
                    <a:pt x="0" y="222"/>
                  </a:lnTo>
                  <a:close/>
                </a:path>
              </a:pathLst>
            </a:custGeom>
            <a:solidFill>
              <a:srgbClr val="7A7A5A"/>
            </a:solidFill>
            <a:ln w="3175">
              <a:solidFill>
                <a:srgbClr val="494936"/>
              </a:solidFill>
              <a:round/>
              <a:headEnd/>
              <a:tailEnd/>
            </a:ln>
          </p:spPr>
          <p:txBody>
            <a:bodyPr/>
            <a:lstStyle/>
            <a:p>
              <a:endParaRPr lang="en-US"/>
            </a:p>
          </p:txBody>
        </p:sp>
      </p:grpSp>
      <p:sp>
        <p:nvSpPr>
          <p:cNvPr id="161803" name="Rectangle 53"/>
          <p:cNvSpPr>
            <a:spLocks noChangeArrowheads="1"/>
          </p:cNvSpPr>
          <p:nvPr/>
        </p:nvSpPr>
        <p:spPr bwMode="auto">
          <a:xfrm>
            <a:off x="800100" y="3730625"/>
            <a:ext cx="796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a:lnSpc>
                <a:spcPct val="100000"/>
              </a:lnSpc>
            </a:pPr>
            <a:r>
              <a:rPr lang="en-US" sz="1600">
                <a:latin typeface="Helvetica" charset="0"/>
              </a:rPr>
              <a:t>Host A</a:t>
            </a:r>
          </a:p>
        </p:txBody>
      </p:sp>
      <p:sp>
        <p:nvSpPr>
          <p:cNvPr id="161804" name="Rectangle 54"/>
          <p:cNvSpPr>
            <a:spLocks noChangeArrowheads="1"/>
          </p:cNvSpPr>
          <p:nvPr/>
        </p:nvSpPr>
        <p:spPr bwMode="auto">
          <a:xfrm>
            <a:off x="7277100" y="3730625"/>
            <a:ext cx="800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a:lnSpc>
                <a:spcPct val="100000"/>
              </a:lnSpc>
            </a:pPr>
            <a:r>
              <a:rPr lang="en-US" sz="1600">
                <a:latin typeface="Helvetica" charset="0"/>
              </a:rPr>
              <a:t>Host B</a:t>
            </a:r>
          </a:p>
        </p:txBody>
      </p:sp>
      <p:sp>
        <p:nvSpPr>
          <p:cNvPr id="161805" name="Rectangle 55"/>
          <p:cNvSpPr>
            <a:spLocks noChangeArrowheads="1"/>
          </p:cNvSpPr>
          <p:nvPr/>
        </p:nvSpPr>
        <p:spPr bwMode="auto">
          <a:xfrm>
            <a:off x="2095500" y="4632325"/>
            <a:ext cx="10572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a:lnSpc>
                <a:spcPct val="100000"/>
              </a:lnSpc>
            </a:pPr>
            <a:r>
              <a:rPr lang="en-US" sz="1600">
                <a:latin typeface="Helvetica" charset="0"/>
              </a:rPr>
              <a:t>Router A </a:t>
            </a:r>
          </a:p>
        </p:txBody>
      </p:sp>
      <p:grpSp>
        <p:nvGrpSpPr>
          <p:cNvPr id="161806" name="Group 56"/>
          <p:cNvGrpSpPr>
            <a:grpSpLocks/>
          </p:cNvGrpSpPr>
          <p:nvPr/>
        </p:nvGrpSpPr>
        <p:grpSpPr bwMode="auto">
          <a:xfrm>
            <a:off x="2220913" y="4202113"/>
            <a:ext cx="711200" cy="411162"/>
            <a:chOff x="1327" y="2409"/>
            <a:chExt cx="448" cy="259"/>
          </a:xfrm>
        </p:grpSpPr>
        <p:sp>
          <p:nvSpPr>
            <p:cNvPr id="161936" name="Oval 57"/>
            <p:cNvSpPr>
              <a:spLocks noChangeArrowheads="1"/>
            </p:cNvSpPr>
            <p:nvPr/>
          </p:nvSpPr>
          <p:spPr bwMode="auto">
            <a:xfrm>
              <a:off x="1328" y="2517"/>
              <a:ext cx="447" cy="151"/>
            </a:xfrm>
            <a:prstGeom prst="ellipse">
              <a:avLst/>
            </a:prstGeom>
            <a:solidFill>
              <a:srgbClr val="0078AA"/>
            </a:solidFill>
            <a:ln w="4763">
              <a:solidFill>
                <a:srgbClr val="AAE6FF"/>
              </a:solidFill>
              <a:round/>
              <a:headEnd/>
              <a:tailEnd/>
            </a:ln>
          </p:spPr>
          <p:txBody>
            <a:bodyPr/>
            <a:lstStyle/>
            <a:p>
              <a:endParaRPr lang="en-US"/>
            </a:p>
          </p:txBody>
        </p:sp>
        <p:sp>
          <p:nvSpPr>
            <p:cNvPr id="161937" name="Rectangle 58"/>
            <p:cNvSpPr>
              <a:spLocks noChangeArrowheads="1"/>
            </p:cNvSpPr>
            <p:nvPr/>
          </p:nvSpPr>
          <p:spPr bwMode="auto">
            <a:xfrm>
              <a:off x="1327" y="2486"/>
              <a:ext cx="446" cy="108"/>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938" name="Rectangle 59"/>
            <p:cNvSpPr>
              <a:spLocks noChangeArrowheads="1"/>
            </p:cNvSpPr>
            <p:nvPr/>
          </p:nvSpPr>
          <p:spPr bwMode="auto">
            <a:xfrm>
              <a:off x="1327" y="2486"/>
              <a:ext cx="446" cy="108"/>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939" name="Oval 60"/>
            <p:cNvSpPr>
              <a:spLocks noChangeArrowheads="1"/>
            </p:cNvSpPr>
            <p:nvPr/>
          </p:nvSpPr>
          <p:spPr bwMode="auto">
            <a:xfrm>
              <a:off x="1328" y="2409"/>
              <a:ext cx="447" cy="151"/>
            </a:xfrm>
            <a:prstGeom prst="ellipse">
              <a:avLst/>
            </a:prstGeom>
            <a:solidFill>
              <a:srgbClr val="00B4FF"/>
            </a:solidFill>
            <a:ln w="4763">
              <a:solidFill>
                <a:srgbClr val="AAE6FF"/>
              </a:solidFill>
              <a:round/>
              <a:headEnd/>
              <a:tailEnd/>
            </a:ln>
          </p:spPr>
          <p:txBody>
            <a:bodyPr/>
            <a:lstStyle/>
            <a:p>
              <a:endParaRPr lang="en-US"/>
            </a:p>
          </p:txBody>
        </p:sp>
        <p:grpSp>
          <p:nvGrpSpPr>
            <p:cNvPr id="161940" name="Group 61"/>
            <p:cNvGrpSpPr>
              <a:grpSpLocks/>
            </p:cNvGrpSpPr>
            <p:nvPr/>
          </p:nvGrpSpPr>
          <p:grpSpPr bwMode="auto">
            <a:xfrm>
              <a:off x="1395" y="2427"/>
              <a:ext cx="310" cy="116"/>
              <a:chOff x="1395" y="2427"/>
              <a:chExt cx="310" cy="116"/>
            </a:xfrm>
          </p:grpSpPr>
          <p:grpSp>
            <p:nvGrpSpPr>
              <p:cNvPr id="161943" name="Group 62"/>
              <p:cNvGrpSpPr>
                <a:grpSpLocks/>
              </p:cNvGrpSpPr>
              <p:nvPr/>
            </p:nvGrpSpPr>
            <p:grpSpPr bwMode="auto">
              <a:xfrm>
                <a:off x="1395" y="2427"/>
                <a:ext cx="307" cy="113"/>
                <a:chOff x="1395" y="2427"/>
                <a:chExt cx="307" cy="113"/>
              </a:xfrm>
            </p:grpSpPr>
            <p:sp>
              <p:nvSpPr>
                <p:cNvPr id="161953" name="Freeform 63"/>
                <p:cNvSpPr>
                  <a:spLocks/>
                </p:cNvSpPr>
                <p:nvPr/>
              </p:nvSpPr>
              <p:spPr bwMode="auto">
                <a:xfrm>
                  <a:off x="1556" y="2430"/>
                  <a:ext cx="146"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113"/>
                      </a:moveTo>
                      <a:lnTo>
                        <a:pt x="98" y="144"/>
                      </a:lnTo>
                      <a:lnTo>
                        <a:pt x="334" y="48"/>
                      </a:lnTo>
                      <a:lnTo>
                        <a:pt x="440" y="81"/>
                      </a:lnTo>
                      <a:lnTo>
                        <a:pt x="383" y="0"/>
                      </a:lnTo>
                      <a:lnTo>
                        <a:pt x="106" y="0"/>
                      </a:lnTo>
                      <a:lnTo>
                        <a:pt x="221" y="24"/>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54" name="Freeform 64"/>
                <p:cNvSpPr>
                  <a:spLocks/>
                </p:cNvSpPr>
                <p:nvPr/>
              </p:nvSpPr>
              <p:spPr bwMode="auto">
                <a:xfrm>
                  <a:off x="1556" y="2430"/>
                  <a:ext cx="146"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113"/>
                      </a:moveTo>
                      <a:lnTo>
                        <a:pt x="98" y="144"/>
                      </a:lnTo>
                      <a:lnTo>
                        <a:pt x="334" y="48"/>
                      </a:lnTo>
                      <a:lnTo>
                        <a:pt x="440" y="81"/>
                      </a:lnTo>
                      <a:lnTo>
                        <a:pt x="383" y="0"/>
                      </a:lnTo>
                      <a:lnTo>
                        <a:pt x="106" y="0"/>
                      </a:lnTo>
                      <a:lnTo>
                        <a:pt x="221" y="24"/>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55" name="Freeform 65"/>
                <p:cNvSpPr>
                  <a:spLocks/>
                </p:cNvSpPr>
                <p:nvPr/>
              </p:nvSpPr>
              <p:spPr bwMode="auto">
                <a:xfrm>
                  <a:off x="1395" y="2486"/>
                  <a:ext cx="147" cy="51"/>
                </a:xfrm>
                <a:custGeom>
                  <a:avLst/>
                  <a:gdLst>
                    <a:gd name="T0" fmla="*/ 0 w 441"/>
                    <a:gd name="T1" fmla="*/ 0 h 153"/>
                    <a:gd name="T2" fmla="*/ 0 w 441"/>
                    <a:gd name="T3" fmla="*/ 0 h 153"/>
                    <a:gd name="T4" fmla="*/ 0 w 441"/>
                    <a:gd name="T5" fmla="*/ 0 h 153"/>
                    <a:gd name="T6" fmla="*/ 0 w 441"/>
                    <a:gd name="T7" fmla="*/ 0 h 153"/>
                    <a:gd name="T8" fmla="*/ 0 w 441"/>
                    <a:gd name="T9" fmla="*/ 0 h 153"/>
                    <a:gd name="T10" fmla="*/ 0 w 441"/>
                    <a:gd name="T11" fmla="*/ 0 h 153"/>
                    <a:gd name="T12" fmla="*/ 0 w 441"/>
                    <a:gd name="T13" fmla="*/ 0 h 153"/>
                    <a:gd name="T14" fmla="*/ 0 w 441"/>
                    <a:gd name="T15" fmla="*/ 0 h 153"/>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53"/>
                    <a:gd name="T26" fmla="*/ 441 w 441"/>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53">
                      <a:moveTo>
                        <a:pt x="441" y="32"/>
                      </a:moveTo>
                      <a:lnTo>
                        <a:pt x="343" y="0"/>
                      </a:lnTo>
                      <a:lnTo>
                        <a:pt x="115" y="97"/>
                      </a:lnTo>
                      <a:lnTo>
                        <a:pt x="0" y="64"/>
                      </a:lnTo>
                      <a:lnTo>
                        <a:pt x="58" y="153"/>
                      </a:lnTo>
                      <a:lnTo>
                        <a:pt x="343" y="153"/>
                      </a:lnTo>
                      <a:lnTo>
                        <a:pt x="220" y="121"/>
                      </a:lnTo>
                      <a:lnTo>
                        <a:pt x="4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56" name="Freeform 66"/>
                <p:cNvSpPr>
                  <a:spLocks/>
                </p:cNvSpPr>
                <p:nvPr/>
              </p:nvSpPr>
              <p:spPr bwMode="auto">
                <a:xfrm>
                  <a:off x="1395" y="2486"/>
                  <a:ext cx="147" cy="51"/>
                </a:xfrm>
                <a:custGeom>
                  <a:avLst/>
                  <a:gdLst>
                    <a:gd name="T0" fmla="*/ 0 w 441"/>
                    <a:gd name="T1" fmla="*/ 0 h 153"/>
                    <a:gd name="T2" fmla="*/ 0 w 441"/>
                    <a:gd name="T3" fmla="*/ 0 h 153"/>
                    <a:gd name="T4" fmla="*/ 0 w 441"/>
                    <a:gd name="T5" fmla="*/ 0 h 153"/>
                    <a:gd name="T6" fmla="*/ 0 w 441"/>
                    <a:gd name="T7" fmla="*/ 0 h 153"/>
                    <a:gd name="T8" fmla="*/ 0 w 441"/>
                    <a:gd name="T9" fmla="*/ 0 h 153"/>
                    <a:gd name="T10" fmla="*/ 0 w 441"/>
                    <a:gd name="T11" fmla="*/ 0 h 153"/>
                    <a:gd name="T12" fmla="*/ 0 w 441"/>
                    <a:gd name="T13" fmla="*/ 0 h 153"/>
                    <a:gd name="T14" fmla="*/ 0 w 441"/>
                    <a:gd name="T15" fmla="*/ 0 h 153"/>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53"/>
                    <a:gd name="T26" fmla="*/ 441 w 441"/>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53">
                      <a:moveTo>
                        <a:pt x="441" y="32"/>
                      </a:moveTo>
                      <a:lnTo>
                        <a:pt x="343" y="0"/>
                      </a:lnTo>
                      <a:lnTo>
                        <a:pt x="115" y="97"/>
                      </a:lnTo>
                      <a:lnTo>
                        <a:pt x="0" y="64"/>
                      </a:lnTo>
                      <a:lnTo>
                        <a:pt x="58" y="153"/>
                      </a:lnTo>
                      <a:lnTo>
                        <a:pt x="343" y="153"/>
                      </a:lnTo>
                      <a:lnTo>
                        <a:pt x="220" y="121"/>
                      </a:lnTo>
                      <a:lnTo>
                        <a:pt x="4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57" name="Freeform 67"/>
                <p:cNvSpPr>
                  <a:spLocks/>
                </p:cNvSpPr>
                <p:nvPr/>
              </p:nvSpPr>
              <p:spPr bwMode="auto">
                <a:xfrm>
                  <a:off x="1403" y="2427"/>
                  <a:ext cx="147"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32"/>
                      </a:moveTo>
                      <a:lnTo>
                        <a:pt x="98" y="0"/>
                      </a:lnTo>
                      <a:lnTo>
                        <a:pt x="334" y="89"/>
                      </a:lnTo>
                      <a:lnTo>
                        <a:pt x="440" y="64"/>
                      </a:lnTo>
                      <a:lnTo>
                        <a:pt x="383" y="144"/>
                      </a:lnTo>
                      <a:lnTo>
                        <a:pt x="105" y="144"/>
                      </a:lnTo>
                      <a:lnTo>
                        <a:pt x="220" y="121"/>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58" name="Freeform 68"/>
                <p:cNvSpPr>
                  <a:spLocks/>
                </p:cNvSpPr>
                <p:nvPr/>
              </p:nvSpPr>
              <p:spPr bwMode="auto">
                <a:xfrm>
                  <a:off x="1403" y="2427"/>
                  <a:ext cx="147"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32"/>
                      </a:moveTo>
                      <a:lnTo>
                        <a:pt x="98" y="0"/>
                      </a:lnTo>
                      <a:lnTo>
                        <a:pt x="334" y="89"/>
                      </a:lnTo>
                      <a:lnTo>
                        <a:pt x="440" y="64"/>
                      </a:lnTo>
                      <a:lnTo>
                        <a:pt x="383" y="144"/>
                      </a:lnTo>
                      <a:lnTo>
                        <a:pt x="105" y="144"/>
                      </a:lnTo>
                      <a:lnTo>
                        <a:pt x="220" y="121"/>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59" name="Freeform 69"/>
                <p:cNvSpPr>
                  <a:spLocks/>
                </p:cNvSpPr>
                <p:nvPr/>
              </p:nvSpPr>
              <p:spPr bwMode="auto">
                <a:xfrm>
                  <a:off x="1550" y="2491"/>
                  <a:ext cx="147" cy="49"/>
                </a:xfrm>
                <a:custGeom>
                  <a:avLst/>
                  <a:gdLst>
                    <a:gd name="T0" fmla="*/ 0 w 441"/>
                    <a:gd name="T1" fmla="*/ 0 h 146"/>
                    <a:gd name="T2" fmla="*/ 0 w 441"/>
                    <a:gd name="T3" fmla="*/ 0 h 146"/>
                    <a:gd name="T4" fmla="*/ 0 w 441"/>
                    <a:gd name="T5" fmla="*/ 0 h 146"/>
                    <a:gd name="T6" fmla="*/ 0 w 441"/>
                    <a:gd name="T7" fmla="*/ 0 h 146"/>
                    <a:gd name="T8" fmla="*/ 0 w 441"/>
                    <a:gd name="T9" fmla="*/ 0 h 146"/>
                    <a:gd name="T10" fmla="*/ 0 w 441"/>
                    <a:gd name="T11" fmla="*/ 0 h 146"/>
                    <a:gd name="T12" fmla="*/ 0 w 441"/>
                    <a:gd name="T13" fmla="*/ 0 h 146"/>
                    <a:gd name="T14" fmla="*/ 0 w 441"/>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6"/>
                    <a:gd name="T26" fmla="*/ 441 w 441"/>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6">
                      <a:moveTo>
                        <a:pt x="441" y="113"/>
                      </a:moveTo>
                      <a:lnTo>
                        <a:pt x="343" y="146"/>
                      </a:lnTo>
                      <a:lnTo>
                        <a:pt x="115" y="48"/>
                      </a:lnTo>
                      <a:lnTo>
                        <a:pt x="0" y="81"/>
                      </a:lnTo>
                      <a:lnTo>
                        <a:pt x="58" y="0"/>
                      </a:lnTo>
                      <a:lnTo>
                        <a:pt x="343" y="0"/>
                      </a:lnTo>
                      <a:lnTo>
                        <a:pt x="221" y="24"/>
                      </a:lnTo>
                      <a:lnTo>
                        <a:pt x="441"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60" name="Freeform 70"/>
                <p:cNvSpPr>
                  <a:spLocks/>
                </p:cNvSpPr>
                <p:nvPr/>
              </p:nvSpPr>
              <p:spPr bwMode="auto">
                <a:xfrm>
                  <a:off x="1550" y="2491"/>
                  <a:ext cx="147" cy="49"/>
                </a:xfrm>
                <a:custGeom>
                  <a:avLst/>
                  <a:gdLst>
                    <a:gd name="T0" fmla="*/ 0 w 441"/>
                    <a:gd name="T1" fmla="*/ 0 h 146"/>
                    <a:gd name="T2" fmla="*/ 0 w 441"/>
                    <a:gd name="T3" fmla="*/ 0 h 146"/>
                    <a:gd name="T4" fmla="*/ 0 w 441"/>
                    <a:gd name="T5" fmla="*/ 0 h 146"/>
                    <a:gd name="T6" fmla="*/ 0 w 441"/>
                    <a:gd name="T7" fmla="*/ 0 h 146"/>
                    <a:gd name="T8" fmla="*/ 0 w 441"/>
                    <a:gd name="T9" fmla="*/ 0 h 146"/>
                    <a:gd name="T10" fmla="*/ 0 w 441"/>
                    <a:gd name="T11" fmla="*/ 0 h 146"/>
                    <a:gd name="T12" fmla="*/ 0 w 441"/>
                    <a:gd name="T13" fmla="*/ 0 h 146"/>
                    <a:gd name="T14" fmla="*/ 0 w 441"/>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6"/>
                    <a:gd name="T26" fmla="*/ 441 w 441"/>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6">
                      <a:moveTo>
                        <a:pt x="441" y="113"/>
                      </a:moveTo>
                      <a:lnTo>
                        <a:pt x="343" y="146"/>
                      </a:lnTo>
                      <a:lnTo>
                        <a:pt x="115" y="48"/>
                      </a:lnTo>
                      <a:lnTo>
                        <a:pt x="0" y="81"/>
                      </a:lnTo>
                      <a:lnTo>
                        <a:pt x="58" y="0"/>
                      </a:lnTo>
                      <a:lnTo>
                        <a:pt x="343" y="0"/>
                      </a:lnTo>
                      <a:lnTo>
                        <a:pt x="221" y="24"/>
                      </a:lnTo>
                      <a:lnTo>
                        <a:pt x="441"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1944" name="Group 71"/>
              <p:cNvGrpSpPr>
                <a:grpSpLocks/>
              </p:cNvGrpSpPr>
              <p:nvPr/>
            </p:nvGrpSpPr>
            <p:grpSpPr bwMode="auto">
              <a:xfrm>
                <a:off x="1398" y="2430"/>
                <a:ext cx="307" cy="113"/>
                <a:chOff x="1398" y="2430"/>
                <a:chExt cx="307" cy="113"/>
              </a:xfrm>
            </p:grpSpPr>
            <p:sp>
              <p:nvSpPr>
                <p:cNvPr id="161945" name="Freeform 72"/>
                <p:cNvSpPr>
                  <a:spLocks/>
                </p:cNvSpPr>
                <p:nvPr/>
              </p:nvSpPr>
              <p:spPr bwMode="auto">
                <a:xfrm>
                  <a:off x="1558" y="2432"/>
                  <a:ext cx="147" cy="49"/>
                </a:xfrm>
                <a:custGeom>
                  <a:avLst/>
                  <a:gdLst>
                    <a:gd name="T0" fmla="*/ 0 w 440"/>
                    <a:gd name="T1" fmla="*/ 0 h 145"/>
                    <a:gd name="T2" fmla="*/ 0 w 440"/>
                    <a:gd name="T3" fmla="*/ 0 h 145"/>
                    <a:gd name="T4" fmla="*/ 0 w 440"/>
                    <a:gd name="T5" fmla="*/ 0 h 145"/>
                    <a:gd name="T6" fmla="*/ 0 w 440"/>
                    <a:gd name="T7" fmla="*/ 0 h 145"/>
                    <a:gd name="T8" fmla="*/ 0 w 440"/>
                    <a:gd name="T9" fmla="*/ 0 h 145"/>
                    <a:gd name="T10" fmla="*/ 0 w 440"/>
                    <a:gd name="T11" fmla="*/ 0 h 145"/>
                    <a:gd name="T12" fmla="*/ 0 w 440"/>
                    <a:gd name="T13" fmla="*/ 0 h 145"/>
                    <a:gd name="T14" fmla="*/ 0 w 440"/>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5"/>
                    <a:gd name="T26" fmla="*/ 440 w 440"/>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5">
                      <a:moveTo>
                        <a:pt x="0" y="113"/>
                      </a:moveTo>
                      <a:lnTo>
                        <a:pt x="98" y="145"/>
                      </a:lnTo>
                      <a:lnTo>
                        <a:pt x="334" y="48"/>
                      </a:lnTo>
                      <a:lnTo>
                        <a:pt x="440" y="81"/>
                      </a:lnTo>
                      <a:lnTo>
                        <a:pt x="383" y="0"/>
                      </a:lnTo>
                      <a:lnTo>
                        <a:pt x="106" y="0"/>
                      </a:lnTo>
                      <a:lnTo>
                        <a:pt x="221" y="24"/>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46" name="Freeform 73"/>
                <p:cNvSpPr>
                  <a:spLocks/>
                </p:cNvSpPr>
                <p:nvPr/>
              </p:nvSpPr>
              <p:spPr bwMode="auto">
                <a:xfrm>
                  <a:off x="1558" y="2432"/>
                  <a:ext cx="147" cy="49"/>
                </a:xfrm>
                <a:custGeom>
                  <a:avLst/>
                  <a:gdLst>
                    <a:gd name="T0" fmla="*/ 0 w 440"/>
                    <a:gd name="T1" fmla="*/ 0 h 145"/>
                    <a:gd name="T2" fmla="*/ 0 w 440"/>
                    <a:gd name="T3" fmla="*/ 0 h 145"/>
                    <a:gd name="T4" fmla="*/ 0 w 440"/>
                    <a:gd name="T5" fmla="*/ 0 h 145"/>
                    <a:gd name="T6" fmla="*/ 0 w 440"/>
                    <a:gd name="T7" fmla="*/ 0 h 145"/>
                    <a:gd name="T8" fmla="*/ 0 w 440"/>
                    <a:gd name="T9" fmla="*/ 0 h 145"/>
                    <a:gd name="T10" fmla="*/ 0 w 440"/>
                    <a:gd name="T11" fmla="*/ 0 h 145"/>
                    <a:gd name="T12" fmla="*/ 0 w 440"/>
                    <a:gd name="T13" fmla="*/ 0 h 145"/>
                    <a:gd name="T14" fmla="*/ 0 w 440"/>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5"/>
                    <a:gd name="T26" fmla="*/ 440 w 440"/>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5">
                      <a:moveTo>
                        <a:pt x="0" y="113"/>
                      </a:moveTo>
                      <a:lnTo>
                        <a:pt x="98" y="145"/>
                      </a:lnTo>
                      <a:lnTo>
                        <a:pt x="334" y="48"/>
                      </a:lnTo>
                      <a:lnTo>
                        <a:pt x="440" y="81"/>
                      </a:lnTo>
                      <a:lnTo>
                        <a:pt x="383" y="0"/>
                      </a:lnTo>
                      <a:lnTo>
                        <a:pt x="106" y="0"/>
                      </a:lnTo>
                      <a:lnTo>
                        <a:pt x="221" y="24"/>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47" name="Freeform 74"/>
                <p:cNvSpPr>
                  <a:spLocks/>
                </p:cNvSpPr>
                <p:nvPr/>
              </p:nvSpPr>
              <p:spPr bwMode="auto">
                <a:xfrm>
                  <a:off x="1398" y="2489"/>
                  <a:ext cx="147" cy="51"/>
                </a:xfrm>
                <a:custGeom>
                  <a:avLst/>
                  <a:gdLst>
                    <a:gd name="T0" fmla="*/ 0 w 440"/>
                    <a:gd name="T1" fmla="*/ 0 h 154"/>
                    <a:gd name="T2" fmla="*/ 0 w 440"/>
                    <a:gd name="T3" fmla="*/ 0 h 154"/>
                    <a:gd name="T4" fmla="*/ 0 w 440"/>
                    <a:gd name="T5" fmla="*/ 0 h 154"/>
                    <a:gd name="T6" fmla="*/ 0 w 440"/>
                    <a:gd name="T7" fmla="*/ 0 h 154"/>
                    <a:gd name="T8" fmla="*/ 0 w 440"/>
                    <a:gd name="T9" fmla="*/ 0 h 154"/>
                    <a:gd name="T10" fmla="*/ 0 w 440"/>
                    <a:gd name="T11" fmla="*/ 0 h 154"/>
                    <a:gd name="T12" fmla="*/ 0 w 440"/>
                    <a:gd name="T13" fmla="*/ 0 h 154"/>
                    <a:gd name="T14" fmla="*/ 0 w 440"/>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54"/>
                    <a:gd name="T26" fmla="*/ 440 w 440"/>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54">
                      <a:moveTo>
                        <a:pt x="440" y="32"/>
                      </a:moveTo>
                      <a:lnTo>
                        <a:pt x="342" y="0"/>
                      </a:lnTo>
                      <a:lnTo>
                        <a:pt x="114" y="97"/>
                      </a:lnTo>
                      <a:lnTo>
                        <a:pt x="0" y="65"/>
                      </a:lnTo>
                      <a:lnTo>
                        <a:pt x="57" y="154"/>
                      </a:lnTo>
                      <a:lnTo>
                        <a:pt x="342" y="154"/>
                      </a:lnTo>
                      <a:lnTo>
                        <a:pt x="219" y="121"/>
                      </a:lnTo>
                      <a:lnTo>
                        <a:pt x="44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48" name="Freeform 75"/>
                <p:cNvSpPr>
                  <a:spLocks/>
                </p:cNvSpPr>
                <p:nvPr/>
              </p:nvSpPr>
              <p:spPr bwMode="auto">
                <a:xfrm>
                  <a:off x="1398" y="2489"/>
                  <a:ext cx="147" cy="51"/>
                </a:xfrm>
                <a:custGeom>
                  <a:avLst/>
                  <a:gdLst>
                    <a:gd name="T0" fmla="*/ 0 w 440"/>
                    <a:gd name="T1" fmla="*/ 0 h 154"/>
                    <a:gd name="T2" fmla="*/ 0 w 440"/>
                    <a:gd name="T3" fmla="*/ 0 h 154"/>
                    <a:gd name="T4" fmla="*/ 0 w 440"/>
                    <a:gd name="T5" fmla="*/ 0 h 154"/>
                    <a:gd name="T6" fmla="*/ 0 w 440"/>
                    <a:gd name="T7" fmla="*/ 0 h 154"/>
                    <a:gd name="T8" fmla="*/ 0 w 440"/>
                    <a:gd name="T9" fmla="*/ 0 h 154"/>
                    <a:gd name="T10" fmla="*/ 0 w 440"/>
                    <a:gd name="T11" fmla="*/ 0 h 154"/>
                    <a:gd name="T12" fmla="*/ 0 w 440"/>
                    <a:gd name="T13" fmla="*/ 0 h 154"/>
                    <a:gd name="T14" fmla="*/ 0 w 440"/>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54"/>
                    <a:gd name="T26" fmla="*/ 440 w 440"/>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54">
                      <a:moveTo>
                        <a:pt x="440" y="32"/>
                      </a:moveTo>
                      <a:lnTo>
                        <a:pt x="342" y="0"/>
                      </a:lnTo>
                      <a:lnTo>
                        <a:pt x="114" y="97"/>
                      </a:lnTo>
                      <a:lnTo>
                        <a:pt x="0" y="65"/>
                      </a:lnTo>
                      <a:lnTo>
                        <a:pt x="57" y="154"/>
                      </a:lnTo>
                      <a:lnTo>
                        <a:pt x="342" y="154"/>
                      </a:lnTo>
                      <a:lnTo>
                        <a:pt x="219" y="121"/>
                      </a:lnTo>
                      <a:lnTo>
                        <a:pt x="44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49" name="Freeform 76"/>
                <p:cNvSpPr>
                  <a:spLocks/>
                </p:cNvSpPr>
                <p:nvPr/>
              </p:nvSpPr>
              <p:spPr bwMode="auto">
                <a:xfrm>
                  <a:off x="1406" y="2430"/>
                  <a:ext cx="147" cy="48"/>
                </a:xfrm>
                <a:custGeom>
                  <a:avLst/>
                  <a:gdLst>
                    <a:gd name="T0" fmla="*/ 0 w 441"/>
                    <a:gd name="T1" fmla="*/ 0 h 144"/>
                    <a:gd name="T2" fmla="*/ 0 w 441"/>
                    <a:gd name="T3" fmla="*/ 0 h 144"/>
                    <a:gd name="T4" fmla="*/ 0 w 441"/>
                    <a:gd name="T5" fmla="*/ 0 h 144"/>
                    <a:gd name="T6" fmla="*/ 0 w 441"/>
                    <a:gd name="T7" fmla="*/ 0 h 144"/>
                    <a:gd name="T8" fmla="*/ 0 w 441"/>
                    <a:gd name="T9" fmla="*/ 0 h 144"/>
                    <a:gd name="T10" fmla="*/ 0 w 441"/>
                    <a:gd name="T11" fmla="*/ 0 h 144"/>
                    <a:gd name="T12" fmla="*/ 0 w 441"/>
                    <a:gd name="T13" fmla="*/ 0 h 144"/>
                    <a:gd name="T14" fmla="*/ 0 w 441"/>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4"/>
                    <a:gd name="T26" fmla="*/ 441 w 44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4">
                      <a:moveTo>
                        <a:pt x="0" y="32"/>
                      </a:moveTo>
                      <a:lnTo>
                        <a:pt x="97" y="0"/>
                      </a:lnTo>
                      <a:lnTo>
                        <a:pt x="334" y="89"/>
                      </a:lnTo>
                      <a:lnTo>
                        <a:pt x="441" y="64"/>
                      </a:lnTo>
                      <a:lnTo>
                        <a:pt x="383" y="144"/>
                      </a:lnTo>
                      <a:lnTo>
                        <a:pt x="105" y="144"/>
                      </a:lnTo>
                      <a:lnTo>
                        <a:pt x="220" y="121"/>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50" name="Freeform 77"/>
                <p:cNvSpPr>
                  <a:spLocks/>
                </p:cNvSpPr>
                <p:nvPr/>
              </p:nvSpPr>
              <p:spPr bwMode="auto">
                <a:xfrm>
                  <a:off x="1406" y="2430"/>
                  <a:ext cx="147" cy="48"/>
                </a:xfrm>
                <a:custGeom>
                  <a:avLst/>
                  <a:gdLst>
                    <a:gd name="T0" fmla="*/ 0 w 441"/>
                    <a:gd name="T1" fmla="*/ 0 h 144"/>
                    <a:gd name="T2" fmla="*/ 0 w 441"/>
                    <a:gd name="T3" fmla="*/ 0 h 144"/>
                    <a:gd name="T4" fmla="*/ 0 w 441"/>
                    <a:gd name="T5" fmla="*/ 0 h 144"/>
                    <a:gd name="T6" fmla="*/ 0 w 441"/>
                    <a:gd name="T7" fmla="*/ 0 h 144"/>
                    <a:gd name="T8" fmla="*/ 0 w 441"/>
                    <a:gd name="T9" fmla="*/ 0 h 144"/>
                    <a:gd name="T10" fmla="*/ 0 w 441"/>
                    <a:gd name="T11" fmla="*/ 0 h 144"/>
                    <a:gd name="T12" fmla="*/ 0 w 441"/>
                    <a:gd name="T13" fmla="*/ 0 h 144"/>
                    <a:gd name="T14" fmla="*/ 0 w 441"/>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4"/>
                    <a:gd name="T26" fmla="*/ 441 w 44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4">
                      <a:moveTo>
                        <a:pt x="0" y="32"/>
                      </a:moveTo>
                      <a:lnTo>
                        <a:pt x="97" y="0"/>
                      </a:lnTo>
                      <a:lnTo>
                        <a:pt x="334" y="89"/>
                      </a:lnTo>
                      <a:lnTo>
                        <a:pt x="441" y="64"/>
                      </a:lnTo>
                      <a:lnTo>
                        <a:pt x="383" y="144"/>
                      </a:lnTo>
                      <a:lnTo>
                        <a:pt x="105" y="144"/>
                      </a:lnTo>
                      <a:lnTo>
                        <a:pt x="220" y="121"/>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51" name="Freeform 78"/>
                <p:cNvSpPr>
                  <a:spLocks/>
                </p:cNvSpPr>
                <p:nvPr/>
              </p:nvSpPr>
              <p:spPr bwMode="auto">
                <a:xfrm>
                  <a:off x="1553" y="2494"/>
                  <a:ext cx="147" cy="49"/>
                </a:xfrm>
                <a:custGeom>
                  <a:avLst/>
                  <a:gdLst>
                    <a:gd name="T0" fmla="*/ 0 w 440"/>
                    <a:gd name="T1" fmla="*/ 0 h 146"/>
                    <a:gd name="T2" fmla="*/ 0 w 440"/>
                    <a:gd name="T3" fmla="*/ 0 h 146"/>
                    <a:gd name="T4" fmla="*/ 0 w 440"/>
                    <a:gd name="T5" fmla="*/ 0 h 146"/>
                    <a:gd name="T6" fmla="*/ 0 w 440"/>
                    <a:gd name="T7" fmla="*/ 0 h 146"/>
                    <a:gd name="T8" fmla="*/ 0 w 440"/>
                    <a:gd name="T9" fmla="*/ 0 h 146"/>
                    <a:gd name="T10" fmla="*/ 0 w 440"/>
                    <a:gd name="T11" fmla="*/ 0 h 146"/>
                    <a:gd name="T12" fmla="*/ 0 w 440"/>
                    <a:gd name="T13" fmla="*/ 0 h 146"/>
                    <a:gd name="T14" fmla="*/ 0 w 440"/>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6"/>
                    <a:gd name="T26" fmla="*/ 440 w 440"/>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6">
                      <a:moveTo>
                        <a:pt x="440" y="113"/>
                      </a:moveTo>
                      <a:lnTo>
                        <a:pt x="342" y="146"/>
                      </a:lnTo>
                      <a:lnTo>
                        <a:pt x="114" y="49"/>
                      </a:lnTo>
                      <a:lnTo>
                        <a:pt x="0" y="81"/>
                      </a:lnTo>
                      <a:lnTo>
                        <a:pt x="57" y="0"/>
                      </a:lnTo>
                      <a:lnTo>
                        <a:pt x="342" y="0"/>
                      </a:lnTo>
                      <a:lnTo>
                        <a:pt x="220" y="24"/>
                      </a:lnTo>
                      <a:lnTo>
                        <a:pt x="4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952" name="Freeform 79"/>
                <p:cNvSpPr>
                  <a:spLocks/>
                </p:cNvSpPr>
                <p:nvPr/>
              </p:nvSpPr>
              <p:spPr bwMode="auto">
                <a:xfrm>
                  <a:off x="1553" y="2494"/>
                  <a:ext cx="147" cy="49"/>
                </a:xfrm>
                <a:custGeom>
                  <a:avLst/>
                  <a:gdLst>
                    <a:gd name="T0" fmla="*/ 0 w 440"/>
                    <a:gd name="T1" fmla="*/ 0 h 146"/>
                    <a:gd name="T2" fmla="*/ 0 w 440"/>
                    <a:gd name="T3" fmla="*/ 0 h 146"/>
                    <a:gd name="T4" fmla="*/ 0 w 440"/>
                    <a:gd name="T5" fmla="*/ 0 h 146"/>
                    <a:gd name="T6" fmla="*/ 0 w 440"/>
                    <a:gd name="T7" fmla="*/ 0 h 146"/>
                    <a:gd name="T8" fmla="*/ 0 w 440"/>
                    <a:gd name="T9" fmla="*/ 0 h 146"/>
                    <a:gd name="T10" fmla="*/ 0 w 440"/>
                    <a:gd name="T11" fmla="*/ 0 h 146"/>
                    <a:gd name="T12" fmla="*/ 0 w 440"/>
                    <a:gd name="T13" fmla="*/ 0 h 146"/>
                    <a:gd name="T14" fmla="*/ 0 w 440"/>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6"/>
                    <a:gd name="T26" fmla="*/ 440 w 440"/>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6">
                      <a:moveTo>
                        <a:pt x="440" y="113"/>
                      </a:moveTo>
                      <a:lnTo>
                        <a:pt x="342" y="146"/>
                      </a:lnTo>
                      <a:lnTo>
                        <a:pt x="114" y="49"/>
                      </a:lnTo>
                      <a:lnTo>
                        <a:pt x="0" y="81"/>
                      </a:lnTo>
                      <a:lnTo>
                        <a:pt x="57" y="0"/>
                      </a:lnTo>
                      <a:lnTo>
                        <a:pt x="342" y="0"/>
                      </a:lnTo>
                      <a:lnTo>
                        <a:pt x="220" y="24"/>
                      </a:lnTo>
                      <a:lnTo>
                        <a:pt x="4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61941" name="Line 80"/>
            <p:cNvSpPr>
              <a:spLocks noChangeShapeType="1"/>
            </p:cNvSpPr>
            <p:nvPr/>
          </p:nvSpPr>
          <p:spPr bwMode="auto">
            <a:xfrm>
              <a:off x="1327" y="2483"/>
              <a:ext cx="1" cy="107"/>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42" name="Line 81"/>
            <p:cNvSpPr>
              <a:spLocks noChangeShapeType="1"/>
            </p:cNvSpPr>
            <p:nvPr/>
          </p:nvSpPr>
          <p:spPr bwMode="auto">
            <a:xfrm>
              <a:off x="1773" y="2483"/>
              <a:ext cx="1" cy="107"/>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1807" name="Group 82"/>
          <p:cNvGrpSpPr>
            <a:grpSpLocks/>
          </p:cNvGrpSpPr>
          <p:nvPr/>
        </p:nvGrpSpPr>
        <p:grpSpPr bwMode="auto">
          <a:xfrm>
            <a:off x="2784475" y="2514600"/>
            <a:ext cx="773113" cy="831850"/>
            <a:chOff x="1682" y="1346"/>
            <a:chExt cx="487" cy="524"/>
          </a:xfrm>
        </p:grpSpPr>
        <p:grpSp>
          <p:nvGrpSpPr>
            <p:cNvPr id="161876" name="Group 83"/>
            <p:cNvGrpSpPr>
              <a:grpSpLocks/>
            </p:cNvGrpSpPr>
            <p:nvPr/>
          </p:nvGrpSpPr>
          <p:grpSpPr bwMode="auto">
            <a:xfrm>
              <a:off x="1945" y="1471"/>
              <a:ext cx="224" cy="149"/>
              <a:chOff x="1945" y="1471"/>
              <a:chExt cx="224" cy="149"/>
            </a:xfrm>
          </p:grpSpPr>
          <p:grpSp>
            <p:nvGrpSpPr>
              <p:cNvPr id="161921" name="Group 84"/>
              <p:cNvGrpSpPr>
                <a:grpSpLocks/>
              </p:cNvGrpSpPr>
              <p:nvPr/>
            </p:nvGrpSpPr>
            <p:grpSpPr bwMode="auto">
              <a:xfrm>
                <a:off x="1945" y="1531"/>
                <a:ext cx="104" cy="89"/>
                <a:chOff x="1945" y="1531"/>
                <a:chExt cx="104" cy="89"/>
              </a:xfrm>
            </p:grpSpPr>
            <p:sp>
              <p:nvSpPr>
                <p:cNvPr id="161933" name="Freeform 85"/>
                <p:cNvSpPr>
                  <a:spLocks/>
                </p:cNvSpPr>
                <p:nvPr/>
              </p:nvSpPr>
              <p:spPr bwMode="auto">
                <a:xfrm>
                  <a:off x="1945" y="1531"/>
                  <a:ext cx="104" cy="89"/>
                </a:xfrm>
                <a:custGeom>
                  <a:avLst/>
                  <a:gdLst>
                    <a:gd name="T0" fmla="*/ 0 w 413"/>
                    <a:gd name="T1" fmla="*/ 0 h 357"/>
                    <a:gd name="T2" fmla="*/ 0 w 413"/>
                    <a:gd name="T3" fmla="*/ 0 h 357"/>
                    <a:gd name="T4" fmla="*/ 0 w 413"/>
                    <a:gd name="T5" fmla="*/ 0 h 357"/>
                    <a:gd name="T6" fmla="*/ 0 w 413"/>
                    <a:gd name="T7" fmla="*/ 0 h 357"/>
                    <a:gd name="T8" fmla="*/ 0 w 413"/>
                    <a:gd name="T9" fmla="*/ 0 h 357"/>
                    <a:gd name="T10" fmla="*/ 0 w 413"/>
                    <a:gd name="T11" fmla="*/ 0 h 357"/>
                    <a:gd name="T12" fmla="*/ 0 w 413"/>
                    <a:gd name="T13" fmla="*/ 0 h 357"/>
                    <a:gd name="T14" fmla="*/ 0 w 413"/>
                    <a:gd name="T15" fmla="*/ 0 h 357"/>
                    <a:gd name="T16" fmla="*/ 0 w 413"/>
                    <a:gd name="T17" fmla="*/ 0 h 357"/>
                    <a:gd name="T18" fmla="*/ 0 w 413"/>
                    <a:gd name="T19" fmla="*/ 0 h 357"/>
                    <a:gd name="T20" fmla="*/ 0 w 413"/>
                    <a:gd name="T21" fmla="*/ 0 h 357"/>
                    <a:gd name="T22" fmla="*/ 0 w 413"/>
                    <a:gd name="T23" fmla="*/ 0 h 357"/>
                    <a:gd name="T24" fmla="*/ 0 w 413"/>
                    <a:gd name="T25" fmla="*/ 0 h 357"/>
                    <a:gd name="T26" fmla="*/ 0 w 413"/>
                    <a:gd name="T27" fmla="*/ 0 h 357"/>
                    <a:gd name="T28" fmla="*/ 0 w 413"/>
                    <a:gd name="T29" fmla="*/ 0 h 357"/>
                    <a:gd name="T30" fmla="*/ 0 w 413"/>
                    <a:gd name="T31" fmla="*/ 0 h 357"/>
                    <a:gd name="T32" fmla="*/ 0 w 413"/>
                    <a:gd name="T33" fmla="*/ 0 h 357"/>
                    <a:gd name="T34" fmla="*/ 0 w 413"/>
                    <a:gd name="T35" fmla="*/ 0 h 3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3"/>
                    <a:gd name="T55" fmla="*/ 0 h 357"/>
                    <a:gd name="T56" fmla="*/ 413 w 413"/>
                    <a:gd name="T57" fmla="*/ 357 h 3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3" h="357">
                      <a:moveTo>
                        <a:pt x="172" y="0"/>
                      </a:moveTo>
                      <a:lnTo>
                        <a:pt x="309" y="62"/>
                      </a:lnTo>
                      <a:lnTo>
                        <a:pt x="373" y="99"/>
                      </a:lnTo>
                      <a:lnTo>
                        <a:pt x="403" y="130"/>
                      </a:lnTo>
                      <a:lnTo>
                        <a:pt x="413" y="185"/>
                      </a:lnTo>
                      <a:lnTo>
                        <a:pt x="406" y="240"/>
                      </a:lnTo>
                      <a:lnTo>
                        <a:pt x="379" y="296"/>
                      </a:lnTo>
                      <a:lnTo>
                        <a:pt x="335" y="329"/>
                      </a:lnTo>
                      <a:lnTo>
                        <a:pt x="315" y="357"/>
                      </a:lnTo>
                      <a:lnTo>
                        <a:pt x="245" y="319"/>
                      </a:lnTo>
                      <a:lnTo>
                        <a:pt x="192" y="299"/>
                      </a:lnTo>
                      <a:lnTo>
                        <a:pt x="145" y="271"/>
                      </a:lnTo>
                      <a:lnTo>
                        <a:pt x="102" y="234"/>
                      </a:lnTo>
                      <a:lnTo>
                        <a:pt x="61" y="200"/>
                      </a:lnTo>
                      <a:lnTo>
                        <a:pt x="30" y="160"/>
                      </a:lnTo>
                      <a:lnTo>
                        <a:pt x="0" y="124"/>
                      </a:lnTo>
                      <a:lnTo>
                        <a:pt x="105" y="62"/>
                      </a:lnTo>
                      <a:lnTo>
                        <a:pt x="172" y="0"/>
                      </a:lnTo>
                      <a:close/>
                    </a:path>
                  </a:pathLst>
                </a:custGeom>
                <a:solidFill>
                  <a:srgbClr val="0000FF"/>
                </a:solidFill>
                <a:ln w="3175">
                  <a:solidFill>
                    <a:srgbClr val="000000"/>
                  </a:solidFill>
                  <a:round/>
                  <a:headEnd/>
                  <a:tailEnd/>
                </a:ln>
              </p:spPr>
              <p:txBody>
                <a:bodyPr/>
                <a:lstStyle/>
                <a:p>
                  <a:endParaRPr lang="en-US"/>
                </a:p>
              </p:txBody>
            </p:sp>
            <p:sp>
              <p:nvSpPr>
                <p:cNvPr id="161934" name="Freeform 86"/>
                <p:cNvSpPr>
                  <a:spLocks/>
                </p:cNvSpPr>
                <p:nvPr/>
              </p:nvSpPr>
              <p:spPr bwMode="auto">
                <a:xfrm>
                  <a:off x="2018" y="1564"/>
                  <a:ext cx="29" cy="44"/>
                </a:xfrm>
                <a:custGeom>
                  <a:avLst/>
                  <a:gdLst>
                    <a:gd name="T0" fmla="*/ 0 w 115"/>
                    <a:gd name="T1" fmla="*/ 0 h 180"/>
                    <a:gd name="T2" fmla="*/ 0 w 115"/>
                    <a:gd name="T3" fmla="*/ 0 h 180"/>
                    <a:gd name="T4" fmla="*/ 0 w 115"/>
                    <a:gd name="T5" fmla="*/ 0 h 180"/>
                    <a:gd name="T6" fmla="*/ 0 w 115"/>
                    <a:gd name="T7" fmla="*/ 0 h 180"/>
                    <a:gd name="T8" fmla="*/ 0 w 115"/>
                    <a:gd name="T9" fmla="*/ 0 h 180"/>
                    <a:gd name="T10" fmla="*/ 0 w 115"/>
                    <a:gd name="T11" fmla="*/ 0 h 180"/>
                    <a:gd name="T12" fmla="*/ 0 w 115"/>
                    <a:gd name="T13" fmla="*/ 0 h 180"/>
                    <a:gd name="T14" fmla="*/ 0 w 115"/>
                    <a:gd name="T15" fmla="*/ 0 h 180"/>
                    <a:gd name="T16" fmla="*/ 0 w 115"/>
                    <a:gd name="T17" fmla="*/ 0 h 180"/>
                    <a:gd name="T18" fmla="*/ 0 w 115"/>
                    <a:gd name="T19" fmla="*/ 0 h 180"/>
                    <a:gd name="T20" fmla="*/ 0 w 115"/>
                    <a:gd name="T21" fmla="*/ 0 h 180"/>
                    <a:gd name="T22" fmla="*/ 0 w 115"/>
                    <a:gd name="T23" fmla="*/ 0 h 180"/>
                    <a:gd name="T24" fmla="*/ 0 w 115"/>
                    <a:gd name="T25" fmla="*/ 0 h 180"/>
                    <a:gd name="T26" fmla="*/ 0 w 115"/>
                    <a:gd name="T27" fmla="*/ 0 h 180"/>
                    <a:gd name="T28" fmla="*/ 0 w 115"/>
                    <a:gd name="T29" fmla="*/ 0 h 180"/>
                    <a:gd name="T30" fmla="*/ 0 w 115"/>
                    <a:gd name="T31" fmla="*/ 0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80"/>
                    <a:gd name="T50" fmla="*/ 115 w 115"/>
                    <a:gd name="T51" fmla="*/ 180 h 1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80">
                      <a:moveTo>
                        <a:pt x="48" y="25"/>
                      </a:moveTo>
                      <a:lnTo>
                        <a:pt x="77" y="4"/>
                      </a:lnTo>
                      <a:lnTo>
                        <a:pt x="102" y="0"/>
                      </a:lnTo>
                      <a:lnTo>
                        <a:pt x="115" y="5"/>
                      </a:lnTo>
                      <a:lnTo>
                        <a:pt x="86" y="39"/>
                      </a:lnTo>
                      <a:lnTo>
                        <a:pt x="71" y="71"/>
                      </a:lnTo>
                      <a:lnTo>
                        <a:pt x="63" y="109"/>
                      </a:lnTo>
                      <a:lnTo>
                        <a:pt x="68" y="127"/>
                      </a:lnTo>
                      <a:lnTo>
                        <a:pt x="91" y="152"/>
                      </a:lnTo>
                      <a:lnTo>
                        <a:pt x="60" y="169"/>
                      </a:lnTo>
                      <a:lnTo>
                        <a:pt x="34" y="168"/>
                      </a:lnTo>
                      <a:lnTo>
                        <a:pt x="4" y="180"/>
                      </a:lnTo>
                      <a:lnTo>
                        <a:pt x="0" y="140"/>
                      </a:lnTo>
                      <a:lnTo>
                        <a:pt x="6" y="107"/>
                      </a:lnTo>
                      <a:lnTo>
                        <a:pt x="25" y="61"/>
                      </a:lnTo>
                      <a:lnTo>
                        <a:pt x="48" y="25"/>
                      </a:lnTo>
                      <a:close/>
                    </a:path>
                  </a:pathLst>
                </a:custGeom>
                <a:solidFill>
                  <a:srgbClr val="E0E0FF"/>
                </a:solidFill>
                <a:ln w="3175">
                  <a:solidFill>
                    <a:srgbClr val="000000"/>
                  </a:solidFill>
                  <a:round/>
                  <a:headEnd/>
                  <a:tailEnd/>
                </a:ln>
              </p:spPr>
              <p:txBody>
                <a:bodyPr/>
                <a:lstStyle/>
                <a:p>
                  <a:endParaRPr lang="en-US"/>
                </a:p>
              </p:txBody>
            </p:sp>
            <p:sp>
              <p:nvSpPr>
                <p:cNvPr id="161935" name="Freeform 87"/>
                <p:cNvSpPr>
                  <a:spLocks/>
                </p:cNvSpPr>
                <p:nvPr/>
              </p:nvSpPr>
              <p:spPr bwMode="auto">
                <a:xfrm>
                  <a:off x="2017" y="1563"/>
                  <a:ext cx="29" cy="57"/>
                </a:xfrm>
                <a:custGeom>
                  <a:avLst/>
                  <a:gdLst>
                    <a:gd name="T0" fmla="*/ 0 w 116"/>
                    <a:gd name="T1" fmla="*/ 0 h 230"/>
                    <a:gd name="T2" fmla="*/ 0 w 116"/>
                    <a:gd name="T3" fmla="*/ 0 h 230"/>
                    <a:gd name="T4" fmla="*/ 0 w 116"/>
                    <a:gd name="T5" fmla="*/ 0 h 230"/>
                    <a:gd name="T6" fmla="*/ 0 w 116"/>
                    <a:gd name="T7" fmla="*/ 0 h 230"/>
                    <a:gd name="T8" fmla="*/ 0 w 116"/>
                    <a:gd name="T9" fmla="*/ 0 h 230"/>
                    <a:gd name="T10" fmla="*/ 0 w 116"/>
                    <a:gd name="T11" fmla="*/ 0 h 230"/>
                    <a:gd name="T12" fmla="*/ 0 w 116"/>
                    <a:gd name="T13" fmla="*/ 0 h 230"/>
                    <a:gd name="T14" fmla="*/ 0 w 116"/>
                    <a:gd name="T15" fmla="*/ 0 h 230"/>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30"/>
                    <a:gd name="T26" fmla="*/ 116 w 116"/>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30">
                      <a:moveTo>
                        <a:pt x="27" y="230"/>
                      </a:moveTo>
                      <a:lnTo>
                        <a:pt x="12" y="203"/>
                      </a:lnTo>
                      <a:lnTo>
                        <a:pt x="0" y="159"/>
                      </a:lnTo>
                      <a:lnTo>
                        <a:pt x="9" y="110"/>
                      </a:lnTo>
                      <a:lnTo>
                        <a:pt x="27" y="62"/>
                      </a:lnTo>
                      <a:lnTo>
                        <a:pt x="55" y="25"/>
                      </a:lnTo>
                      <a:lnTo>
                        <a:pt x="84" y="4"/>
                      </a:lnTo>
                      <a:lnTo>
                        <a:pt x="11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922" name="Group 88"/>
              <p:cNvGrpSpPr>
                <a:grpSpLocks/>
              </p:cNvGrpSpPr>
              <p:nvPr/>
            </p:nvGrpSpPr>
            <p:grpSpPr bwMode="auto">
              <a:xfrm>
                <a:off x="2032" y="1471"/>
                <a:ext cx="137" cy="141"/>
                <a:chOff x="2032" y="1471"/>
                <a:chExt cx="137" cy="141"/>
              </a:xfrm>
            </p:grpSpPr>
            <p:sp>
              <p:nvSpPr>
                <p:cNvPr id="161923" name="Freeform 89"/>
                <p:cNvSpPr>
                  <a:spLocks/>
                </p:cNvSpPr>
                <p:nvPr/>
              </p:nvSpPr>
              <p:spPr bwMode="auto">
                <a:xfrm>
                  <a:off x="2032" y="1527"/>
                  <a:ext cx="62" cy="80"/>
                </a:xfrm>
                <a:custGeom>
                  <a:avLst/>
                  <a:gdLst>
                    <a:gd name="T0" fmla="*/ 0 w 247"/>
                    <a:gd name="T1" fmla="*/ 0 h 318"/>
                    <a:gd name="T2" fmla="*/ 0 w 247"/>
                    <a:gd name="T3" fmla="*/ 0 h 318"/>
                    <a:gd name="T4" fmla="*/ 0 w 247"/>
                    <a:gd name="T5" fmla="*/ 0 h 318"/>
                    <a:gd name="T6" fmla="*/ 0 w 247"/>
                    <a:gd name="T7" fmla="*/ 0 h 318"/>
                    <a:gd name="T8" fmla="*/ 0 w 247"/>
                    <a:gd name="T9" fmla="*/ 0 h 318"/>
                    <a:gd name="T10" fmla="*/ 0 w 247"/>
                    <a:gd name="T11" fmla="*/ 0 h 318"/>
                    <a:gd name="T12" fmla="*/ 0 w 247"/>
                    <a:gd name="T13" fmla="*/ 0 h 318"/>
                    <a:gd name="T14" fmla="*/ 0 w 247"/>
                    <a:gd name="T15" fmla="*/ 0 h 318"/>
                    <a:gd name="T16" fmla="*/ 0 w 247"/>
                    <a:gd name="T17" fmla="*/ 0 h 318"/>
                    <a:gd name="T18" fmla="*/ 0 w 247"/>
                    <a:gd name="T19" fmla="*/ 0 h 318"/>
                    <a:gd name="T20" fmla="*/ 0 w 247"/>
                    <a:gd name="T21" fmla="*/ 0 h 318"/>
                    <a:gd name="T22" fmla="*/ 0 w 247"/>
                    <a:gd name="T23" fmla="*/ 0 h 318"/>
                    <a:gd name="T24" fmla="*/ 0 w 247"/>
                    <a:gd name="T25" fmla="*/ 0 h 318"/>
                    <a:gd name="T26" fmla="*/ 0 w 247"/>
                    <a:gd name="T27" fmla="*/ 0 h 318"/>
                    <a:gd name="T28" fmla="*/ 0 w 247"/>
                    <a:gd name="T29" fmla="*/ 0 h 318"/>
                    <a:gd name="T30" fmla="*/ 0 w 247"/>
                    <a:gd name="T31" fmla="*/ 0 h 318"/>
                    <a:gd name="T32" fmla="*/ 0 w 247"/>
                    <a:gd name="T33" fmla="*/ 0 h 318"/>
                    <a:gd name="T34" fmla="*/ 0 w 247"/>
                    <a:gd name="T35" fmla="*/ 0 h 318"/>
                    <a:gd name="T36" fmla="*/ 0 w 247"/>
                    <a:gd name="T37" fmla="*/ 0 h 318"/>
                    <a:gd name="T38" fmla="*/ 0 w 247"/>
                    <a:gd name="T39" fmla="*/ 0 h 318"/>
                    <a:gd name="T40" fmla="*/ 0 w 247"/>
                    <a:gd name="T41" fmla="*/ 0 h 318"/>
                    <a:gd name="T42" fmla="*/ 0 w 247"/>
                    <a:gd name="T43" fmla="*/ 0 h 318"/>
                    <a:gd name="T44" fmla="*/ 0 w 247"/>
                    <a:gd name="T45" fmla="*/ 0 h 318"/>
                    <a:gd name="T46" fmla="*/ 0 w 247"/>
                    <a:gd name="T47" fmla="*/ 0 h 318"/>
                    <a:gd name="T48" fmla="*/ 0 w 247"/>
                    <a:gd name="T49" fmla="*/ 0 h 318"/>
                    <a:gd name="T50" fmla="*/ 0 w 247"/>
                    <a:gd name="T51" fmla="*/ 0 h 318"/>
                    <a:gd name="T52" fmla="*/ 0 w 247"/>
                    <a:gd name="T53" fmla="*/ 0 h 318"/>
                    <a:gd name="T54" fmla="*/ 0 w 247"/>
                    <a:gd name="T55" fmla="*/ 0 h 318"/>
                    <a:gd name="T56" fmla="*/ 0 w 247"/>
                    <a:gd name="T57" fmla="*/ 0 h 318"/>
                    <a:gd name="T58" fmla="*/ 0 w 247"/>
                    <a:gd name="T59" fmla="*/ 0 h 318"/>
                    <a:gd name="T60" fmla="*/ 0 w 247"/>
                    <a:gd name="T61" fmla="*/ 0 h 318"/>
                    <a:gd name="T62" fmla="*/ 0 w 247"/>
                    <a:gd name="T63" fmla="*/ 0 h 318"/>
                    <a:gd name="T64" fmla="*/ 0 w 247"/>
                    <a:gd name="T65" fmla="*/ 0 h 318"/>
                    <a:gd name="T66" fmla="*/ 0 w 247"/>
                    <a:gd name="T67" fmla="*/ 0 h 318"/>
                    <a:gd name="T68" fmla="*/ 0 w 247"/>
                    <a:gd name="T69" fmla="*/ 0 h 318"/>
                    <a:gd name="T70" fmla="*/ 0 w 247"/>
                    <a:gd name="T71" fmla="*/ 0 h 318"/>
                    <a:gd name="T72" fmla="*/ 0 w 247"/>
                    <a:gd name="T73" fmla="*/ 0 h 318"/>
                    <a:gd name="T74" fmla="*/ 0 w 247"/>
                    <a:gd name="T75" fmla="*/ 0 h 318"/>
                    <a:gd name="T76" fmla="*/ 0 w 247"/>
                    <a:gd name="T77" fmla="*/ 0 h 318"/>
                    <a:gd name="T78" fmla="*/ 0 w 247"/>
                    <a:gd name="T79" fmla="*/ 0 h 318"/>
                    <a:gd name="T80" fmla="*/ 0 w 247"/>
                    <a:gd name="T81" fmla="*/ 0 h 318"/>
                    <a:gd name="T82" fmla="*/ 0 w 247"/>
                    <a:gd name="T83" fmla="*/ 0 h 318"/>
                    <a:gd name="T84" fmla="*/ 0 w 247"/>
                    <a:gd name="T85" fmla="*/ 0 h 318"/>
                    <a:gd name="T86" fmla="*/ 0 w 247"/>
                    <a:gd name="T87" fmla="*/ 0 h 318"/>
                    <a:gd name="T88" fmla="*/ 0 w 247"/>
                    <a:gd name="T89" fmla="*/ 0 h 318"/>
                    <a:gd name="T90" fmla="*/ 0 w 247"/>
                    <a:gd name="T91" fmla="*/ 0 h 318"/>
                    <a:gd name="T92" fmla="*/ 0 w 247"/>
                    <a:gd name="T93" fmla="*/ 0 h 318"/>
                    <a:gd name="T94" fmla="*/ 0 w 247"/>
                    <a:gd name="T95" fmla="*/ 0 h 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
                    <a:gd name="T145" fmla="*/ 0 h 318"/>
                    <a:gd name="T146" fmla="*/ 247 w 247"/>
                    <a:gd name="T147" fmla="*/ 318 h 3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 h="318">
                      <a:moveTo>
                        <a:pt x="11" y="207"/>
                      </a:moveTo>
                      <a:lnTo>
                        <a:pt x="20" y="188"/>
                      </a:lnTo>
                      <a:lnTo>
                        <a:pt x="29" y="174"/>
                      </a:lnTo>
                      <a:lnTo>
                        <a:pt x="42" y="166"/>
                      </a:lnTo>
                      <a:lnTo>
                        <a:pt x="59" y="153"/>
                      </a:lnTo>
                      <a:lnTo>
                        <a:pt x="73" y="141"/>
                      </a:lnTo>
                      <a:lnTo>
                        <a:pt x="85" y="128"/>
                      </a:lnTo>
                      <a:lnTo>
                        <a:pt x="94" y="114"/>
                      </a:lnTo>
                      <a:lnTo>
                        <a:pt x="110" y="103"/>
                      </a:lnTo>
                      <a:lnTo>
                        <a:pt x="130" y="95"/>
                      </a:lnTo>
                      <a:lnTo>
                        <a:pt x="146" y="82"/>
                      </a:lnTo>
                      <a:lnTo>
                        <a:pt x="153" y="59"/>
                      </a:lnTo>
                      <a:lnTo>
                        <a:pt x="168" y="42"/>
                      </a:lnTo>
                      <a:lnTo>
                        <a:pt x="187" y="2"/>
                      </a:lnTo>
                      <a:lnTo>
                        <a:pt x="199" y="0"/>
                      </a:lnTo>
                      <a:lnTo>
                        <a:pt x="210" y="7"/>
                      </a:lnTo>
                      <a:lnTo>
                        <a:pt x="216" y="17"/>
                      </a:lnTo>
                      <a:lnTo>
                        <a:pt x="218" y="36"/>
                      </a:lnTo>
                      <a:lnTo>
                        <a:pt x="211" y="60"/>
                      </a:lnTo>
                      <a:lnTo>
                        <a:pt x="202" y="70"/>
                      </a:lnTo>
                      <a:lnTo>
                        <a:pt x="193" y="82"/>
                      </a:lnTo>
                      <a:lnTo>
                        <a:pt x="184" y="103"/>
                      </a:lnTo>
                      <a:lnTo>
                        <a:pt x="195" y="99"/>
                      </a:lnTo>
                      <a:lnTo>
                        <a:pt x="213" y="99"/>
                      </a:lnTo>
                      <a:lnTo>
                        <a:pt x="220" y="103"/>
                      </a:lnTo>
                      <a:lnTo>
                        <a:pt x="240" y="115"/>
                      </a:lnTo>
                      <a:lnTo>
                        <a:pt x="246" y="136"/>
                      </a:lnTo>
                      <a:lnTo>
                        <a:pt x="247" y="166"/>
                      </a:lnTo>
                      <a:lnTo>
                        <a:pt x="243" y="202"/>
                      </a:lnTo>
                      <a:lnTo>
                        <a:pt x="232" y="226"/>
                      </a:lnTo>
                      <a:lnTo>
                        <a:pt x="219" y="255"/>
                      </a:lnTo>
                      <a:lnTo>
                        <a:pt x="199" y="287"/>
                      </a:lnTo>
                      <a:lnTo>
                        <a:pt x="186" y="306"/>
                      </a:lnTo>
                      <a:lnTo>
                        <a:pt x="172" y="315"/>
                      </a:lnTo>
                      <a:lnTo>
                        <a:pt x="153" y="318"/>
                      </a:lnTo>
                      <a:lnTo>
                        <a:pt x="133" y="315"/>
                      </a:lnTo>
                      <a:lnTo>
                        <a:pt x="115" y="309"/>
                      </a:lnTo>
                      <a:lnTo>
                        <a:pt x="104" y="302"/>
                      </a:lnTo>
                      <a:lnTo>
                        <a:pt x="93" y="295"/>
                      </a:lnTo>
                      <a:lnTo>
                        <a:pt x="83" y="299"/>
                      </a:lnTo>
                      <a:lnTo>
                        <a:pt x="67" y="301"/>
                      </a:lnTo>
                      <a:lnTo>
                        <a:pt x="52" y="303"/>
                      </a:lnTo>
                      <a:lnTo>
                        <a:pt x="30" y="299"/>
                      </a:lnTo>
                      <a:lnTo>
                        <a:pt x="18" y="288"/>
                      </a:lnTo>
                      <a:lnTo>
                        <a:pt x="5" y="270"/>
                      </a:lnTo>
                      <a:lnTo>
                        <a:pt x="0" y="242"/>
                      </a:lnTo>
                      <a:lnTo>
                        <a:pt x="7" y="212"/>
                      </a:lnTo>
                      <a:lnTo>
                        <a:pt x="11" y="207"/>
                      </a:lnTo>
                      <a:close/>
                    </a:path>
                  </a:pathLst>
                </a:custGeom>
                <a:solidFill>
                  <a:srgbClr val="E0A080"/>
                </a:solidFill>
                <a:ln w="3175">
                  <a:solidFill>
                    <a:srgbClr val="000000"/>
                  </a:solidFill>
                  <a:round/>
                  <a:headEnd/>
                  <a:tailEnd/>
                </a:ln>
              </p:spPr>
              <p:txBody>
                <a:bodyPr/>
                <a:lstStyle/>
                <a:p>
                  <a:endParaRPr lang="en-US"/>
                </a:p>
              </p:txBody>
            </p:sp>
            <p:grpSp>
              <p:nvGrpSpPr>
                <p:cNvPr id="161924" name="Group 90"/>
                <p:cNvGrpSpPr>
                  <a:grpSpLocks/>
                </p:cNvGrpSpPr>
                <p:nvPr/>
              </p:nvGrpSpPr>
              <p:grpSpPr bwMode="auto">
                <a:xfrm>
                  <a:off x="2046" y="1471"/>
                  <a:ext cx="123" cy="141"/>
                  <a:chOff x="2046" y="1471"/>
                  <a:chExt cx="123" cy="141"/>
                </a:xfrm>
              </p:grpSpPr>
              <p:grpSp>
                <p:nvGrpSpPr>
                  <p:cNvPr id="161925" name="Group 91"/>
                  <p:cNvGrpSpPr>
                    <a:grpSpLocks/>
                  </p:cNvGrpSpPr>
                  <p:nvPr/>
                </p:nvGrpSpPr>
                <p:grpSpPr bwMode="auto">
                  <a:xfrm>
                    <a:off x="2046" y="1471"/>
                    <a:ext cx="123" cy="123"/>
                    <a:chOff x="2046" y="1471"/>
                    <a:chExt cx="123" cy="123"/>
                  </a:xfrm>
                </p:grpSpPr>
                <p:sp>
                  <p:nvSpPr>
                    <p:cNvPr id="161931" name="Freeform 92"/>
                    <p:cNvSpPr>
                      <a:spLocks/>
                    </p:cNvSpPr>
                    <p:nvPr/>
                  </p:nvSpPr>
                  <p:spPr bwMode="auto">
                    <a:xfrm>
                      <a:off x="2046" y="1471"/>
                      <a:ext cx="123" cy="123"/>
                    </a:xfrm>
                    <a:custGeom>
                      <a:avLst/>
                      <a:gdLst>
                        <a:gd name="T0" fmla="*/ 0 w 494"/>
                        <a:gd name="T1" fmla="*/ 0 h 493"/>
                        <a:gd name="T2" fmla="*/ 0 w 494"/>
                        <a:gd name="T3" fmla="*/ 0 h 493"/>
                        <a:gd name="T4" fmla="*/ 0 w 494"/>
                        <a:gd name="T5" fmla="*/ 0 h 493"/>
                        <a:gd name="T6" fmla="*/ 0 w 494"/>
                        <a:gd name="T7" fmla="*/ 0 h 493"/>
                        <a:gd name="T8" fmla="*/ 0 w 494"/>
                        <a:gd name="T9" fmla="*/ 0 h 493"/>
                        <a:gd name="T10" fmla="*/ 0 w 494"/>
                        <a:gd name="T11" fmla="*/ 0 h 493"/>
                        <a:gd name="T12" fmla="*/ 0 w 494"/>
                        <a:gd name="T13" fmla="*/ 0 h 493"/>
                        <a:gd name="T14" fmla="*/ 0 w 494"/>
                        <a:gd name="T15" fmla="*/ 0 h 493"/>
                        <a:gd name="T16" fmla="*/ 0 w 494"/>
                        <a:gd name="T17" fmla="*/ 0 h 493"/>
                        <a:gd name="T18" fmla="*/ 0 w 494"/>
                        <a:gd name="T19" fmla="*/ 0 h 493"/>
                        <a:gd name="T20" fmla="*/ 0 w 494"/>
                        <a:gd name="T21" fmla="*/ 0 h 493"/>
                        <a:gd name="T22" fmla="*/ 0 w 494"/>
                        <a:gd name="T23" fmla="*/ 0 h 493"/>
                        <a:gd name="T24" fmla="*/ 0 w 494"/>
                        <a:gd name="T25" fmla="*/ 0 h 493"/>
                        <a:gd name="T26" fmla="*/ 0 w 494"/>
                        <a:gd name="T27" fmla="*/ 0 h 493"/>
                        <a:gd name="T28" fmla="*/ 0 w 494"/>
                        <a:gd name="T29" fmla="*/ 0 h 493"/>
                        <a:gd name="T30" fmla="*/ 0 w 494"/>
                        <a:gd name="T31" fmla="*/ 0 h 493"/>
                        <a:gd name="T32" fmla="*/ 0 w 494"/>
                        <a:gd name="T33" fmla="*/ 0 h 493"/>
                        <a:gd name="T34" fmla="*/ 0 w 494"/>
                        <a:gd name="T35" fmla="*/ 0 h 493"/>
                        <a:gd name="T36" fmla="*/ 0 w 494"/>
                        <a:gd name="T37" fmla="*/ 0 h 493"/>
                        <a:gd name="T38" fmla="*/ 0 w 494"/>
                        <a:gd name="T39" fmla="*/ 0 h 493"/>
                        <a:gd name="T40" fmla="*/ 0 w 494"/>
                        <a:gd name="T41" fmla="*/ 0 h 493"/>
                        <a:gd name="T42" fmla="*/ 0 w 494"/>
                        <a:gd name="T43" fmla="*/ 0 h 493"/>
                        <a:gd name="T44" fmla="*/ 0 w 494"/>
                        <a:gd name="T45" fmla="*/ 0 h 493"/>
                        <a:gd name="T46" fmla="*/ 0 w 494"/>
                        <a:gd name="T47" fmla="*/ 0 h 493"/>
                        <a:gd name="T48" fmla="*/ 0 w 494"/>
                        <a:gd name="T49" fmla="*/ 0 h 493"/>
                        <a:gd name="T50" fmla="*/ 0 w 494"/>
                        <a:gd name="T51" fmla="*/ 0 h 493"/>
                        <a:gd name="T52" fmla="*/ 0 w 494"/>
                        <a:gd name="T53" fmla="*/ 0 h 493"/>
                        <a:gd name="T54" fmla="*/ 0 w 494"/>
                        <a:gd name="T55" fmla="*/ 0 h 493"/>
                        <a:gd name="T56" fmla="*/ 0 w 494"/>
                        <a:gd name="T57" fmla="*/ 0 h 493"/>
                        <a:gd name="T58" fmla="*/ 0 w 494"/>
                        <a:gd name="T59" fmla="*/ 0 h 493"/>
                        <a:gd name="T60" fmla="*/ 0 w 494"/>
                        <a:gd name="T61" fmla="*/ 0 h 493"/>
                        <a:gd name="T62" fmla="*/ 0 w 494"/>
                        <a:gd name="T63" fmla="*/ 0 h 493"/>
                        <a:gd name="T64" fmla="*/ 0 w 494"/>
                        <a:gd name="T65" fmla="*/ 0 h 493"/>
                        <a:gd name="T66" fmla="*/ 0 w 494"/>
                        <a:gd name="T67" fmla="*/ 0 h 493"/>
                        <a:gd name="T68" fmla="*/ 0 w 494"/>
                        <a:gd name="T69" fmla="*/ 0 h 493"/>
                        <a:gd name="T70" fmla="*/ 0 w 494"/>
                        <a:gd name="T71" fmla="*/ 0 h 493"/>
                        <a:gd name="T72" fmla="*/ 0 w 494"/>
                        <a:gd name="T73" fmla="*/ 0 h 493"/>
                        <a:gd name="T74" fmla="*/ 0 w 494"/>
                        <a:gd name="T75" fmla="*/ 0 h 493"/>
                        <a:gd name="T76" fmla="*/ 0 w 494"/>
                        <a:gd name="T77" fmla="*/ 0 h 493"/>
                        <a:gd name="T78" fmla="*/ 0 w 494"/>
                        <a:gd name="T79" fmla="*/ 0 h 493"/>
                        <a:gd name="T80" fmla="*/ 0 w 494"/>
                        <a:gd name="T81" fmla="*/ 0 h 493"/>
                        <a:gd name="T82" fmla="*/ 0 w 494"/>
                        <a:gd name="T83" fmla="*/ 0 h 493"/>
                        <a:gd name="T84" fmla="*/ 0 w 494"/>
                        <a:gd name="T85" fmla="*/ 0 h 4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4"/>
                        <a:gd name="T130" fmla="*/ 0 h 493"/>
                        <a:gd name="T131" fmla="*/ 494 w 494"/>
                        <a:gd name="T132" fmla="*/ 493 h 4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4" h="493">
                          <a:moveTo>
                            <a:pt x="6" y="438"/>
                          </a:moveTo>
                          <a:lnTo>
                            <a:pt x="31" y="405"/>
                          </a:lnTo>
                          <a:lnTo>
                            <a:pt x="68" y="360"/>
                          </a:lnTo>
                          <a:lnTo>
                            <a:pt x="113" y="317"/>
                          </a:lnTo>
                          <a:lnTo>
                            <a:pt x="147" y="290"/>
                          </a:lnTo>
                          <a:lnTo>
                            <a:pt x="174" y="279"/>
                          </a:lnTo>
                          <a:lnTo>
                            <a:pt x="192" y="274"/>
                          </a:lnTo>
                          <a:lnTo>
                            <a:pt x="205" y="261"/>
                          </a:lnTo>
                          <a:lnTo>
                            <a:pt x="200" y="230"/>
                          </a:lnTo>
                          <a:lnTo>
                            <a:pt x="208" y="196"/>
                          </a:lnTo>
                          <a:lnTo>
                            <a:pt x="225" y="163"/>
                          </a:lnTo>
                          <a:lnTo>
                            <a:pt x="251" y="127"/>
                          </a:lnTo>
                          <a:lnTo>
                            <a:pt x="290" y="89"/>
                          </a:lnTo>
                          <a:lnTo>
                            <a:pt x="332" y="54"/>
                          </a:lnTo>
                          <a:lnTo>
                            <a:pt x="371" y="25"/>
                          </a:lnTo>
                          <a:lnTo>
                            <a:pt x="414" y="5"/>
                          </a:lnTo>
                          <a:lnTo>
                            <a:pt x="444" y="0"/>
                          </a:lnTo>
                          <a:lnTo>
                            <a:pt x="471" y="9"/>
                          </a:lnTo>
                          <a:lnTo>
                            <a:pt x="486" y="27"/>
                          </a:lnTo>
                          <a:lnTo>
                            <a:pt x="494" y="51"/>
                          </a:lnTo>
                          <a:lnTo>
                            <a:pt x="491" y="85"/>
                          </a:lnTo>
                          <a:lnTo>
                            <a:pt x="477" y="122"/>
                          </a:lnTo>
                          <a:lnTo>
                            <a:pt x="460" y="154"/>
                          </a:lnTo>
                          <a:lnTo>
                            <a:pt x="434" y="189"/>
                          </a:lnTo>
                          <a:lnTo>
                            <a:pt x="405" y="218"/>
                          </a:lnTo>
                          <a:lnTo>
                            <a:pt x="365" y="251"/>
                          </a:lnTo>
                          <a:lnTo>
                            <a:pt x="327" y="277"/>
                          </a:lnTo>
                          <a:lnTo>
                            <a:pt x="295" y="293"/>
                          </a:lnTo>
                          <a:lnTo>
                            <a:pt x="266" y="295"/>
                          </a:lnTo>
                          <a:lnTo>
                            <a:pt x="240" y="292"/>
                          </a:lnTo>
                          <a:lnTo>
                            <a:pt x="222" y="298"/>
                          </a:lnTo>
                          <a:lnTo>
                            <a:pt x="211" y="314"/>
                          </a:lnTo>
                          <a:lnTo>
                            <a:pt x="201" y="343"/>
                          </a:lnTo>
                          <a:lnTo>
                            <a:pt x="178" y="375"/>
                          </a:lnTo>
                          <a:lnTo>
                            <a:pt x="142" y="410"/>
                          </a:lnTo>
                          <a:lnTo>
                            <a:pt x="114" y="440"/>
                          </a:lnTo>
                          <a:lnTo>
                            <a:pt x="88" y="467"/>
                          </a:lnTo>
                          <a:lnTo>
                            <a:pt x="65" y="484"/>
                          </a:lnTo>
                          <a:lnTo>
                            <a:pt x="40" y="492"/>
                          </a:lnTo>
                          <a:lnTo>
                            <a:pt x="19" y="493"/>
                          </a:lnTo>
                          <a:lnTo>
                            <a:pt x="1" y="484"/>
                          </a:lnTo>
                          <a:lnTo>
                            <a:pt x="0" y="461"/>
                          </a:lnTo>
                          <a:lnTo>
                            <a:pt x="6" y="438"/>
                          </a:lnTo>
                          <a:close/>
                        </a:path>
                      </a:pathLst>
                    </a:custGeom>
                    <a:solidFill>
                      <a:srgbClr val="A0A0C0"/>
                    </a:solidFill>
                    <a:ln w="3175">
                      <a:solidFill>
                        <a:srgbClr val="000000"/>
                      </a:solidFill>
                      <a:round/>
                      <a:headEnd/>
                      <a:tailEnd/>
                    </a:ln>
                  </p:spPr>
                  <p:txBody>
                    <a:bodyPr/>
                    <a:lstStyle/>
                    <a:p>
                      <a:endParaRPr lang="en-US"/>
                    </a:p>
                  </p:txBody>
                </p:sp>
                <p:sp>
                  <p:nvSpPr>
                    <p:cNvPr id="161932" name="Freeform 93"/>
                    <p:cNvSpPr>
                      <a:spLocks/>
                    </p:cNvSpPr>
                    <p:nvPr/>
                  </p:nvSpPr>
                  <p:spPr bwMode="auto">
                    <a:xfrm>
                      <a:off x="2103" y="1478"/>
                      <a:ext cx="59" cy="59"/>
                    </a:xfrm>
                    <a:custGeom>
                      <a:avLst/>
                      <a:gdLst>
                        <a:gd name="T0" fmla="*/ 0 w 237"/>
                        <a:gd name="T1" fmla="*/ 0 h 235"/>
                        <a:gd name="T2" fmla="*/ 0 w 237"/>
                        <a:gd name="T3" fmla="*/ 0 h 235"/>
                        <a:gd name="T4" fmla="*/ 0 w 237"/>
                        <a:gd name="T5" fmla="*/ 0 h 235"/>
                        <a:gd name="T6" fmla="*/ 0 w 237"/>
                        <a:gd name="T7" fmla="*/ 0 h 235"/>
                        <a:gd name="T8" fmla="*/ 0 w 237"/>
                        <a:gd name="T9" fmla="*/ 0 h 235"/>
                        <a:gd name="T10" fmla="*/ 0 w 237"/>
                        <a:gd name="T11" fmla="*/ 0 h 235"/>
                        <a:gd name="T12" fmla="*/ 0 w 237"/>
                        <a:gd name="T13" fmla="*/ 0 h 235"/>
                        <a:gd name="T14" fmla="*/ 0 w 237"/>
                        <a:gd name="T15" fmla="*/ 0 h 235"/>
                        <a:gd name="T16" fmla="*/ 0 w 237"/>
                        <a:gd name="T17" fmla="*/ 0 h 235"/>
                        <a:gd name="T18" fmla="*/ 0 w 237"/>
                        <a:gd name="T19" fmla="*/ 0 h 235"/>
                        <a:gd name="T20" fmla="*/ 0 w 237"/>
                        <a:gd name="T21" fmla="*/ 0 h 235"/>
                        <a:gd name="T22" fmla="*/ 0 w 237"/>
                        <a:gd name="T23" fmla="*/ 0 h 235"/>
                        <a:gd name="T24" fmla="*/ 0 w 237"/>
                        <a:gd name="T25" fmla="*/ 0 h 235"/>
                        <a:gd name="T26" fmla="*/ 0 w 237"/>
                        <a:gd name="T27" fmla="*/ 0 h 235"/>
                        <a:gd name="T28" fmla="*/ 0 w 237"/>
                        <a:gd name="T29" fmla="*/ 0 h 235"/>
                        <a:gd name="T30" fmla="*/ 0 w 237"/>
                        <a:gd name="T31" fmla="*/ 0 h 235"/>
                        <a:gd name="T32" fmla="*/ 0 w 237"/>
                        <a:gd name="T33" fmla="*/ 0 h 235"/>
                        <a:gd name="T34" fmla="*/ 0 w 237"/>
                        <a:gd name="T35" fmla="*/ 0 h 235"/>
                        <a:gd name="T36" fmla="*/ 0 w 237"/>
                        <a:gd name="T37" fmla="*/ 0 h 235"/>
                        <a:gd name="T38" fmla="*/ 0 w 237"/>
                        <a:gd name="T39" fmla="*/ 0 h 235"/>
                        <a:gd name="T40" fmla="*/ 0 w 237"/>
                        <a:gd name="T41" fmla="*/ 0 h 2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7"/>
                        <a:gd name="T64" fmla="*/ 0 h 235"/>
                        <a:gd name="T65" fmla="*/ 237 w 237"/>
                        <a:gd name="T66" fmla="*/ 235 h 2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7" h="235">
                          <a:moveTo>
                            <a:pt x="0" y="191"/>
                          </a:moveTo>
                          <a:lnTo>
                            <a:pt x="10" y="163"/>
                          </a:lnTo>
                          <a:lnTo>
                            <a:pt x="25" y="137"/>
                          </a:lnTo>
                          <a:lnTo>
                            <a:pt x="56" y="101"/>
                          </a:lnTo>
                          <a:lnTo>
                            <a:pt x="85" y="72"/>
                          </a:lnTo>
                          <a:lnTo>
                            <a:pt x="122" y="43"/>
                          </a:lnTo>
                          <a:lnTo>
                            <a:pt x="158" y="20"/>
                          </a:lnTo>
                          <a:lnTo>
                            <a:pt x="188" y="3"/>
                          </a:lnTo>
                          <a:lnTo>
                            <a:pt x="213" y="0"/>
                          </a:lnTo>
                          <a:lnTo>
                            <a:pt x="232" y="7"/>
                          </a:lnTo>
                          <a:lnTo>
                            <a:pt x="237" y="31"/>
                          </a:lnTo>
                          <a:lnTo>
                            <a:pt x="229" y="58"/>
                          </a:lnTo>
                          <a:lnTo>
                            <a:pt x="213" y="89"/>
                          </a:lnTo>
                          <a:lnTo>
                            <a:pt x="183" y="128"/>
                          </a:lnTo>
                          <a:lnTo>
                            <a:pt x="154" y="157"/>
                          </a:lnTo>
                          <a:lnTo>
                            <a:pt x="122" y="185"/>
                          </a:lnTo>
                          <a:lnTo>
                            <a:pt x="89" y="212"/>
                          </a:lnTo>
                          <a:lnTo>
                            <a:pt x="47" y="235"/>
                          </a:lnTo>
                          <a:lnTo>
                            <a:pt x="19" y="232"/>
                          </a:lnTo>
                          <a:lnTo>
                            <a:pt x="3" y="219"/>
                          </a:lnTo>
                          <a:lnTo>
                            <a:pt x="0" y="191"/>
                          </a:lnTo>
                          <a:close/>
                        </a:path>
                      </a:pathLst>
                    </a:custGeom>
                    <a:solidFill>
                      <a:srgbClr val="E0E0FF"/>
                    </a:solidFill>
                    <a:ln w="3175">
                      <a:solidFill>
                        <a:srgbClr val="000000"/>
                      </a:solidFill>
                      <a:round/>
                      <a:headEnd/>
                      <a:tailEnd/>
                    </a:ln>
                  </p:spPr>
                  <p:txBody>
                    <a:bodyPr/>
                    <a:lstStyle/>
                    <a:p>
                      <a:endParaRPr lang="en-US"/>
                    </a:p>
                  </p:txBody>
                </p:sp>
              </p:grpSp>
              <p:sp>
                <p:nvSpPr>
                  <p:cNvPr id="161926" name="Freeform 94"/>
                  <p:cNvSpPr>
                    <a:spLocks/>
                  </p:cNvSpPr>
                  <p:nvPr/>
                </p:nvSpPr>
                <p:spPr bwMode="auto">
                  <a:xfrm>
                    <a:off x="2064" y="1559"/>
                    <a:ext cx="39" cy="53"/>
                  </a:xfrm>
                  <a:custGeom>
                    <a:avLst/>
                    <a:gdLst>
                      <a:gd name="T0" fmla="*/ 0 w 159"/>
                      <a:gd name="T1" fmla="*/ 0 h 211"/>
                      <a:gd name="T2" fmla="*/ 0 w 159"/>
                      <a:gd name="T3" fmla="*/ 0 h 211"/>
                      <a:gd name="T4" fmla="*/ 0 w 159"/>
                      <a:gd name="T5" fmla="*/ 0 h 211"/>
                      <a:gd name="T6" fmla="*/ 0 w 159"/>
                      <a:gd name="T7" fmla="*/ 0 h 211"/>
                      <a:gd name="T8" fmla="*/ 0 w 159"/>
                      <a:gd name="T9" fmla="*/ 0 h 211"/>
                      <a:gd name="T10" fmla="*/ 0 w 159"/>
                      <a:gd name="T11" fmla="*/ 0 h 211"/>
                      <a:gd name="T12" fmla="*/ 0 w 159"/>
                      <a:gd name="T13" fmla="*/ 0 h 211"/>
                      <a:gd name="T14" fmla="*/ 0 w 159"/>
                      <a:gd name="T15" fmla="*/ 0 h 211"/>
                      <a:gd name="T16" fmla="*/ 0 w 159"/>
                      <a:gd name="T17" fmla="*/ 0 h 211"/>
                      <a:gd name="T18" fmla="*/ 0 w 159"/>
                      <a:gd name="T19" fmla="*/ 0 h 211"/>
                      <a:gd name="T20" fmla="*/ 0 w 159"/>
                      <a:gd name="T21" fmla="*/ 0 h 211"/>
                      <a:gd name="T22" fmla="*/ 0 w 159"/>
                      <a:gd name="T23" fmla="*/ 0 h 211"/>
                      <a:gd name="T24" fmla="*/ 0 w 159"/>
                      <a:gd name="T25" fmla="*/ 0 h 211"/>
                      <a:gd name="T26" fmla="*/ 0 w 159"/>
                      <a:gd name="T27" fmla="*/ 0 h 211"/>
                      <a:gd name="T28" fmla="*/ 0 w 159"/>
                      <a:gd name="T29" fmla="*/ 0 h 211"/>
                      <a:gd name="T30" fmla="*/ 0 w 159"/>
                      <a:gd name="T31" fmla="*/ 0 h 211"/>
                      <a:gd name="T32" fmla="*/ 0 w 159"/>
                      <a:gd name="T33" fmla="*/ 0 h 211"/>
                      <a:gd name="T34" fmla="*/ 0 w 159"/>
                      <a:gd name="T35" fmla="*/ 0 h 211"/>
                      <a:gd name="T36" fmla="*/ 0 w 159"/>
                      <a:gd name="T37" fmla="*/ 0 h 211"/>
                      <a:gd name="T38" fmla="*/ 0 w 159"/>
                      <a:gd name="T39" fmla="*/ 0 h 211"/>
                      <a:gd name="T40" fmla="*/ 0 w 159"/>
                      <a:gd name="T41" fmla="*/ 0 h 211"/>
                      <a:gd name="T42" fmla="*/ 0 w 159"/>
                      <a:gd name="T43" fmla="*/ 0 h 211"/>
                      <a:gd name="T44" fmla="*/ 0 w 159"/>
                      <a:gd name="T45" fmla="*/ 0 h 211"/>
                      <a:gd name="T46" fmla="*/ 0 w 159"/>
                      <a:gd name="T47" fmla="*/ 0 h 211"/>
                      <a:gd name="T48" fmla="*/ 0 w 159"/>
                      <a:gd name="T49" fmla="*/ 0 h 211"/>
                      <a:gd name="T50" fmla="*/ 0 w 159"/>
                      <a:gd name="T51" fmla="*/ 0 h 211"/>
                      <a:gd name="T52" fmla="*/ 0 w 159"/>
                      <a:gd name="T53" fmla="*/ 0 h 211"/>
                      <a:gd name="T54" fmla="*/ 0 w 159"/>
                      <a:gd name="T55" fmla="*/ 0 h 211"/>
                      <a:gd name="T56" fmla="*/ 0 w 159"/>
                      <a:gd name="T57" fmla="*/ 0 h 211"/>
                      <a:gd name="T58" fmla="*/ 0 w 159"/>
                      <a:gd name="T59" fmla="*/ 0 h 211"/>
                      <a:gd name="T60" fmla="*/ 0 w 159"/>
                      <a:gd name="T61" fmla="*/ 0 h 211"/>
                      <a:gd name="T62" fmla="*/ 0 w 159"/>
                      <a:gd name="T63" fmla="*/ 0 h 211"/>
                      <a:gd name="T64" fmla="*/ 0 w 159"/>
                      <a:gd name="T65" fmla="*/ 0 h 211"/>
                      <a:gd name="T66" fmla="*/ 0 w 159"/>
                      <a:gd name="T67" fmla="*/ 0 h 211"/>
                      <a:gd name="T68" fmla="*/ 0 w 159"/>
                      <a:gd name="T69" fmla="*/ 0 h 211"/>
                      <a:gd name="T70" fmla="*/ 0 w 159"/>
                      <a:gd name="T71" fmla="*/ 0 h 211"/>
                      <a:gd name="T72" fmla="*/ 0 w 159"/>
                      <a:gd name="T73" fmla="*/ 0 h 211"/>
                      <a:gd name="T74" fmla="*/ 0 w 159"/>
                      <a:gd name="T75" fmla="*/ 0 h 211"/>
                      <a:gd name="T76" fmla="*/ 0 w 159"/>
                      <a:gd name="T77" fmla="*/ 0 h 211"/>
                      <a:gd name="T78" fmla="*/ 0 w 159"/>
                      <a:gd name="T79" fmla="*/ 0 h 211"/>
                      <a:gd name="T80" fmla="*/ 0 w 159"/>
                      <a:gd name="T81" fmla="*/ 0 h 211"/>
                      <a:gd name="T82" fmla="*/ 0 w 159"/>
                      <a:gd name="T83" fmla="*/ 0 h 211"/>
                      <a:gd name="T84" fmla="*/ 0 w 159"/>
                      <a:gd name="T85" fmla="*/ 0 h 211"/>
                      <a:gd name="T86" fmla="*/ 0 w 159"/>
                      <a:gd name="T87" fmla="*/ 0 h 2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9"/>
                      <a:gd name="T133" fmla="*/ 0 h 211"/>
                      <a:gd name="T134" fmla="*/ 159 w 159"/>
                      <a:gd name="T135" fmla="*/ 211 h 2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9" h="211">
                        <a:moveTo>
                          <a:pt x="120" y="0"/>
                        </a:moveTo>
                        <a:lnTo>
                          <a:pt x="136" y="4"/>
                        </a:lnTo>
                        <a:lnTo>
                          <a:pt x="145" y="16"/>
                        </a:lnTo>
                        <a:lnTo>
                          <a:pt x="146" y="29"/>
                        </a:lnTo>
                        <a:lnTo>
                          <a:pt x="141" y="39"/>
                        </a:lnTo>
                        <a:lnTo>
                          <a:pt x="149" y="44"/>
                        </a:lnTo>
                        <a:lnTo>
                          <a:pt x="158" y="57"/>
                        </a:lnTo>
                        <a:lnTo>
                          <a:pt x="159" y="73"/>
                        </a:lnTo>
                        <a:lnTo>
                          <a:pt x="150" y="83"/>
                        </a:lnTo>
                        <a:lnTo>
                          <a:pt x="136" y="90"/>
                        </a:lnTo>
                        <a:lnTo>
                          <a:pt x="145" y="106"/>
                        </a:lnTo>
                        <a:lnTo>
                          <a:pt x="146" y="123"/>
                        </a:lnTo>
                        <a:lnTo>
                          <a:pt x="137" y="137"/>
                        </a:lnTo>
                        <a:lnTo>
                          <a:pt x="118" y="143"/>
                        </a:lnTo>
                        <a:lnTo>
                          <a:pt x="89" y="139"/>
                        </a:lnTo>
                        <a:lnTo>
                          <a:pt x="90" y="153"/>
                        </a:lnTo>
                        <a:lnTo>
                          <a:pt x="89" y="175"/>
                        </a:lnTo>
                        <a:lnTo>
                          <a:pt x="84" y="191"/>
                        </a:lnTo>
                        <a:lnTo>
                          <a:pt x="76" y="203"/>
                        </a:lnTo>
                        <a:lnTo>
                          <a:pt x="64" y="210"/>
                        </a:lnTo>
                        <a:lnTo>
                          <a:pt x="48" y="211"/>
                        </a:lnTo>
                        <a:lnTo>
                          <a:pt x="28" y="204"/>
                        </a:lnTo>
                        <a:lnTo>
                          <a:pt x="17" y="190"/>
                        </a:lnTo>
                        <a:lnTo>
                          <a:pt x="3" y="167"/>
                        </a:lnTo>
                        <a:lnTo>
                          <a:pt x="0" y="149"/>
                        </a:lnTo>
                        <a:lnTo>
                          <a:pt x="7" y="139"/>
                        </a:lnTo>
                        <a:lnTo>
                          <a:pt x="17" y="134"/>
                        </a:lnTo>
                        <a:lnTo>
                          <a:pt x="25" y="132"/>
                        </a:lnTo>
                        <a:lnTo>
                          <a:pt x="22" y="119"/>
                        </a:lnTo>
                        <a:lnTo>
                          <a:pt x="11" y="110"/>
                        </a:lnTo>
                        <a:lnTo>
                          <a:pt x="7" y="99"/>
                        </a:lnTo>
                        <a:lnTo>
                          <a:pt x="12" y="86"/>
                        </a:lnTo>
                        <a:lnTo>
                          <a:pt x="27" y="79"/>
                        </a:lnTo>
                        <a:lnTo>
                          <a:pt x="20" y="70"/>
                        </a:lnTo>
                        <a:lnTo>
                          <a:pt x="20" y="56"/>
                        </a:lnTo>
                        <a:lnTo>
                          <a:pt x="31" y="49"/>
                        </a:lnTo>
                        <a:lnTo>
                          <a:pt x="26" y="37"/>
                        </a:lnTo>
                        <a:lnTo>
                          <a:pt x="33" y="22"/>
                        </a:lnTo>
                        <a:lnTo>
                          <a:pt x="44" y="15"/>
                        </a:lnTo>
                        <a:lnTo>
                          <a:pt x="60" y="13"/>
                        </a:lnTo>
                        <a:lnTo>
                          <a:pt x="68" y="15"/>
                        </a:lnTo>
                        <a:lnTo>
                          <a:pt x="78" y="16"/>
                        </a:lnTo>
                        <a:lnTo>
                          <a:pt x="93" y="10"/>
                        </a:lnTo>
                        <a:lnTo>
                          <a:pt x="120" y="0"/>
                        </a:lnTo>
                        <a:close/>
                      </a:path>
                    </a:pathLst>
                  </a:custGeom>
                  <a:solidFill>
                    <a:srgbClr val="E0A080"/>
                  </a:solidFill>
                  <a:ln w="3175">
                    <a:solidFill>
                      <a:srgbClr val="000000"/>
                    </a:solidFill>
                    <a:round/>
                    <a:headEnd/>
                    <a:tailEnd/>
                  </a:ln>
                </p:spPr>
                <p:txBody>
                  <a:bodyPr/>
                  <a:lstStyle/>
                  <a:p>
                    <a:endParaRPr lang="en-US"/>
                  </a:p>
                </p:txBody>
              </p:sp>
              <p:sp>
                <p:nvSpPr>
                  <p:cNvPr id="161927" name="Freeform 95"/>
                  <p:cNvSpPr>
                    <a:spLocks/>
                  </p:cNvSpPr>
                  <p:nvPr/>
                </p:nvSpPr>
                <p:spPr bwMode="auto">
                  <a:xfrm>
                    <a:off x="2078" y="1581"/>
                    <a:ext cx="20" cy="4"/>
                  </a:xfrm>
                  <a:custGeom>
                    <a:avLst/>
                    <a:gdLst>
                      <a:gd name="T0" fmla="*/ 0 w 81"/>
                      <a:gd name="T1" fmla="*/ 0 h 15"/>
                      <a:gd name="T2" fmla="*/ 0 w 81"/>
                      <a:gd name="T3" fmla="*/ 0 h 15"/>
                      <a:gd name="T4" fmla="*/ 0 w 81"/>
                      <a:gd name="T5" fmla="*/ 0 h 15"/>
                      <a:gd name="T6" fmla="*/ 0 w 81"/>
                      <a:gd name="T7" fmla="*/ 0 h 15"/>
                      <a:gd name="T8" fmla="*/ 0 w 81"/>
                      <a:gd name="T9" fmla="*/ 0 h 15"/>
                      <a:gd name="T10" fmla="*/ 0 w 81"/>
                      <a:gd name="T11" fmla="*/ 0 h 15"/>
                      <a:gd name="T12" fmla="*/ 0 60000 65536"/>
                      <a:gd name="T13" fmla="*/ 0 60000 65536"/>
                      <a:gd name="T14" fmla="*/ 0 60000 65536"/>
                      <a:gd name="T15" fmla="*/ 0 60000 65536"/>
                      <a:gd name="T16" fmla="*/ 0 60000 65536"/>
                      <a:gd name="T17" fmla="*/ 0 60000 65536"/>
                      <a:gd name="T18" fmla="*/ 0 w 81"/>
                      <a:gd name="T19" fmla="*/ 0 h 15"/>
                      <a:gd name="T20" fmla="*/ 81 w 8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1" h="15">
                        <a:moveTo>
                          <a:pt x="0" y="3"/>
                        </a:moveTo>
                        <a:lnTo>
                          <a:pt x="12" y="10"/>
                        </a:lnTo>
                        <a:lnTo>
                          <a:pt x="32" y="15"/>
                        </a:lnTo>
                        <a:lnTo>
                          <a:pt x="51" y="12"/>
                        </a:lnTo>
                        <a:lnTo>
                          <a:pt x="69" y="6"/>
                        </a:lnTo>
                        <a:lnTo>
                          <a:pt x="8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928" name="Freeform 96"/>
                  <p:cNvSpPr>
                    <a:spLocks/>
                  </p:cNvSpPr>
                  <p:nvPr/>
                </p:nvSpPr>
                <p:spPr bwMode="auto">
                  <a:xfrm>
                    <a:off x="2074" y="1590"/>
                    <a:ext cx="12" cy="4"/>
                  </a:xfrm>
                  <a:custGeom>
                    <a:avLst/>
                    <a:gdLst>
                      <a:gd name="T0" fmla="*/ 0 w 48"/>
                      <a:gd name="T1" fmla="*/ 0 h 15"/>
                      <a:gd name="T2" fmla="*/ 0 w 48"/>
                      <a:gd name="T3" fmla="*/ 0 h 15"/>
                      <a:gd name="T4" fmla="*/ 0 w 48"/>
                      <a:gd name="T5" fmla="*/ 0 h 15"/>
                      <a:gd name="T6" fmla="*/ 0 w 48"/>
                      <a:gd name="T7" fmla="*/ 0 h 15"/>
                      <a:gd name="T8" fmla="*/ 0 60000 65536"/>
                      <a:gd name="T9" fmla="*/ 0 60000 65536"/>
                      <a:gd name="T10" fmla="*/ 0 60000 65536"/>
                      <a:gd name="T11" fmla="*/ 0 60000 65536"/>
                      <a:gd name="T12" fmla="*/ 0 w 48"/>
                      <a:gd name="T13" fmla="*/ 0 h 15"/>
                      <a:gd name="T14" fmla="*/ 48 w 48"/>
                      <a:gd name="T15" fmla="*/ 15 h 15"/>
                    </a:gdLst>
                    <a:ahLst/>
                    <a:cxnLst>
                      <a:cxn ang="T8">
                        <a:pos x="T0" y="T1"/>
                      </a:cxn>
                      <a:cxn ang="T9">
                        <a:pos x="T2" y="T3"/>
                      </a:cxn>
                      <a:cxn ang="T10">
                        <a:pos x="T4" y="T5"/>
                      </a:cxn>
                      <a:cxn ang="T11">
                        <a:pos x="T6" y="T7"/>
                      </a:cxn>
                    </a:cxnLst>
                    <a:rect l="T12" t="T13" r="T14" b="T15"/>
                    <a:pathLst>
                      <a:path w="48" h="15">
                        <a:moveTo>
                          <a:pt x="48" y="15"/>
                        </a:moveTo>
                        <a:lnTo>
                          <a:pt x="34" y="14"/>
                        </a:lnTo>
                        <a:lnTo>
                          <a:pt x="17" y="10"/>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929" name="Freeform 97"/>
                  <p:cNvSpPr>
                    <a:spLocks/>
                  </p:cNvSpPr>
                  <p:nvPr/>
                </p:nvSpPr>
                <p:spPr bwMode="auto">
                  <a:xfrm>
                    <a:off x="2073" y="1594"/>
                    <a:ext cx="11" cy="6"/>
                  </a:xfrm>
                  <a:custGeom>
                    <a:avLst/>
                    <a:gdLst>
                      <a:gd name="T0" fmla="*/ 0 w 45"/>
                      <a:gd name="T1" fmla="*/ 0 h 21"/>
                      <a:gd name="T2" fmla="*/ 0 w 45"/>
                      <a:gd name="T3" fmla="*/ 0 h 21"/>
                      <a:gd name="T4" fmla="*/ 0 w 45"/>
                      <a:gd name="T5" fmla="*/ 0 h 21"/>
                      <a:gd name="T6" fmla="*/ 0 w 45"/>
                      <a:gd name="T7" fmla="*/ 0 h 21"/>
                      <a:gd name="T8" fmla="*/ 0 w 45"/>
                      <a:gd name="T9" fmla="*/ 0 h 21"/>
                      <a:gd name="T10" fmla="*/ 0 w 45"/>
                      <a:gd name="T11" fmla="*/ 0 h 21"/>
                      <a:gd name="T12" fmla="*/ 0 60000 65536"/>
                      <a:gd name="T13" fmla="*/ 0 60000 65536"/>
                      <a:gd name="T14" fmla="*/ 0 60000 65536"/>
                      <a:gd name="T15" fmla="*/ 0 60000 65536"/>
                      <a:gd name="T16" fmla="*/ 0 60000 65536"/>
                      <a:gd name="T17" fmla="*/ 0 60000 65536"/>
                      <a:gd name="T18" fmla="*/ 0 w 45"/>
                      <a:gd name="T19" fmla="*/ 0 h 21"/>
                      <a:gd name="T20" fmla="*/ 45 w 4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5" h="21">
                        <a:moveTo>
                          <a:pt x="45" y="21"/>
                        </a:moveTo>
                        <a:lnTo>
                          <a:pt x="32" y="14"/>
                        </a:lnTo>
                        <a:lnTo>
                          <a:pt x="21" y="14"/>
                        </a:lnTo>
                        <a:lnTo>
                          <a:pt x="10" y="21"/>
                        </a:lnTo>
                        <a:lnTo>
                          <a:pt x="7" y="10"/>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930" name="Freeform 98"/>
                  <p:cNvSpPr>
                    <a:spLocks/>
                  </p:cNvSpPr>
                  <p:nvPr/>
                </p:nvSpPr>
                <p:spPr bwMode="auto">
                  <a:xfrm>
                    <a:off x="2078" y="1569"/>
                    <a:ext cx="20" cy="5"/>
                  </a:xfrm>
                  <a:custGeom>
                    <a:avLst/>
                    <a:gdLst>
                      <a:gd name="T0" fmla="*/ 0 w 81"/>
                      <a:gd name="T1" fmla="*/ 0 h 18"/>
                      <a:gd name="T2" fmla="*/ 0 w 81"/>
                      <a:gd name="T3" fmla="*/ 0 h 18"/>
                      <a:gd name="T4" fmla="*/ 0 w 81"/>
                      <a:gd name="T5" fmla="*/ 0 h 18"/>
                      <a:gd name="T6" fmla="*/ 0 w 81"/>
                      <a:gd name="T7" fmla="*/ 0 h 18"/>
                      <a:gd name="T8" fmla="*/ 0 w 81"/>
                      <a:gd name="T9" fmla="*/ 0 h 18"/>
                      <a:gd name="T10" fmla="*/ 0 w 81"/>
                      <a:gd name="T11" fmla="*/ 0 h 18"/>
                      <a:gd name="T12" fmla="*/ 0 w 81"/>
                      <a:gd name="T13" fmla="*/ 0 h 18"/>
                      <a:gd name="T14" fmla="*/ 0 w 81"/>
                      <a:gd name="T15" fmla="*/ 0 h 18"/>
                      <a:gd name="T16" fmla="*/ 0 w 81"/>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8"/>
                      <a:gd name="T29" fmla="*/ 81 w 8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8">
                        <a:moveTo>
                          <a:pt x="81" y="0"/>
                        </a:moveTo>
                        <a:lnTo>
                          <a:pt x="69" y="3"/>
                        </a:lnTo>
                        <a:lnTo>
                          <a:pt x="58" y="6"/>
                        </a:lnTo>
                        <a:lnTo>
                          <a:pt x="50" y="10"/>
                        </a:lnTo>
                        <a:lnTo>
                          <a:pt x="40" y="15"/>
                        </a:lnTo>
                        <a:lnTo>
                          <a:pt x="29" y="18"/>
                        </a:lnTo>
                        <a:lnTo>
                          <a:pt x="19" y="16"/>
                        </a:lnTo>
                        <a:lnTo>
                          <a:pt x="8" y="12"/>
                        </a:lnTo>
                        <a:lnTo>
                          <a:pt x="0" y="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161877" name="Group 99"/>
            <p:cNvGrpSpPr>
              <a:grpSpLocks/>
            </p:cNvGrpSpPr>
            <p:nvPr/>
          </p:nvGrpSpPr>
          <p:grpSpPr bwMode="auto">
            <a:xfrm>
              <a:off x="2028" y="1385"/>
              <a:ext cx="98" cy="160"/>
              <a:chOff x="2028" y="1385"/>
              <a:chExt cx="98" cy="160"/>
            </a:xfrm>
          </p:grpSpPr>
          <p:grpSp>
            <p:nvGrpSpPr>
              <p:cNvPr id="161908" name="Group 100"/>
              <p:cNvGrpSpPr>
                <a:grpSpLocks/>
              </p:cNvGrpSpPr>
              <p:nvPr/>
            </p:nvGrpSpPr>
            <p:grpSpPr bwMode="auto">
              <a:xfrm>
                <a:off x="2028" y="1410"/>
                <a:ext cx="83" cy="135"/>
                <a:chOff x="2028" y="1410"/>
                <a:chExt cx="83" cy="135"/>
              </a:xfrm>
            </p:grpSpPr>
            <p:sp>
              <p:nvSpPr>
                <p:cNvPr id="161910" name="Freeform 101"/>
                <p:cNvSpPr>
                  <a:spLocks/>
                </p:cNvSpPr>
                <p:nvPr/>
              </p:nvSpPr>
              <p:spPr bwMode="auto">
                <a:xfrm>
                  <a:off x="2028" y="1410"/>
                  <a:ext cx="83" cy="135"/>
                </a:xfrm>
                <a:custGeom>
                  <a:avLst/>
                  <a:gdLst>
                    <a:gd name="T0" fmla="*/ 0 w 332"/>
                    <a:gd name="T1" fmla="*/ 0 h 540"/>
                    <a:gd name="T2" fmla="*/ 0 w 332"/>
                    <a:gd name="T3" fmla="*/ 0 h 540"/>
                    <a:gd name="T4" fmla="*/ 0 w 332"/>
                    <a:gd name="T5" fmla="*/ 0 h 540"/>
                    <a:gd name="T6" fmla="*/ 0 w 332"/>
                    <a:gd name="T7" fmla="*/ 0 h 540"/>
                    <a:gd name="T8" fmla="*/ 0 w 332"/>
                    <a:gd name="T9" fmla="*/ 0 h 540"/>
                    <a:gd name="T10" fmla="*/ 0 w 332"/>
                    <a:gd name="T11" fmla="*/ 0 h 540"/>
                    <a:gd name="T12" fmla="*/ 0 w 332"/>
                    <a:gd name="T13" fmla="*/ 0 h 540"/>
                    <a:gd name="T14" fmla="*/ 0 w 332"/>
                    <a:gd name="T15" fmla="*/ 0 h 540"/>
                    <a:gd name="T16" fmla="*/ 0 w 332"/>
                    <a:gd name="T17" fmla="*/ 0 h 540"/>
                    <a:gd name="T18" fmla="*/ 0 w 332"/>
                    <a:gd name="T19" fmla="*/ 0 h 540"/>
                    <a:gd name="T20" fmla="*/ 0 w 332"/>
                    <a:gd name="T21" fmla="*/ 0 h 540"/>
                    <a:gd name="T22" fmla="*/ 0 w 332"/>
                    <a:gd name="T23" fmla="*/ 0 h 540"/>
                    <a:gd name="T24" fmla="*/ 0 w 332"/>
                    <a:gd name="T25" fmla="*/ 0 h 540"/>
                    <a:gd name="T26" fmla="*/ 0 w 332"/>
                    <a:gd name="T27" fmla="*/ 0 h 540"/>
                    <a:gd name="T28" fmla="*/ 0 w 332"/>
                    <a:gd name="T29" fmla="*/ 0 h 540"/>
                    <a:gd name="T30" fmla="*/ 0 w 332"/>
                    <a:gd name="T31" fmla="*/ 0 h 540"/>
                    <a:gd name="T32" fmla="*/ 0 w 332"/>
                    <a:gd name="T33" fmla="*/ 0 h 540"/>
                    <a:gd name="T34" fmla="*/ 0 w 332"/>
                    <a:gd name="T35" fmla="*/ 0 h 540"/>
                    <a:gd name="T36" fmla="*/ 0 w 332"/>
                    <a:gd name="T37" fmla="*/ 0 h 540"/>
                    <a:gd name="T38" fmla="*/ 0 w 332"/>
                    <a:gd name="T39" fmla="*/ 0 h 540"/>
                    <a:gd name="T40" fmla="*/ 0 w 332"/>
                    <a:gd name="T41" fmla="*/ 0 h 540"/>
                    <a:gd name="T42" fmla="*/ 0 w 332"/>
                    <a:gd name="T43" fmla="*/ 0 h 540"/>
                    <a:gd name="T44" fmla="*/ 0 w 332"/>
                    <a:gd name="T45" fmla="*/ 0 h 540"/>
                    <a:gd name="T46" fmla="*/ 0 w 332"/>
                    <a:gd name="T47" fmla="*/ 0 h 540"/>
                    <a:gd name="T48" fmla="*/ 0 w 332"/>
                    <a:gd name="T49" fmla="*/ 0 h 540"/>
                    <a:gd name="T50" fmla="*/ 0 w 332"/>
                    <a:gd name="T51" fmla="*/ 0 h 540"/>
                    <a:gd name="T52" fmla="*/ 0 w 332"/>
                    <a:gd name="T53" fmla="*/ 0 h 540"/>
                    <a:gd name="T54" fmla="*/ 0 w 332"/>
                    <a:gd name="T55" fmla="*/ 0 h 540"/>
                    <a:gd name="T56" fmla="*/ 0 w 332"/>
                    <a:gd name="T57" fmla="*/ 0 h 540"/>
                    <a:gd name="T58" fmla="*/ 0 w 332"/>
                    <a:gd name="T59" fmla="*/ 0 h 540"/>
                    <a:gd name="T60" fmla="*/ 0 w 332"/>
                    <a:gd name="T61" fmla="*/ 0 h 540"/>
                    <a:gd name="T62" fmla="*/ 0 w 332"/>
                    <a:gd name="T63" fmla="*/ 0 h 540"/>
                    <a:gd name="T64" fmla="*/ 0 w 332"/>
                    <a:gd name="T65" fmla="*/ 0 h 540"/>
                    <a:gd name="T66" fmla="*/ 0 w 332"/>
                    <a:gd name="T67" fmla="*/ 0 h 540"/>
                    <a:gd name="T68" fmla="*/ 0 w 332"/>
                    <a:gd name="T69" fmla="*/ 0 h 540"/>
                    <a:gd name="T70" fmla="*/ 0 w 332"/>
                    <a:gd name="T71" fmla="*/ 0 h 540"/>
                    <a:gd name="T72" fmla="*/ 0 w 332"/>
                    <a:gd name="T73" fmla="*/ 0 h 540"/>
                    <a:gd name="T74" fmla="*/ 0 w 332"/>
                    <a:gd name="T75" fmla="*/ 0 h 540"/>
                    <a:gd name="T76" fmla="*/ 0 w 332"/>
                    <a:gd name="T77" fmla="*/ 0 h 540"/>
                    <a:gd name="T78" fmla="*/ 0 w 332"/>
                    <a:gd name="T79" fmla="*/ 0 h 540"/>
                    <a:gd name="T80" fmla="*/ 0 w 332"/>
                    <a:gd name="T81" fmla="*/ 0 h 540"/>
                    <a:gd name="T82" fmla="*/ 0 w 332"/>
                    <a:gd name="T83" fmla="*/ 0 h 540"/>
                    <a:gd name="T84" fmla="*/ 0 w 332"/>
                    <a:gd name="T85" fmla="*/ 0 h 540"/>
                    <a:gd name="T86" fmla="*/ 0 w 332"/>
                    <a:gd name="T87" fmla="*/ 0 h 540"/>
                    <a:gd name="T88" fmla="*/ 0 w 332"/>
                    <a:gd name="T89" fmla="*/ 0 h 540"/>
                    <a:gd name="T90" fmla="*/ 0 w 332"/>
                    <a:gd name="T91" fmla="*/ 0 h 540"/>
                    <a:gd name="T92" fmla="*/ 0 w 332"/>
                    <a:gd name="T93" fmla="*/ 0 h 540"/>
                    <a:gd name="T94" fmla="*/ 0 w 332"/>
                    <a:gd name="T95" fmla="*/ 0 h 540"/>
                    <a:gd name="T96" fmla="*/ 0 w 332"/>
                    <a:gd name="T97" fmla="*/ 0 h 540"/>
                    <a:gd name="T98" fmla="*/ 0 w 332"/>
                    <a:gd name="T99" fmla="*/ 0 h 540"/>
                    <a:gd name="T100" fmla="*/ 0 w 332"/>
                    <a:gd name="T101" fmla="*/ 0 h 540"/>
                    <a:gd name="T102" fmla="*/ 0 w 332"/>
                    <a:gd name="T103" fmla="*/ 0 h 540"/>
                    <a:gd name="T104" fmla="*/ 0 w 332"/>
                    <a:gd name="T105" fmla="*/ 0 h 540"/>
                    <a:gd name="T106" fmla="*/ 0 w 332"/>
                    <a:gd name="T107" fmla="*/ 0 h 540"/>
                    <a:gd name="T108" fmla="*/ 0 w 332"/>
                    <a:gd name="T109" fmla="*/ 0 h 540"/>
                    <a:gd name="T110" fmla="*/ 0 w 332"/>
                    <a:gd name="T111" fmla="*/ 0 h 540"/>
                    <a:gd name="T112" fmla="*/ 0 w 332"/>
                    <a:gd name="T113" fmla="*/ 0 h 540"/>
                    <a:gd name="T114" fmla="*/ 0 w 332"/>
                    <a:gd name="T115" fmla="*/ 0 h 540"/>
                    <a:gd name="T116" fmla="*/ 0 w 332"/>
                    <a:gd name="T117" fmla="*/ 0 h 540"/>
                    <a:gd name="T118" fmla="*/ 0 w 332"/>
                    <a:gd name="T119" fmla="*/ 0 h 5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2"/>
                    <a:gd name="T181" fmla="*/ 0 h 540"/>
                    <a:gd name="T182" fmla="*/ 332 w 332"/>
                    <a:gd name="T183" fmla="*/ 540 h 5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2" h="540">
                      <a:moveTo>
                        <a:pt x="10" y="146"/>
                      </a:moveTo>
                      <a:lnTo>
                        <a:pt x="3" y="179"/>
                      </a:lnTo>
                      <a:lnTo>
                        <a:pt x="0" y="212"/>
                      </a:lnTo>
                      <a:lnTo>
                        <a:pt x="8" y="285"/>
                      </a:lnTo>
                      <a:lnTo>
                        <a:pt x="14" y="348"/>
                      </a:lnTo>
                      <a:lnTo>
                        <a:pt x="30" y="386"/>
                      </a:lnTo>
                      <a:lnTo>
                        <a:pt x="46" y="433"/>
                      </a:lnTo>
                      <a:lnTo>
                        <a:pt x="57" y="456"/>
                      </a:lnTo>
                      <a:lnTo>
                        <a:pt x="70" y="487"/>
                      </a:lnTo>
                      <a:lnTo>
                        <a:pt x="80" y="512"/>
                      </a:lnTo>
                      <a:lnTo>
                        <a:pt x="92" y="530"/>
                      </a:lnTo>
                      <a:lnTo>
                        <a:pt x="102" y="538"/>
                      </a:lnTo>
                      <a:lnTo>
                        <a:pt x="114" y="540"/>
                      </a:lnTo>
                      <a:lnTo>
                        <a:pt x="127" y="536"/>
                      </a:lnTo>
                      <a:lnTo>
                        <a:pt x="136" y="537"/>
                      </a:lnTo>
                      <a:lnTo>
                        <a:pt x="143" y="534"/>
                      </a:lnTo>
                      <a:lnTo>
                        <a:pt x="154" y="519"/>
                      </a:lnTo>
                      <a:lnTo>
                        <a:pt x="168" y="488"/>
                      </a:lnTo>
                      <a:lnTo>
                        <a:pt x="181" y="451"/>
                      </a:lnTo>
                      <a:lnTo>
                        <a:pt x="190" y="418"/>
                      </a:lnTo>
                      <a:lnTo>
                        <a:pt x="194" y="388"/>
                      </a:lnTo>
                      <a:lnTo>
                        <a:pt x="201" y="367"/>
                      </a:lnTo>
                      <a:lnTo>
                        <a:pt x="214" y="340"/>
                      </a:lnTo>
                      <a:lnTo>
                        <a:pt x="227" y="320"/>
                      </a:lnTo>
                      <a:lnTo>
                        <a:pt x="215" y="308"/>
                      </a:lnTo>
                      <a:lnTo>
                        <a:pt x="199" y="300"/>
                      </a:lnTo>
                      <a:lnTo>
                        <a:pt x="211" y="284"/>
                      </a:lnTo>
                      <a:lnTo>
                        <a:pt x="214" y="269"/>
                      </a:lnTo>
                      <a:lnTo>
                        <a:pt x="218" y="259"/>
                      </a:lnTo>
                      <a:lnTo>
                        <a:pt x="226" y="247"/>
                      </a:lnTo>
                      <a:lnTo>
                        <a:pt x="232" y="252"/>
                      </a:lnTo>
                      <a:lnTo>
                        <a:pt x="239" y="255"/>
                      </a:lnTo>
                      <a:lnTo>
                        <a:pt x="247" y="267"/>
                      </a:lnTo>
                      <a:lnTo>
                        <a:pt x="250" y="281"/>
                      </a:lnTo>
                      <a:lnTo>
                        <a:pt x="255" y="286"/>
                      </a:lnTo>
                      <a:lnTo>
                        <a:pt x="265" y="287"/>
                      </a:lnTo>
                      <a:lnTo>
                        <a:pt x="272" y="283"/>
                      </a:lnTo>
                      <a:lnTo>
                        <a:pt x="278" y="273"/>
                      </a:lnTo>
                      <a:lnTo>
                        <a:pt x="285" y="243"/>
                      </a:lnTo>
                      <a:lnTo>
                        <a:pt x="299" y="225"/>
                      </a:lnTo>
                      <a:lnTo>
                        <a:pt x="309" y="213"/>
                      </a:lnTo>
                      <a:lnTo>
                        <a:pt x="312" y="200"/>
                      </a:lnTo>
                      <a:lnTo>
                        <a:pt x="303" y="171"/>
                      </a:lnTo>
                      <a:lnTo>
                        <a:pt x="297" y="154"/>
                      </a:lnTo>
                      <a:lnTo>
                        <a:pt x="304" y="135"/>
                      </a:lnTo>
                      <a:lnTo>
                        <a:pt x="321" y="117"/>
                      </a:lnTo>
                      <a:lnTo>
                        <a:pt x="332" y="102"/>
                      </a:lnTo>
                      <a:lnTo>
                        <a:pt x="324" y="66"/>
                      </a:lnTo>
                      <a:lnTo>
                        <a:pt x="305" y="36"/>
                      </a:lnTo>
                      <a:lnTo>
                        <a:pt x="260" y="11"/>
                      </a:lnTo>
                      <a:lnTo>
                        <a:pt x="213" y="0"/>
                      </a:lnTo>
                      <a:lnTo>
                        <a:pt x="164" y="4"/>
                      </a:lnTo>
                      <a:lnTo>
                        <a:pt x="110" y="23"/>
                      </a:lnTo>
                      <a:lnTo>
                        <a:pt x="94" y="41"/>
                      </a:lnTo>
                      <a:lnTo>
                        <a:pt x="86" y="60"/>
                      </a:lnTo>
                      <a:lnTo>
                        <a:pt x="78" y="85"/>
                      </a:lnTo>
                      <a:lnTo>
                        <a:pt x="72" y="98"/>
                      </a:lnTo>
                      <a:lnTo>
                        <a:pt x="36" y="118"/>
                      </a:lnTo>
                      <a:lnTo>
                        <a:pt x="20" y="132"/>
                      </a:lnTo>
                      <a:lnTo>
                        <a:pt x="10" y="146"/>
                      </a:lnTo>
                      <a:close/>
                    </a:path>
                  </a:pathLst>
                </a:custGeom>
                <a:solidFill>
                  <a:srgbClr val="E0A080"/>
                </a:solidFill>
                <a:ln w="3175">
                  <a:solidFill>
                    <a:srgbClr val="000000"/>
                  </a:solidFill>
                  <a:round/>
                  <a:headEnd/>
                  <a:tailEnd/>
                </a:ln>
              </p:spPr>
              <p:txBody>
                <a:bodyPr/>
                <a:lstStyle/>
                <a:p>
                  <a:endParaRPr lang="en-US"/>
                </a:p>
              </p:txBody>
            </p:sp>
            <p:grpSp>
              <p:nvGrpSpPr>
                <p:cNvPr id="161911" name="Group 102"/>
                <p:cNvGrpSpPr>
                  <a:grpSpLocks/>
                </p:cNvGrpSpPr>
                <p:nvPr/>
              </p:nvGrpSpPr>
              <p:grpSpPr bwMode="auto">
                <a:xfrm>
                  <a:off x="2038" y="1430"/>
                  <a:ext cx="64" cy="72"/>
                  <a:chOff x="2038" y="1430"/>
                  <a:chExt cx="64" cy="72"/>
                </a:xfrm>
              </p:grpSpPr>
              <p:grpSp>
                <p:nvGrpSpPr>
                  <p:cNvPr id="161912" name="Group 103"/>
                  <p:cNvGrpSpPr>
                    <a:grpSpLocks/>
                  </p:cNvGrpSpPr>
                  <p:nvPr/>
                </p:nvGrpSpPr>
                <p:grpSpPr bwMode="auto">
                  <a:xfrm>
                    <a:off x="2038" y="1430"/>
                    <a:ext cx="64" cy="72"/>
                    <a:chOff x="2038" y="1430"/>
                    <a:chExt cx="64" cy="72"/>
                  </a:xfrm>
                </p:grpSpPr>
                <p:sp>
                  <p:nvSpPr>
                    <p:cNvPr id="161914" name="Freeform 104"/>
                    <p:cNvSpPr>
                      <a:spLocks/>
                    </p:cNvSpPr>
                    <p:nvPr/>
                  </p:nvSpPr>
                  <p:spPr bwMode="auto">
                    <a:xfrm>
                      <a:off x="2038" y="1438"/>
                      <a:ext cx="19" cy="64"/>
                    </a:xfrm>
                    <a:custGeom>
                      <a:avLst/>
                      <a:gdLst>
                        <a:gd name="T0" fmla="*/ 0 w 77"/>
                        <a:gd name="T1" fmla="*/ 0 h 257"/>
                        <a:gd name="T2" fmla="*/ 0 w 77"/>
                        <a:gd name="T3" fmla="*/ 0 h 257"/>
                        <a:gd name="T4" fmla="*/ 0 w 77"/>
                        <a:gd name="T5" fmla="*/ 0 h 257"/>
                        <a:gd name="T6" fmla="*/ 0 w 77"/>
                        <a:gd name="T7" fmla="*/ 0 h 257"/>
                        <a:gd name="T8" fmla="*/ 0 w 77"/>
                        <a:gd name="T9" fmla="*/ 0 h 257"/>
                        <a:gd name="T10" fmla="*/ 0 w 77"/>
                        <a:gd name="T11" fmla="*/ 0 h 257"/>
                        <a:gd name="T12" fmla="*/ 0 w 77"/>
                        <a:gd name="T13" fmla="*/ 0 h 257"/>
                        <a:gd name="T14" fmla="*/ 0 w 77"/>
                        <a:gd name="T15" fmla="*/ 0 h 257"/>
                        <a:gd name="T16" fmla="*/ 0 w 77"/>
                        <a:gd name="T17" fmla="*/ 0 h 257"/>
                        <a:gd name="T18" fmla="*/ 0 w 77"/>
                        <a:gd name="T19" fmla="*/ 0 h 257"/>
                        <a:gd name="T20" fmla="*/ 0 w 77"/>
                        <a:gd name="T21" fmla="*/ 0 h 257"/>
                        <a:gd name="T22" fmla="*/ 0 w 77"/>
                        <a:gd name="T23" fmla="*/ 0 h 257"/>
                        <a:gd name="T24" fmla="*/ 0 w 77"/>
                        <a:gd name="T25" fmla="*/ 0 h 257"/>
                        <a:gd name="T26" fmla="*/ 0 w 77"/>
                        <a:gd name="T27" fmla="*/ 0 h 257"/>
                        <a:gd name="T28" fmla="*/ 0 w 77"/>
                        <a:gd name="T29" fmla="*/ 0 h 257"/>
                        <a:gd name="T30" fmla="*/ 0 w 77"/>
                        <a:gd name="T31" fmla="*/ 0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57"/>
                        <a:gd name="T50" fmla="*/ 77 w 77"/>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57">
                          <a:moveTo>
                            <a:pt x="2" y="257"/>
                          </a:moveTo>
                          <a:lnTo>
                            <a:pt x="12" y="232"/>
                          </a:lnTo>
                          <a:lnTo>
                            <a:pt x="19" y="215"/>
                          </a:lnTo>
                          <a:lnTo>
                            <a:pt x="16" y="184"/>
                          </a:lnTo>
                          <a:lnTo>
                            <a:pt x="6" y="156"/>
                          </a:lnTo>
                          <a:lnTo>
                            <a:pt x="0" y="124"/>
                          </a:lnTo>
                          <a:lnTo>
                            <a:pt x="2" y="98"/>
                          </a:lnTo>
                          <a:lnTo>
                            <a:pt x="18" y="71"/>
                          </a:lnTo>
                          <a:lnTo>
                            <a:pt x="33" y="54"/>
                          </a:lnTo>
                          <a:lnTo>
                            <a:pt x="56" y="37"/>
                          </a:lnTo>
                          <a:lnTo>
                            <a:pt x="77" y="29"/>
                          </a:lnTo>
                          <a:lnTo>
                            <a:pt x="65" y="28"/>
                          </a:lnTo>
                          <a:lnTo>
                            <a:pt x="57" y="25"/>
                          </a:lnTo>
                          <a:lnTo>
                            <a:pt x="52" y="19"/>
                          </a:lnTo>
                          <a:lnTo>
                            <a:pt x="48" y="7"/>
                          </a:lnTo>
                          <a:lnTo>
                            <a:pt x="5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915" name="Freeform 105"/>
                    <p:cNvSpPr>
                      <a:spLocks/>
                    </p:cNvSpPr>
                    <p:nvPr/>
                  </p:nvSpPr>
                  <p:spPr bwMode="auto">
                    <a:xfrm>
                      <a:off x="2065" y="1448"/>
                      <a:ext cx="23" cy="9"/>
                    </a:xfrm>
                    <a:custGeom>
                      <a:avLst/>
                      <a:gdLst>
                        <a:gd name="T0" fmla="*/ 0 w 90"/>
                        <a:gd name="T1" fmla="*/ 0 h 36"/>
                        <a:gd name="T2" fmla="*/ 0 w 90"/>
                        <a:gd name="T3" fmla="*/ 0 h 36"/>
                        <a:gd name="T4" fmla="*/ 0 w 90"/>
                        <a:gd name="T5" fmla="*/ 0 h 36"/>
                        <a:gd name="T6" fmla="*/ 0 w 90"/>
                        <a:gd name="T7" fmla="*/ 0 h 36"/>
                        <a:gd name="T8" fmla="*/ 0 w 90"/>
                        <a:gd name="T9" fmla="*/ 0 h 36"/>
                        <a:gd name="T10" fmla="*/ 0 w 90"/>
                        <a:gd name="T11" fmla="*/ 0 h 36"/>
                        <a:gd name="T12" fmla="*/ 0 w 90"/>
                        <a:gd name="T13" fmla="*/ 0 h 36"/>
                        <a:gd name="T14" fmla="*/ 0 w 90"/>
                        <a:gd name="T15" fmla="*/ 0 h 36"/>
                        <a:gd name="T16" fmla="*/ 0 w 90"/>
                        <a:gd name="T17" fmla="*/ 0 h 36"/>
                        <a:gd name="T18" fmla="*/ 0 w 90"/>
                        <a:gd name="T19" fmla="*/ 0 h 36"/>
                        <a:gd name="T20" fmla="*/ 0 w 90"/>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36"/>
                        <a:gd name="T35" fmla="*/ 90 w 9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36">
                          <a:moveTo>
                            <a:pt x="0" y="19"/>
                          </a:moveTo>
                          <a:lnTo>
                            <a:pt x="17" y="29"/>
                          </a:lnTo>
                          <a:lnTo>
                            <a:pt x="35" y="35"/>
                          </a:lnTo>
                          <a:lnTo>
                            <a:pt x="54" y="36"/>
                          </a:lnTo>
                          <a:lnTo>
                            <a:pt x="69" y="35"/>
                          </a:lnTo>
                          <a:lnTo>
                            <a:pt x="82" y="31"/>
                          </a:lnTo>
                          <a:lnTo>
                            <a:pt x="90" y="21"/>
                          </a:lnTo>
                          <a:lnTo>
                            <a:pt x="90" y="9"/>
                          </a:lnTo>
                          <a:lnTo>
                            <a:pt x="80" y="2"/>
                          </a:lnTo>
                          <a:lnTo>
                            <a:pt x="68" y="0"/>
                          </a:lnTo>
                          <a:lnTo>
                            <a:pt x="51" y="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916" name="Freeform 106"/>
                    <p:cNvSpPr>
                      <a:spLocks/>
                    </p:cNvSpPr>
                    <p:nvPr/>
                  </p:nvSpPr>
                  <p:spPr bwMode="auto">
                    <a:xfrm>
                      <a:off x="2059" y="1468"/>
                      <a:ext cx="11" cy="14"/>
                    </a:xfrm>
                    <a:custGeom>
                      <a:avLst/>
                      <a:gdLst>
                        <a:gd name="T0" fmla="*/ 0 w 41"/>
                        <a:gd name="T1" fmla="*/ 0 h 53"/>
                        <a:gd name="T2" fmla="*/ 0 w 41"/>
                        <a:gd name="T3" fmla="*/ 0 h 53"/>
                        <a:gd name="T4" fmla="*/ 0 w 41"/>
                        <a:gd name="T5" fmla="*/ 0 h 53"/>
                        <a:gd name="T6" fmla="*/ 0 w 41"/>
                        <a:gd name="T7" fmla="*/ 0 h 53"/>
                        <a:gd name="T8" fmla="*/ 0 w 41"/>
                        <a:gd name="T9" fmla="*/ 0 h 53"/>
                        <a:gd name="T10" fmla="*/ 0 60000 65536"/>
                        <a:gd name="T11" fmla="*/ 0 60000 65536"/>
                        <a:gd name="T12" fmla="*/ 0 60000 65536"/>
                        <a:gd name="T13" fmla="*/ 0 60000 65536"/>
                        <a:gd name="T14" fmla="*/ 0 60000 65536"/>
                        <a:gd name="T15" fmla="*/ 0 w 41"/>
                        <a:gd name="T16" fmla="*/ 0 h 53"/>
                        <a:gd name="T17" fmla="*/ 41 w 41"/>
                        <a:gd name="T18" fmla="*/ 53 h 53"/>
                      </a:gdLst>
                      <a:ahLst/>
                      <a:cxnLst>
                        <a:cxn ang="T10">
                          <a:pos x="T0" y="T1"/>
                        </a:cxn>
                        <a:cxn ang="T11">
                          <a:pos x="T2" y="T3"/>
                        </a:cxn>
                        <a:cxn ang="T12">
                          <a:pos x="T4" y="T5"/>
                        </a:cxn>
                        <a:cxn ang="T13">
                          <a:pos x="T6" y="T7"/>
                        </a:cxn>
                        <a:cxn ang="T14">
                          <a:pos x="T8" y="T9"/>
                        </a:cxn>
                      </a:cxnLst>
                      <a:rect l="T15" t="T16" r="T17" b="T18"/>
                      <a:pathLst>
                        <a:path w="41" h="53">
                          <a:moveTo>
                            <a:pt x="41" y="0"/>
                          </a:moveTo>
                          <a:lnTo>
                            <a:pt x="25" y="7"/>
                          </a:lnTo>
                          <a:lnTo>
                            <a:pt x="11" y="19"/>
                          </a:lnTo>
                          <a:lnTo>
                            <a:pt x="3" y="37"/>
                          </a:lnTo>
                          <a:lnTo>
                            <a:pt x="0" y="5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917" name="Freeform 107"/>
                    <p:cNvSpPr>
                      <a:spLocks/>
                    </p:cNvSpPr>
                    <p:nvPr/>
                  </p:nvSpPr>
                  <p:spPr bwMode="auto">
                    <a:xfrm>
                      <a:off x="2082" y="1436"/>
                      <a:ext cx="8" cy="10"/>
                    </a:xfrm>
                    <a:custGeom>
                      <a:avLst/>
                      <a:gdLst>
                        <a:gd name="T0" fmla="*/ 0 w 33"/>
                        <a:gd name="T1" fmla="*/ 0 h 41"/>
                        <a:gd name="T2" fmla="*/ 0 w 33"/>
                        <a:gd name="T3" fmla="*/ 0 h 41"/>
                        <a:gd name="T4" fmla="*/ 0 w 33"/>
                        <a:gd name="T5" fmla="*/ 0 h 41"/>
                        <a:gd name="T6" fmla="*/ 0 w 33"/>
                        <a:gd name="T7" fmla="*/ 0 h 41"/>
                        <a:gd name="T8" fmla="*/ 0 w 33"/>
                        <a:gd name="T9" fmla="*/ 0 h 41"/>
                        <a:gd name="T10" fmla="*/ 0 60000 65536"/>
                        <a:gd name="T11" fmla="*/ 0 60000 65536"/>
                        <a:gd name="T12" fmla="*/ 0 60000 65536"/>
                        <a:gd name="T13" fmla="*/ 0 60000 65536"/>
                        <a:gd name="T14" fmla="*/ 0 60000 65536"/>
                        <a:gd name="T15" fmla="*/ 0 w 33"/>
                        <a:gd name="T16" fmla="*/ 0 h 41"/>
                        <a:gd name="T17" fmla="*/ 33 w 33"/>
                        <a:gd name="T18" fmla="*/ 41 h 41"/>
                      </a:gdLst>
                      <a:ahLst/>
                      <a:cxnLst>
                        <a:cxn ang="T10">
                          <a:pos x="T0" y="T1"/>
                        </a:cxn>
                        <a:cxn ang="T11">
                          <a:pos x="T2" y="T3"/>
                        </a:cxn>
                        <a:cxn ang="T12">
                          <a:pos x="T4" y="T5"/>
                        </a:cxn>
                        <a:cxn ang="T13">
                          <a:pos x="T6" y="T7"/>
                        </a:cxn>
                        <a:cxn ang="T14">
                          <a:pos x="T8" y="T9"/>
                        </a:cxn>
                      </a:cxnLst>
                      <a:rect l="T15" t="T16" r="T17" b="T18"/>
                      <a:pathLst>
                        <a:path w="33" h="41">
                          <a:moveTo>
                            <a:pt x="0" y="0"/>
                          </a:moveTo>
                          <a:lnTo>
                            <a:pt x="15" y="41"/>
                          </a:lnTo>
                          <a:lnTo>
                            <a:pt x="17" y="31"/>
                          </a:lnTo>
                          <a:lnTo>
                            <a:pt x="23" y="25"/>
                          </a:lnTo>
                          <a:lnTo>
                            <a:pt x="33"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918" name="Freeform 108"/>
                    <p:cNvSpPr>
                      <a:spLocks/>
                    </p:cNvSpPr>
                    <p:nvPr/>
                  </p:nvSpPr>
                  <p:spPr bwMode="auto">
                    <a:xfrm>
                      <a:off x="2088" y="1444"/>
                      <a:ext cx="4" cy="4"/>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7" y="13"/>
                          </a:moveTo>
                          <a:lnTo>
                            <a:pt x="3" y="10"/>
                          </a:lnTo>
                          <a:lnTo>
                            <a:pt x="0" y="7"/>
                          </a:lnTo>
                          <a:lnTo>
                            <a:pt x="0" y="3"/>
                          </a:lnTo>
                          <a:lnTo>
                            <a:pt x="4" y="0"/>
                          </a:lnTo>
                          <a:lnTo>
                            <a:pt x="8" y="0"/>
                          </a:lnTo>
                          <a:lnTo>
                            <a:pt x="12" y="2"/>
                          </a:lnTo>
                          <a:lnTo>
                            <a:pt x="14" y="5"/>
                          </a:lnTo>
                          <a:lnTo>
                            <a:pt x="14" y="9"/>
                          </a:lnTo>
                          <a:lnTo>
                            <a:pt x="15" y="13"/>
                          </a:lnTo>
                          <a:lnTo>
                            <a:pt x="16" y="15"/>
                          </a:lnTo>
                          <a:lnTo>
                            <a:pt x="12" y="14"/>
                          </a:lnTo>
                          <a:lnTo>
                            <a:pt x="7" y="13"/>
                          </a:lnTo>
                          <a:close/>
                        </a:path>
                      </a:pathLst>
                    </a:custGeom>
                    <a:solidFill>
                      <a:srgbClr val="C08040"/>
                    </a:solidFill>
                    <a:ln w="3175">
                      <a:solidFill>
                        <a:srgbClr val="000000"/>
                      </a:solidFill>
                      <a:round/>
                      <a:headEnd/>
                      <a:tailEnd/>
                    </a:ln>
                  </p:spPr>
                  <p:txBody>
                    <a:bodyPr/>
                    <a:lstStyle/>
                    <a:p>
                      <a:endParaRPr lang="en-US"/>
                    </a:p>
                  </p:txBody>
                </p:sp>
                <p:sp>
                  <p:nvSpPr>
                    <p:cNvPr id="161919" name="Freeform 109"/>
                    <p:cNvSpPr>
                      <a:spLocks/>
                    </p:cNvSpPr>
                    <p:nvPr/>
                  </p:nvSpPr>
                  <p:spPr bwMode="auto">
                    <a:xfrm>
                      <a:off x="2091" y="1430"/>
                      <a:ext cx="11" cy="18"/>
                    </a:xfrm>
                    <a:custGeom>
                      <a:avLst/>
                      <a:gdLst>
                        <a:gd name="T0" fmla="*/ 0 w 44"/>
                        <a:gd name="T1" fmla="*/ 0 h 72"/>
                        <a:gd name="T2" fmla="*/ 0 w 44"/>
                        <a:gd name="T3" fmla="*/ 0 h 72"/>
                        <a:gd name="T4" fmla="*/ 0 w 44"/>
                        <a:gd name="T5" fmla="*/ 0 h 72"/>
                        <a:gd name="T6" fmla="*/ 0 w 44"/>
                        <a:gd name="T7" fmla="*/ 0 h 72"/>
                        <a:gd name="T8" fmla="*/ 0 w 44"/>
                        <a:gd name="T9" fmla="*/ 0 h 72"/>
                        <a:gd name="T10" fmla="*/ 0 w 44"/>
                        <a:gd name="T11" fmla="*/ 0 h 72"/>
                        <a:gd name="T12" fmla="*/ 0 60000 65536"/>
                        <a:gd name="T13" fmla="*/ 0 60000 65536"/>
                        <a:gd name="T14" fmla="*/ 0 60000 65536"/>
                        <a:gd name="T15" fmla="*/ 0 60000 65536"/>
                        <a:gd name="T16" fmla="*/ 0 60000 65536"/>
                        <a:gd name="T17" fmla="*/ 0 60000 65536"/>
                        <a:gd name="T18" fmla="*/ 0 w 44"/>
                        <a:gd name="T19" fmla="*/ 0 h 72"/>
                        <a:gd name="T20" fmla="*/ 44 w 4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4" h="72">
                          <a:moveTo>
                            <a:pt x="44" y="72"/>
                          </a:moveTo>
                          <a:lnTo>
                            <a:pt x="43" y="50"/>
                          </a:lnTo>
                          <a:lnTo>
                            <a:pt x="35" y="30"/>
                          </a:lnTo>
                          <a:lnTo>
                            <a:pt x="18" y="24"/>
                          </a:lnTo>
                          <a:lnTo>
                            <a:pt x="2" y="14"/>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920" name="Freeform 110"/>
                    <p:cNvSpPr>
                      <a:spLocks/>
                    </p:cNvSpPr>
                    <p:nvPr/>
                  </p:nvSpPr>
                  <p:spPr bwMode="auto">
                    <a:xfrm>
                      <a:off x="2076" y="1456"/>
                      <a:ext cx="15" cy="17"/>
                    </a:xfrm>
                    <a:custGeom>
                      <a:avLst/>
                      <a:gdLst>
                        <a:gd name="T0" fmla="*/ 0 w 59"/>
                        <a:gd name="T1" fmla="*/ 0 h 68"/>
                        <a:gd name="T2" fmla="*/ 0 w 59"/>
                        <a:gd name="T3" fmla="*/ 0 h 68"/>
                        <a:gd name="T4" fmla="*/ 0 w 59"/>
                        <a:gd name="T5" fmla="*/ 0 h 68"/>
                        <a:gd name="T6" fmla="*/ 0 w 59"/>
                        <a:gd name="T7" fmla="*/ 0 h 68"/>
                        <a:gd name="T8" fmla="*/ 0 w 59"/>
                        <a:gd name="T9" fmla="*/ 0 h 68"/>
                        <a:gd name="T10" fmla="*/ 0 w 59"/>
                        <a:gd name="T11" fmla="*/ 0 h 68"/>
                        <a:gd name="T12" fmla="*/ 0 w 59"/>
                        <a:gd name="T13" fmla="*/ 0 h 68"/>
                        <a:gd name="T14" fmla="*/ 0 w 59"/>
                        <a:gd name="T15" fmla="*/ 0 h 68"/>
                        <a:gd name="T16" fmla="*/ 0 w 59"/>
                        <a:gd name="T17" fmla="*/ 0 h 68"/>
                        <a:gd name="T18" fmla="*/ 0 w 59"/>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68"/>
                        <a:gd name="T32" fmla="*/ 59 w 59"/>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68">
                          <a:moveTo>
                            <a:pt x="31" y="65"/>
                          </a:moveTo>
                          <a:lnTo>
                            <a:pt x="19" y="68"/>
                          </a:lnTo>
                          <a:lnTo>
                            <a:pt x="7" y="67"/>
                          </a:lnTo>
                          <a:lnTo>
                            <a:pt x="0" y="59"/>
                          </a:lnTo>
                          <a:lnTo>
                            <a:pt x="1" y="46"/>
                          </a:lnTo>
                          <a:lnTo>
                            <a:pt x="10" y="36"/>
                          </a:lnTo>
                          <a:lnTo>
                            <a:pt x="29" y="28"/>
                          </a:lnTo>
                          <a:lnTo>
                            <a:pt x="43" y="19"/>
                          </a:lnTo>
                          <a:lnTo>
                            <a:pt x="53" y="13"/>
                          </a:lnTo>
                          <a:lnTo>
                            <a:pt x="5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1913" name="Line 111"/>
                  <p:cNvSpPr>
                    <a:spLocks noChangeShapeType="1"/>
                  </p:cNvSpPr>
                  <p:nvPr/>
                </p:nvSpPr>
                <p:spPr bwMode="auto">
                  <a:xfrm flipH="1" flipV="1">
                    <a:off x="2064" y="1474"/>
                    <a:ext cx="16" cy="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61909" name="Freeform 112"/>
              <p:cNvSpPr>
                <a:spLocks/>
              </p:cNvSpPr>
              <p:nvPr/>
            </p:nvSpPr>
            <p:spPr bwMode="auto">
              <a:xfrm>
                <a:off x="2037" y="1385"/>
                <a:ext cx="89" cy="57"/>
              </a:xfrm>
              <a:custGeom>
                <a:avLst/>
                <a:gdLst>
                  <a:gd name="T0" fmla="*/ 0 w 357"/>
                  <a:gd name="T1" fmla="*/ 0 h 228"/>
                  <a:gd name="T2" fmla="*/ 0 w 357"/>
                  <a:gd name="T3" fmla="*/ 0 h 228"/>
                  <a:gd name="T4" fmla="*/ 0 w 357"/>
                  <a:gd name="T5" fmla="*/ 0 h 228"/>
                  <a:gd name="T6" fmla="*/ 0 w 357"/>
                  <a:gd name="T7" fmla="*/ 0 h 228"/>
                  <a:gd name="T8" fmla="*/ 0 w 357"/>
                  <a:gd name="T9" fmla="*/ 0 h 228"/>
                  <a:gd name="T10" fmla="*/ 0 w 357"/>
                  <a:gd name="T11" fmla="*/ 0 h 228"/>
                  <a:gd name="T12" fmla="*/ 0 w 357"/>
                  <a:gd name="T13" fmla="*/ 0 h 228"/>
                  <a:gd name="T14" fmla="*/ 0 w 357"/>
                  <a:gd name="T15" fmla="*/ 0 h 228"/>
                  <a:gd name="T16" fmla="*/ 0 w 357"/>
                  <a:gd name="T17" fmla="*/ 0 h 228"/>
                  <a:gd name="T18" fmla="*/ 0 w 357"/>
                  <a:gd name="T19" fmla="*/ 0 h 228"/>
                  <a:gd name="T20" fmla="*/ 0 w 357"/>
                  <a:gd name="T21" fmla="*/ 0 h 228"/>
                  <a:gd name="T22" fmla="*/ 0 w 357"/>
                  <a:gd name="T23" fmla="*/ 0 h 228"/>
                  <a:gd name="T24" fmla="*/ 0 w 357"/>
                  <a:gd name="T25" fmla="*/ 0 h 228"/>
                  <a:gd name="T26" fmla="*/ 0 w 357"/>
                  <a:gd name="T27" fmla="*/ 0 h 228"/>
                  <a:gd name="T28" fmla="*/ 0 w 357"/>
                  <a:gd name="T29" fmla="*/ 0 h 228"/>
                  <a:gd name="T30" fmla="*/ 0 w 357"/>
                  <a:gd name="T31" fmla="*/ 0 h 228"/>
                  <a:gd name="T32" fmla="*/ 0 w 357"/>
                  <a:gd name="T33" fmla="*/ 0 h 228"/>
                  <a:gd name="T34" fmla="*/ 0 w 357"/>
                  <a:gd name="T35" fmla="*/ 0 h 228"/>
                  <a:gd name="T36" fmla="*/ 0 w 357"/>
                  <a:gd name="T37" fmla="*/ 0 h 228"/>
                  <a:gd name="T38" fmla="*/ 0 w 357"/>
                  <a:gd name="T39" fmla="*/ 0 h 228"/>
                  <a:gd name="T40" fmla="*/ 0 w 357"/>
                  <a:gd name="T41" fmla="*/ 0 h 228"/>
                  <a:gd name="T42" fmla="*/ 0 w 357"/>
                  <a:gd name="T43" fmla="*/ 0 h 228"/>
                  <a:gd name="T44" fmla="*/ 0 w 357"/>
                  <a:gd name="T45" fmla="*/ 0 h 228"/>
                  <a:gd name="T46" fmla="*/ 0 w 357"/>
                  <a:gd name="T47" fmla="*/ 0 h 228"/>
                  <a:gd name="T48" fmla="*/ 0 w 357"/>
                  <a:gd name="T49" fmla="*/ 0 h 228"/>
                  <a:gd name="T50" fmla="*/ 0 w 357"/>
                  <a:gd name="T51" fmla="*/ 0 h 228"/>
                  <a:gd name="T52" fmla="*/ 0 w 357"/>
                  <a:gd name="T53" fmla="*/ 0 h 228"/>
                  <a:gd name="T54" fmla="*/ 0 w 357"/>
                  <a:gd name="T55" fmla="*/ 0 h 228"/>
                  <a:gd name="T56" fmla="*/ 0 w 357"/>
                  <a:gd name="T57" fmla="*/ 0 h 228"/>
                  <a:gd name="T58" fmla="*/ 0 w 357"/>
                  <a:gd name="T59" fmla="*/ 0 h 228"/>
                  <a:gd name="T60" fmla="*/ 0 w 357"/>
                  <a:gd name="T61" fmla="*/ 0 h 228"/>
                  <a:gd name="T62" fmla="*/ 0 w 357"/>
                  <a:gd name="T63" fmla="*/ 0 h 228"/>
                  <a:gd name="T64" fmla="*/ 0 w 357"/>
                  <a:gd name="T65" fmla="*/ 0 h 228"/>
                  <a:gd name="T66" fmla="*/ 0 w 357"/>
                  <a:gd name="T67" fmla="*/ 0 h 228"/>
                  <a:gd name="T68" fmla="*/ 0 w 357"/>
                  <a:gd name="T69" fmla="*/ 0 h 228"/>
                  <a:gd name="T70" fmla="*/ 0 w 357"/>
                  <a:gd name="T71" fmla="*/ 0 h 228"/>
                  <a:gd name="T72" fmla="*/ 0 w 357"/>
                  <a:gd name="T73" fmla="*/ 0 h 228"/>
                  <a:gd name="T74" fmla="*/ 0 w 357"/>
                  <a:gd name="T75" fmla="*/ 0 h 228"/>
                  <a:gd name="T76" fmla="*/ 0 w 357"/>
                  <a:gd name="T77" fmla="*/ 0 h 228"/>
                  <a:gd name="T78" fmla="*/ 0 w 357"/>
                  <a:gd name="T79" fmla="*/ 0 h 228"/>
                  <a:gd name="T80" fmla="*/ 0 w 357"/>
                  <a:gd name="T81" fmla="*/ 0 h 228"/>
                  <a:gd name="T82" fmla="*/ 0 w 357"/>
                  <a:gd name="T83" fmla="*/ 0 h 228"/>
                  <a:gd name="T84" fmla="*/ 0 w 357"/>
                  <a:gd name="T85" fmla="*/ 0 h 228"/>
                  <a:gd name="T86" fmla="*/ 0 w 357"/>
                  <a:gd name="T87" fmla="*/ 0 h 228"/>
                  <a:gd name="T88" fmla="*/ 0 w 357"/>
                  <a:gd name="T89" fmla="*/ 0 h 228"/>
                  <a:gd name="T90" fmla="*/ 0 w 357"/>
                  <a:gd name="T91" fmla="*/ 0 h 228"/>
                  <a:gd name="T92" fmla="*/ 0 w 357"/>
                  <a:gd name="T93" fmla="*/ 0 h 228"/>
                  <a:gd name="T94" fmla="*/ 0 w 357"/>
                  <a:gd name="T95" fmla="*/ 0 h 228"/>
                  <a:gd name="T96" fmla="*/ 0 w 357"/>
                  <a:gd name="T97" fmla="*/ 0 h 228"/>
                  <a:gd name="T98" fmla="*/ 0 w 357"/>
                  <a:gd name="T99" fmla="*/ 0 h 228"/>
                  <a:gd name="T100" fmla="*/ 0 w 357"/>
                  <a:gd name="T101" fmla="*/ 0 h 228"/>
                  <a:gd name="T102" fmla="*/ 0 w 357"/>
                  <a:gd name="T103" fmla="*/ 0 h 228"/>
                  <a:gd name="T104" fmla="*/ 0 w 357"/>
                  <a:gd name="T105" fmla="*/ 0 h 228"/>
                  <a:gd name="T106" fmla="*/ 0 w 357"/>
                  <a:gd name="T107" fmla="*/ 0 h 228"/>
                  <a:gd name="T108" fmla="*/ 0 w 357"/>
                  <a:gd name="T109" fmla="*/ 0 h 228"/>
                  <a:gd name="T110" fmla="*/ 0 w 357"/>
                  <a:gd name="T111" fmla="*/ 0 h 228"/>
                  <a:gd name="T112" fmla="*/ 0 w 357"/>
                  <a:gd name="T113" fmla="*/ 0 h 228"/>
                  <a:gd name="T114" fmla="*/ 0 w 357"/>
                  <a:gd name="T115" fmla="*/ 0 h 228"/>
                  <a:gd name="T116" fmla="*/ 0 w 357"/>
                  <a:gd name="T117" fmla="*/ 0 h 228"/>
                  <a:gd name="T118" fmla="*/ 0 w 357"/>
                  <a:gd name="T119" fmla="*/ 0 h 228"/>
                  <a:gd name="T120" fmla="*/ 0 w 357"/>
                  <a:gd name="T121" fmla="*/ 0 h 228"/>
                  <a:gd name="T122" fmla="*/ 0 w 357"/>
                  <a:gd name="T123" fmla="*/ 0 h 2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7"/>
                  <a:gd name="T187" fmla="*/ 0 h 228"/>
                  <a:gd name="T188" fmla="*/ 357 w 357"/>
                  <a:gd name="T189" fmla="*/ 228 h 2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7" h="228">
                    <a:moveTo>
                      <a:pt x="12" y="228"/>
                    </a:moveTo>
                    <a:lnTo>
                      <a:pt x="36" y="215"/>
                    </a:lnTo>
                    <a:lnTo>
                      <a:pt x="50" y="199"/>
                    </a:lnTo>
                    <a:lnTo>
                      <a:pt x="58" y="175"/>
                    </a:lnTo>
                    <a:lnTo>
                      <a:pt x="63" y="153"/>
                    </a:lnTo>
                    <a:lnTo>
                      <a:pt x="71" y="138"/>
                    </a:lnTo>
                    <a:lnTo>
                      <a:pt x="86" y="128"/>
                    </a:lnTo>
                    <a:lnTo>
                      <a:pt x="101" y="123"/>
                    </a:lnTo>
                    <a:lnTo>
                      <a:pt x="117" y="126"/>
                    </a:lnTo>
                    <a:lnTo>
                      <a:pt x="130" y="137"/>
                    </a:lnTo>
                    <a:lnTo>
                      <a:pt x="138" y="154"/>
                    </a:lnTo>
                    <a:lnTo>
                      <a:pt x="133" y="176"/>
                    </a:lnTo>
                    <a:lnTo>
                      <a:pt x="121" y="205"/>
                    </a:lnTo>
                    <a:lnTo>
                      <a:pt x="149" y="212"/>
                    </a:lnTo>
                    <a:lnTo>
                      <a:pt x="152" y="199"/>
                    </a:lnTo>
                    <a:lnTo>
                      <a:pt x="166" y="186"/>
                    </a:lnTo>
                    <a:lnTo>
                      <a:pt x="178" y="172"/>
                    </a:lnTo>
                    <a:lnTo>
                      <a:pt x="184" y="160"/>
                    </a:lnTo>
                    <a:lnTo>
                      <a:pt x="187" y="147"/>
                    </a:lnTo>
                    <a:lnTo>
                      <a:pt x="196" y="153"/>
                    </a:lnTo>
                    <a:lnTo>
                      <a:pt x="209" y="157"/>
                    </a:lnTo>
                    <a:lnTo>
                      <a:pt x="220" y="159"/>
                    </a:lnTo>
                    <a:lnTo>
                      <a:pt x="230" y="157"/>
                    </a:lnTo>
                    <a:lnTo>
                      <a:pt x="240" y="154"/>
                    </a:lnTo>
                    <a:lnTo>
                      <a:pt x="248" y="167"/>
                    </a:lnTo>
                    <a:lnTo>
                      <a:pt x="259" y="182"/>
                    </a:lnTo>
                    <a:lnTo>
                      <a:pt x="276" y="196"/>
                    </a:lnTo>
                    <a:lnTo>
                      <a:pt x="289" y="204"/>
                    </a:lnTo>
                    <a:lnTo>
                      <a:pt x="307" y="211"/>
                    </a:lnTo>
                    <a:lnTo>
                      <a:pt x="326" y="213"/>
                    </a:lnTo>
                    <a:lnTo>
                      <a:pt x="342" y="208"/>
                    </a:lnTo>
                    <a:lnTo>
                      <a:pt x="354" y="194"/>
                    </a:lnTo>
                    <a:lnTo>
                      <a:pt x="357" y="177"/>
                    </a:lnTo>
                    <a:lnTo>
                      <a:pt x="352" y="163"/>
                    </a:lnTo>
                    <a:lnTo>
                      <a:pt x="344" y="142"/>
                    </a:lnTo>
                    <a:lnTo>
                      <a:pt x="338" y="124"/>
                    </a:lnTo>
                    <a:lnTo>
                      <a:pt x="331" y="111"/>
                    </a:lnTo>
                    <a:lnTo>
                      <a:pt x="315" y="96"/>
                    </a:lnTo>
                    <a:lnTo>
                      <a:pt x="299" y="91"/>
                    </a:lnTo>
                    <a:lnTo>
                      <a:pt x="284" y="87"/>
                    </a:lnTo>
                    <a:lnTo>
                      <a:pt x="274" y="90"/>
                    </a:lnTo>
                    <a:lnTo>
                      <a:pt x="261" y="66"/>
                    </a:lnTo>
                    <a:lnTo>
                      <a:pt x="243" y="46"/>
                    </a:lnTo>
                    <a:lnTo>
                      <a:pt x="212" y="26"/>
                    </a:lnTo>
                    <a:lnTo>
                      <a:pt x="171" y="9"/>
                    </a:lnTo>
                    <a:lnTo>
                      <a:pt x="131" y="0"/>
                    </a:lnTo>
                    <a:lnTo>
                      <a:pt x="102" y="4"/>
                    </a:lnTo>
                    <a:lnTo>
                      <a:pt x="96" y="13"/>
                    </a:lnTo>
                    <a:lnTo>
                      <a:pt x="89" y="23"/>
                    </a:lnTo>
                    <a:lnTo>
                      <a:pt x="74" y="32"/>
                    </a:lnTo>
                    <a:lnTo>
                      <a:pt x="56" y="41"/>
                    </a:lnTo>
                    <a:lnTo>
                      <a:pt x="41" y="49"/>
                    </a:lnTo>
                    <a:lnTo>
                      <a:pt x="31" y="59"/>
                    </a:lnTo>
                    <a:lnTo>
                      <a:pt x="22" y="74"/>
                    </a:lnTo>
                    <a:lnTo>
                      <a:pt x="14" y="90"/>
                    </a:lnTo>
                    <a:lnTo>
                      <a:pt x="12" y="106"/>
                    </a:lnTo>
                    <a:lnTo>
                      <a:pt x="7" y="126"/>
                    </a:lnTo>
                    <a:lnTo>
                      <a:pt x="2" y="147"/>
                    </a:lnTo>
                    <a:lnTo>
                      <a:pt x="0" y="173"/>
                    </a:lnTo>
                    <a:lnTo>
                      <a:pt x="1" y="193"/>
                    </a:lnTo>
                    <a:lnTo>
                      <a:pt x="5" y="212"/>
                    </a:lnTo>
                    <a:lnTo>
                      <a:pt x="12" y="228"/>
                    </a:lnTo>
                    <a:close/>
                  </a:path>
                </a:pathLst>
              </a:custGeom>
              <a:solidFill>
                <a:srgbClr val="A0A0A0"/>
              </a:solidFill>
              <a:ln w="3175">
                <a:solidFill>
                  <a:srgbClr val="000000"/>
                </a:solidFill>
                <a:round/>
                <a:headEnd/>
                <a:tailEnd/>
              </a:ln>
            </p:spPr>
            <p:txBody>
              <a:bodyPr/>
              <a:lstStyle/>
              <a:p>
                <a:endParaRPr lang="en-US"/>
              </a:p>
            </p:txBody>
          </p:sp>
        </p:grpSp>
        <p:grpSp>
          <p:nvGrpSpPr>
            <p:cNvPr id="161878" name="Group 113"/>
            <p:cNvGrpSpPr>
              <a:grpSpLocks/>
            </p:cNvGrpSpPr>
            <p:nvPr/>
          </p:nvGrpSpPr>
          <p:grpSpPr bwMode="auto">
            <a:xfrm>
              <a:off x="1729" y="1819"/>
              <a:ext cx="166" cy="51"/>
              <a:chOff x="1729" y="1819"/>
              <a:chExt cx="166" cy="51"/>
            </a:xfrm>
          </p:grpSpPr>
          <p:sp>
            <p:nvSpPr>
              <p:cNvPr id="161906" name="Freeform 114"/>
              <p:cNvSpPr>
                <a:spLocks/>
              </p:cNvSpPr>
              <p:nvPr/>
            </p:nvSpPr>
            <p:spPr bwMode="auto">
              <a:xfrm>
                <a:off x="1729" y="1819"/>
                <a:ext cx="164" cy="39"/>
              </a:xfrm>
              <a:custGeom>
                <a:avLst/>
                <a:gdLst>
                  <a:gd name="T0" fmla="*/ 0 w 656"/>
                  <a:gd name="T1" fmla="*/ 0 h 154"/>
                  <a:gd name="T2" fmla="*/ 0 w 656"/>
                  <a:gd name="T3" fmla="*/ 0 h 154"/>
                  <a:gd name="T4" fmla="*/ 0 w 656"/>
                  <a:gd name="T5" fmla="*/ 0 h 154"/>
                  <a:gd name="T6" fmla="*/ 0 w 656"/>
                  <a:gd name="T7" fmla="*/ 0 h 154"/>
                  <a:gd name="T8" fmla="*/ 0 w 656"/>
                  <a:gd name="T9" fmla="*/ 0 h 154"/>
                  <a:gd name="T10" fmla="*/ 0 w 656"/>
                  <a:gd name="T11" fmla="*/ 0 h 154"/>
                  <a:gd name="T12" fmla="*/ 0 w 656"/>
                  <a:gd name="T13" fmla="*/ 0 h 154"/>
                  <a:gd name="T14" fmla="*/ 0 w 656"/>
                  <a:gd name="T15" fmla="*/ 0 h 154"/>
                  <a:gd name="T16" fmla="*/ 0 w 656"/>
                  <a:gd name="T17" fmla="*/ 0 h 154"/>
                  <a:gd name="T18" fmla="*/ 0 w 656"/>
                  <a:gd name="T19" fmla="*/ 0 h 154"/>
                  <a:gd name="T20" fmla="*/ 0 w 656"/>
                  <a:gd name="T21" fmla="*/ 0 h 154"/>
                  <a:gd name="T22" fmla="*/ 0 w 656"/>
                  <a:gd name="T23" fmla="*/ 0 h 154"/>
                  <a:gd name="T24" fmla="*/ 0 w 656"/>
                  <a:gd name="T25" fmla="*/ 0 h 154"/>
                  <a:gd name="T26" fmla="*/ 0 w 656"/>
                  <a:gd name="T27" fmla="*/ 0 h 154"/>
                  <a:gd name="T28" fmla="*/ 0 w 656"/>
                  <a:gd name="T29" fmla="*/ 0 h 154"/>
                  <a:gd name="T30" fmla="*/ 0 w 656"/>
                  <a:gd name="T31" fmla="*/ 0 h 154"/>
                  <a:gd name="T32" fmla="*/ 0 w 656"/>
                  <a:gd name="T33" fmla="*/ 0 h 154"/>
                  <a:gd name="T34" fmla="*/ 0 w 656"/>
                  <a:gd name="T35" fmla="*/ 0 h 154"/>
                  <a:gd name="T36" fmla="*/ 0 w 656"/>
                  <a:gd name="T37" fmla="*/ 0 h 154"/>
                  <a:gd name="T38" fmla="*/ 0 w 656"/>
                  <a:gd name="T39" fmla="*/ 0 h 154"/>
                  <a:gd name="T40" fmla="*/ 0 w 656"/>
                  <a:gd name="T41" fmla="*/ 0 h 154"/>
                  <a:gd name="T42" fmla="*/ 0 w 656"/>
                  <a:gd name="T43" fmla="*/ 0 h 154"/>
                  <a:gd name="T44" fmla="*/ 0 w 656"/>
                  <a:gd name="T45" fmla="*/ 0 h 154"/>
                  <a:gd name="T46" fmla="*/ 0 w 656"/>
                  <a:gd name="T47" fmla="*/ 0 h 154"/>
                  <a:gd name="T48" fmla="*/ 0 w 656"/>
                  <a:gd name="T49" fmla="*/ 0 h 154"/>
                  <a:gd name="T50" fmla="*/ 0 w 656"/>
                  <a:gd name="T51" fmla="*/ 0 h 154"/>
                  <a:gd name="T52" fmla="*/ 0 w 656"/>
                  <a:gd name="T53" fmla="*/ 0 h 154"/>
                  <a:gd name="T54" fmla="*/ 0 w 656"/>
                  <a:gd name="T55" fmla="*/ 0 h 154"/>
                  <a:gd name="T56" fmla="*/ 0 w 656"/>
                  <a:gd name="T57" fmla="*/ 0 h 154"/>
                  <a:gd name="T58" fmla="*/ 0 w 656"/>
                  <a:gd name="T59" fmla="*/ 0 h 154"/>
                  <a:gd name="T60" fmla="*/ 0 w 656"/>
                  <a:gd name="T61" fmla="*/ 0 h 154"/>
                  <a:gd name="T62" fmla="*/ 0 w 656"/>
                  <a:gd name="T63" fmla="*/ 0 h 154"/>
                  <a:gd name="T64" fmla="*/ 0 w 656"/>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6"/>
                  <a:gd name="T100" fmla="*/ 0 h 154"/>
                  <a:gd name="T101" fmla="*/ 656 w 656"/>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6" h="154">
                    <a:moveTo>
                      <a:pt x="313" y="0"/>
                    </a:moveTo>
                    <a:lnTo>
                      <a:pt x="355" y="6"/>
                    </a:lnTo>
                    <a:lnTo>
                      <a:pt x="389" y="18"/>
                    </a:lnTo>
                    <a:lnTo>
                      <a:pt x="426" y="34"/>
                    </a:lnTo>
                    <a:lnTo>
                      <a:pt x="478" y="49"/>
                    </a:lnTo>
                    <a:lnTo>
                      <a:pt x="515" y="49"/>
                    </a:lnTo>
                    <a:lnTo>
                      <a:pt x="566" y="61"/>
                    </a:lnTo>
                    <a:lnTo>
                      <a:pt x="608" y="73"/>
                    </a:lnTo>
                    <a:lnTo>
                      <a:pt x="653" y="90"/>
                    </a:lnTo>
                    <a:lnTo>
                      <a:pt x="656" y="112"/>
                    </a:lnTo>
                    <a:lnTo>
                      <a:pt x="637" y="135"/>
                    </a:lnTo>
                    <a:lnTo>
                      <a:pt x="599" y="150"/>
                    </a:lnTo>
                    <a:lnTo>
                      <a:pt x="552" y="153"/>
                    </a:lnTo>
                    <a:lnTo>
                      <a:pt x="392" y="154"/>
                    </a:lnTo>
                    <a:lnTo>
                      <a:pt x="332" y="150"/>
                    </a:lnTo>
                    <a:lnTo>
                      <a:pt x="273" y="145"/>
                    </a:lnTo>
                    <a:lnTo>
                      <a:pt x="218" y="130"/>
                    </a:lnTo>
                    <a:lnTo>
                      <a:pt x="186" y="122"/>
                    </a:lnTo>
                    <a:lnTo>
                      <a:pt x="186" y="142"/>
                    </a:lnTo>
                    <a:lnTo>
                      <a:pt x="39" y="143"/>
                    </a:lnTo>
                    <a:lnTo>
                      <a:pt x="17" y="123"/>
                    </a:lnTo>
                    <a:lnTo>
                      <a:pt x="3" y="90"/>
                    </a:lnTo>
                    <a:lnTo>
                      <a:pt x="0" y="66"/>
                    </a:lnTo>
                    <a:lnTo>
                      <a:pt x="3" y="31"/>
                    </a:lnTo>
                    <a:lnTo>
                      <a:pt x="8" y="5"/>
                    </a:lnTo>
                    <a:lnTo>
                      <a:pt x="44" y="5"/>
                    </a:lnTo>
                    <a:lnTo>
                      <a:pt x="89" y="21"/>
                    </a:lnTo>
                    <a:lnTo>
                      <a:pt x="138" y="37"/>
                    </a:lnTo>
                    <a:lnTo>
                      <a:pt x="173" y="38"/>
                    </a:lnTo>
                    <a:lnTo>
                      <a:pt x="211" y="31"/>
                    </a:lnTo>
                    <a:lnTo>
                      <a:pt x="254" y="21"/>
                    </a:lnTo>
                    <a:lnTo>
                      <a:pt x="334" y="33"/>
                    </a:lnTo>
                    <a:lnTo>
                      <a:pt x="313" y="0"/>
                    </a:lnTo>
                    <a:close/>
                  </a:path>
                </a:pathLst>
              </a:custGeom>
              <a:solidFill>
                <a:srgbClr val="606060"/>
              </a:solidFill>
              <a:ln w="3175">
                <a:solidFill>
                  <a:srgbClr val="000000"/>
                </a:solidFill>
                <a:round/>
                <a:headEnd/>
                <a:tailEnd/>
              </a:ln>
            </p:spPr>
            <p:txBody>
              <a:bodyPr/>
              <a:lstStyle/>
              <a:p>
                <a:endParaRPr lang="en-US"/>
              </a:p>
            </p:txBody>
          </p:sp>
          <p:sp>
            <p:nvSpPr>
              <p:cNvPr id="161907" name="Freeform 115"/>
              <p:cNvSpPr>
                <a:spLocks/>
              </p:cNvSpPr>
              <p:nvPr/>
            </p:nvSpPr>
            <p:spPr bwMode="auto">
              <a:xfrm>
                <a:off x="1731" y="1832"/>
                <a:ext cx="164" cy="38"/>
              </a:xfrm>
              <a:custGeom>
                <a:avLst/>
                <a:gdLst>
                  <a:gd name="T0" fmla="*/ 0 w 656"/>
                  <a:gd name="T1" fmla="*/ 0 h 154"/>
                  <a:gd name="T2" fmla="*/ 0 w 656"/>
                  <a:gd name="T3" fmla="*/ 0 h 154"/>
                  <a:gd name="T4" fmla="*/ 0 w 656"/>
                  <a:gd name="T5" fmla="*/ 0 h 154"/>
                  <a:gd name="T6" fmla="*/ 0 w 656"/>
                  <a:gd name="T7" fmla="*/ 0 h 154"/>
                  <a:gd name="T8" fmla="*/ 0 w 656"/>
                  <a:gd name="T9" fmla="*/ 0 h 154"/>
                  <a:gd name="T10" fmla="*/ 0 w 656"/>
                  <a:gd name="T11" fmla="*/ 0 h 154"/>
                  <a:gd name="T12" fmla="*/ 0 w 656"/>
                  <a:gd name="T13" fmla="*/ 0 h 154"/>
                  <a:gd name="T14" fmla="*/ 0 w 656"/>
                  <a:gd name="T15" fmla="*/ 0 h 154"/>
                  <a:gd name="T16" fmla="*/ 0 w 656"/>
                  <a:gd name="T17" fmla="*/ 0 h 154"/>
                  <a:gd name="T18" fmla="*/ 0 w 656"/>
                  <a:gd name="T19" fmla="*/ 0 h 154"/>
                  <a:gd name="T20" fmla="*/ 0 w 656"/>
                  <a:gd name="T21" fmla="*/ 0 h 154"/>
                  <a:gd name="T22" fmla="*/ 0 w 656"/>
                  <a:gd name="T23" fmla="*/ 0 h 154"/>
                  <a:gd name="T24" fmla="*/ 0 w 656"/>
                  <a:gd name="T25" fmla="*/ 0 h 154"/>
                  <a:gd name="T26" fmla="*/ 0 w 656"/>
                  <a:gd name="T27" fmla="*/ 0 h 154"/>
                  <a:gd name="T28" fmla="*/ 0 w 656"/>
                  <a:gd name="T29" fmla="*/ 0 h 154"/>
                  <a:gd name="T30" fmla="*/ 0 w 656"/>
                  <a:gd name="T31" fmla="*/ 0 h 154"/>
                  <a:gd name="T32" fmla="*/ 0 w 656"/>
                  <a:gd name="T33" fmla="*/ 0 h 154"/>
                  <a:gd name="T34" fmla="*/ 0 w 656"/>
                  <a:gd name="T35" fmla="*/ 0 h 154"/>
                  <a:gd name="T36" fmla="*/ 0 w 656"/>
                  <a:gd name="T37" fmla="*/ 0 h 154"/>
                  <a:gd name="T38" fmla="*/ 0 w 656"/>
                  <a:gd name="T39" fmla="*/ 0 h 154"/>
                  <a:gd name="T40" fmla="*/ 0 w 656"/>
                  <a:gd name="T41" fmla="*/ 0 h 154"/>
                  <a:gd name="T42" fmla="*/ 0 w 656"/>
                  <a:gd name="T43" fmla="*/ 0 h 154"/>
                  <a:gd name="T44" fmla="*/ 0 w 656"/>
                  <a:gd name="T45" fmla="*/ 0 h 154"/>
                  <a:gd name="T46" fmla="*/ 0 w 656"/>
                  <a:gd name="T47" fmla="*/ 0 h 154"/>
                  <a:gd name="T48" fmla="*/ 0 w 656"/>
                  <a:gd name="T49" fmla="*/ 0 h 154"/>
                  <a:gd name="T50" fmla="*/ 0 w 656"/>
                  <a:gd name="T51" fmla="*/ 0 h 154"/>
                  <a:gd name="T52" fmla="*/ 0 w 656"/>
                  <a:gd name="T53" fmla="*/ 0 h 154"/>
                  <a:gd name="T54" fmla="*/ 0 w 656"/>
                  <a:gd name="T55" fmla="*/ 0 h 154"/>
                  <a:gd name="T56" fmla="*/ 0 w 656"/>
                  <a:gd name="T57" fmla="*/ 0 h 154"/>
                  <a:gd name="T58" fmla="*/ 0 w 656"/>
                  <a:gd name="T59" fmla="*/ 0 h 154"/>
                  <a:gd name="T60" fmla="*/ 0 w 656"/>
                  <a:gd name="T61" fmla="*/ 0 h 154"/>
                  <a:gd name="T62" fmla="*/ 0 w 656"/>
                  <a:gd name="T63" fmla="*/ 0 h 154"/>
                  <a:gd name="T64" fmla="*/ 0 w 656"/>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6"/>
                  <a:gd name="T100" fmla="*/ 0 h 154"/>
                  <a:gd name="T101" fmla="*/ 656 w 656"/>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6" h="154">
                    <a:moveTo>
                      <a:pt x="313" y="0"/>
                    </a:moveTo>
                    <a:lnTo>
                      <a:pt x="356" y="6"/>
                    </a:lnTo>
                    <a:lnTo>
                      <a:pt x="390" y="19"/>
                    </a:lnTo>
                    <a:lnTo>
                      <a:pt x="426" y="34"/>
                    </a:lnTo>
                    <a:lnTo>
                      <a:pt x="479" y="50"/>
                    </a:lnTo>
                    <a:lnTo>
                      <a:pt x="515" y="50"/>
                    </a:lnTo>
                    <a:lnTo>
                      <a:pt x="566" y="61"/>
                    </a:lnTo>
                    <a:lnTo>
                      <a:pt x="609" y="73"/>
                    </a:lnTo>
                    <a:lnTo>
                      <a:pt x="653" y="91"/>
                    </a:lnTo>
                    <a:lnTo>
                      <a:pt x="656" y="111"/>
                    </a:lnTo>
                    <a:lnTo>
                      <a:pt x="638" y="134"/>
                    </a:lnTo>
                    <a:lnTo>
                      <a:pt x="599" y="149"/>
                    </a:lnTo>
                    <a:lnTo>
                      <a:pt x="552" y="153"/>
                    </a:lnTo>
                    <a:lnTo>
                      <a:pt x="392" y="154"/>
                    </a:lnTo>
                    <a:lnTo>
                      <a:pt x="331" y="150"/>
                    </a:lnTo>
                    <a:lnTo>
                      <a:pt x="273" y="143"/>
                    </a:lnTo>
                    <a:lnTo>
                      <a:pt x="218" y="129"/>
                    </a:lnTo>
                    <a:lnTo>
                      <a:pt x="186" y="122"/>
                    </a:lnTo>
                    <a:lnTo>
                      <a:pt x="186" y="140"/>
                    </a:lnTo>
                    <a:lnTo>
                      <a:pt x="40" y="141"/>
                    </a:lnTo>
                    <a:lnTo>
                      <a:pt x="17" y="123"/>
                    </a:lnTo>
                    <a:lnTo>
                      <a:pt x="4" y="91"/>
                    </a:lnTo>
                    <a:lnTo>
                      <a:pt x="0" y="66"/>
                    </a:lnTo>
                    <a:lnTo>
                      <a:pt x="4" y="31"/>
                    </a:lnTo>
                    <a:lnTo>
                      <a:pt x="9" y="5"/>
                    </a:lnTo>
                    <a:lnTo>
                      <a:pt x="44" y="5"/>
                    </a:lnTo>
                    <a:lnTo>
                      <a:pt x="89" y="22"/>
                    </a:lnTo>
                    <a:lnTo>
                      <a:pt x="138" y="37"/>
                    </a:lnTo>
                    <a:lnTo>
                      <a:pt x="173" y="38"/>
                    </a:lnTo>
                    <a:lnTo>
                      <a:pt x="211" y="31"/>
                    </a:lnTo>
                    <a:lnTo>
                      <a:pt x="254" y="22"/>
                    </a:lnTo>
                    <a:lnTo>
                      <a:pt x="333" y="33"/>
                    </a:lnTo>
                    <a:lnTo>
                      <a:pt x="313" y="0"/>
                    </a:lnTo>
                    <a:close/>
                  </a:path>
                </a:pathLst>
              </a:custGeom>
              <a:solidFill>
                <a:srgbClr val="808080"/>
              </a:solidFill>
              <a:ln w="3175">
                <a:solidFill>
                  <a:srgbClr val="000000"/>
                </a:solidFill>
                <a:round/>
                <a:headEnd/>
                <a:tailEnd/>
              </a:ln>
            </p:spPr>
            <p:txBody>
              <a:bodyPr/>
              <a:lstStyle/>
              <a:p>
                <a:endParaRPr lang="en-US"/>
              </a:p>
            </p:txBody>
          </p:sp>
        </p:grpSp>
        <p:grpSp>
          <p:nvGrpSpPr>
            <p:cNvPr id="161879" name="Group 116"/>
            <p:cNvGrpSpPr>
              <a:grpSpLocks/>
            </p:cNvGrpSpPr>
            <p:nvPr/>
          </p:nvGrpSpPr>
          <p:grpSpPr bwMode="auto">
            <a:xfrm>
              <a:off x="1682" y="1372"/>
              <a:ext cx="130" cy="473"/>
              <a:chOff x="1682" y="1372"/>
              <a:chExt cx="130" cy="473"/>
            </a:xfrm>
          </p:grpSpPr>
          <p:sp>
            <p:nvSpPr>
              <p:cNvPr id="161904" name="Freeform 117"/>
              <p:cNvSpPr>
                <a:spLocks/>
              </p:cNvSpPr>
              <p:nvPr/>
            </p:nvSpPr>
            <p:spPr bwMode="auto">
              <a:xfrm>
                <a:off x="1682" y="1372"/>
                <a:ext cx="130" cy="473"/>
              </a:xfrm>
              <a:custGeom>
                <a:avLst/>
                <a:gdLst>
                  <a:gd name="T0" fmla="*/ 0 w 522"/>
                  <a:gd name="T1" fmla="*/ 0 h 1892"/>
                  <a:gd name="T2" fmla="*/ 0 w 522"/>
                  <a:gd name="T3" fmla="*/ 0 h 1892"/>
                  <a:gd name="T4" fmla="*/ 0 w 522"/>
                  <a:gd name="T5" fmla="*/ 0 h 1892"/>
                  <a:gd name="T6" fmla="*/ 0 w 522"/>
                  <a:gd name="T7" fmla="*/ 0 h 1892"/>
                  <a:gd name="T8" fmla="*/ 0 w 522"/>
                  <a:gd name="T9" fmla="*/ 0 h 1892"/>
                  <a:gd name="T10" fmla="*/ 0 w 522"/>
                  <a:gd name="T11" fmla="*/ 0 h 1892"/>
                  <a:gd name="T12" fmla="*/ 0 w 522"/>
                  <a:gd name="T13" fmla="*/ 0 h 1892"/>
                  <a:gd name="T14" fmla="*/ 0 w 522"/>
                  <a:gd name="T15" fmla="*/ 0 h 1892"/>
                  <a:gd name="T16" fmla="*/ 0 w 522"/>
                  <a:gd name="T17" fmla="*/ 0 h 1892"/>
                  <a:gd name="T18" fmla="*/ 0 w 522"/>
                  <a:gd name="T19" fmla="*/ 0 h 1892"/>
                  <a:gd name="T20" fmla="*/ 0 w 522"/>
                  <a:gd name="T21" fmla="*/ 0 h 1892"/>
                  <a:gd name="T22" fmla="*/ 0 w 522"/>
                  <a:gd name="T23" fmla="*/ 0 h 1892"/>
                  <a:gd name="T24" fmla="*/ 0 w 522"/>
                  <a:gd name="T25" fmla="*/ 0 h 1892"/>
                  <a:gd name="T26" fmla="*/ 0 w 522"/>
                  <a:gd name="T27" fmla="*/ 0 h 1892"/>
                  <a:gd name="T28" fmla="*/ 0 w 522"/>
                  <a:gd name="T29" fmla="*/ 0 h 1892"/>
                  <a:gd name="T30" fmla="*/ 0 w 522"/>
                  <a:gd name="T31" fmla="*/ 0 h 1892"/>
                  <a:gd name="T32" fmla="*/ 0 w 522"/>
                  <a:gd name="T33" fmla="*/ 0 h 1892"/>
                  <a:gd name="T34" fmla="*/ 0 w 522"/>
                  <a:gd name="T35" fmla="*/ 0 h 1892"/>
                  <a:gd name="T36" fmla="*/ 0 w 522"/>
                  <a:gd name="T37" fmla="*/ 0 h 1892"/>
                  <a:gd name="T38" fmla="*/ 0 w 522"/>
                  <a:gd name="T39" fmla="*/ 0 h 1892"/>
                  <a:gd name="T40" fmla="*/ 0 w 522"/>
                  <a:gd name="T41" fmla="*/ 0 h 1892"/>
                  <a:gd name="T42" fmla="*/ 0 w 522"/>
                  <a:gd name="T43" fmla="*/ 0 h 1892"/>
                  <a:gd name="T44" fmla="*/ 0 w 522"/>
                  <a:gd name="T45" fmla="*/ 0 h 1892"/>
                  <a:gd name="T46" fmla="*/ 0 w 522"/>
                  <a:gd name="T47" fmla="*/ 0 h 1892"/>
                  <a:gd name="T48" fmla="*/ 0 w 522"/>
                  <a:gd name="T49" fmla="*/ 0 h 1892"/>
                  <a:gd name="T50" fmla="*/ 0 w 522"/>
                  <a:gd name="T51" fmla="*/ 0 h 1892"/>
                  <a:gd name="T52" fmla="*/ 0 w 522"/>
                  <a:gd name="T53" fmla="*/ 0 h 1892"/>
                  <a:gd name="T54" fmla="*/ 0 w 522"/>
                  <a:gd name="T55" fmla="*/ 0 h 1892"/>
                  <a:gd name="T56" fmla="*/ 0 w 522"/>
                  <a:gd name="T57" fmla="*/ 0 h 1892"/>
                  <a:gd name="T58" fmla="*/ 0 w 522"/>
                  <a:gd name="T59" fmla="*/ 0 h 1892"/>
                  <a:gd name="T60" fmla="*/ 0 w 522"/>
                  <a:gd name="T61" fmla="*/ 0 h 1892"/>
                  <a:gd name="T62" fmla="*/ 0 w 522"/>
                  <a:gd name="T63" fmla="*/ 0 h 1892"/>
                  <a:gd name="T64" fmla="*/ 0 w 522"/>
                  <a:gd name="T65" fmla="*/ 0 h 1892"/>
                  <a:gd name="T66" fmla="*/ 0 w 522"/>
                  <a:gd name="T67" fmla="*/ 0 h 1892"/>
                  <a:gd name="T68" fmla="*/ 0 w 522"/>
                  <a:gd name="T69" fmla="*/ 0 h 1892"/>
                  <a:gd name="T70" fmla="*/ 0 w 522"/>
                  <a:gd name="T71" fmla="*/ 0 h 1892"/>
                  <a:gd name="T72" fmla="*/ 0 w 522"/>
                  <a:gd name="T73" fmla="*/ 0 h 1892"/>
                  <a:gd name="T74" fmla="*/ 0 w 522"/>
                  <a:gd name="T75" fmla="*/ 0 h 1892"/>
                  <a:gd name="T76" fmla="*/ 0 w 522"/>
                  <a:gd name="T77" fmla="*/ 0 h 1892"/>
                  <a:gd name="T78" fmla="*/ 0 w 522"/>
                  <a:gd name="T79" fmla="*/ 0 h 1892"/>
                  <a:gd name="T80" fmla="*/ 0 w 522"/>
                  <a:gd name="T81" fmla="*/ 0 h 1892"/>
                  <a:gd name="T82" fmla="*/ 0 w 522"/>
                  <a:gd name="T83" fmla="*/ 0 h 1892"/>
                  <a:gd name="T84" fmla="*/ 0 w 522"/>
                  <a:gd name="T85" fmla="*/ 0 h 1892"/>
                  <a:gd name="T86" fmla="*/ 0 w 522"/>
                  <a:gd name="T87" fmla="*/ 0 h 1892"/>
                  <a:gd name="T88" fmla="*/ 0 w 522"/>
                  <a:gd name="T89" fmla="*/ 0 h 1892"/>
                  <a:gd name="T90" fmla="*/ 0 w 522"/>
                  <a:gd name="T91" fmla="*/ 0 h 1892"/>
                  <a:gd name="T92" fmla="*/ 0 w 522"/>
                  <a:gd name="T93" fmla="*/ 0 h 1892"/>
                  <a:gd name="T94" fmla="*/ 0 w 522"/>
                  <a:gd name="T95" fmla="*/ 0 h 18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2"/>
                  <a:gd name="T145" fmla="*/ 0 h 1892"/>
                  <a:gd name="T146" fmla="*/ 522 w 522"/>
                  <a:gd name="T147" fmla="*/ 1892 h 18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2" h="1892">
                    <a:moveTo>
                      <a:pt x="148" y="0"/>
                    </a:moveTo>
                    <a:lnTo>
                      <a:pt x="203" y="81"/>
                    </a:lnTo>
                    <a:lnTo>
                      <a:pt x="245" y="155"/>
                    </a:lnTo>
                    <a:lnTo>
                      <a:pt x="264" y="210"/>
                    </a:lnTo>
                    <a:lnTo>
                      <a:pt x="373" y="445"/>
                    </a:lnTo>
                    <a:lnTo>
                      <a:pt x="416" y="586"/>
                    </a:lnTo>
                    <a:lnTo>
                      <a:pt x="423" y="721"/>
                    </a:lnTo>
                    <a:lnTo>
                      <a:pt x="429" y="912"/>
                    </a:lnTo>
                    <a:lnTo>
                      <a:pt x="435" y="1018"/>
                    </a:lnTo>
                    <a:lnTo>
                      <a:pt x="457" y="1100"/>
                    </a:lnTo>
                    <a:lnTo>
                      <a:pt x="468" y="1171"/>
                    </a:lnTo>
                    <a:lnTo>
                      <a:pt x="466" y="1239"/>
                    </a:lnTo>
                    <a:lnTo>
                      <a:pt x="449" y="1289"/>
                    </a:lnTo>
                    <a:lnTo>
                      <a:pt x="441" y="1350"/>
                    </a:lnTo>
                    <a:lnTo>
                      <a:pt x="447" y="1448"/>
                    </a:lnTo>
                    <a:lnTo>
                      <a:pt x="450" y="1616"/>
                    </a:lnTo>
                    <a:lnTo>
                      <a:pt x="460" y="1695"/>
                    </a:lnTo>
                    <a:lnTo>
                      <a:pt x="486" y="1768"/>
                    </a:lnTo>
                    <a:lnTo>
                      <a:pt x="522" y="1842"/>
                    </a:lnTo>
                    <a:lnTo>
                      <a:pt x="454" y="1867"/>
                    </a:lnTo>
                    <a:lnTo>
                      <a:pt x="379" y="1892"/>
                    </a:lnTo>
                    <a:lnTo>
                      <a:pt x="324" y="1886"/>
                    </a:lnTo>
                    <a:lnTo>
                      <a:pt x="213" y="1861"/>
                    </a:lnTo>
                    <a:lnTo>
                      <a:pt x="200" y="1771"/>
                    </a:lnTo>
                    <a:lnTo>
                      <a:pt x="190" y="1694"/>
                    </a:lnTo>
                    <a:lnTo>
                      <a:pt x="196" y="1640"/>
                    </a:lnTo>
                    <a:lnTo>
                      <a:pt x="205" y="1566"/>
                    </a:lnTo>
                    <a:lnTo>
                      <a:pt x="196" y="1498"/>
                    </a:lnTo>
                    <a:lnTo>
                      <a:pt x="172" y="1430"/>
                    </a:lnTo>
                    <a:lnTo>
                      <a:pt x="154" y="1381"/>
                    </a:lnTo>
                    <a:lnTo>
                      <a:pt x="148" y="1300"/>
                    </a:lnTo>
                    <a:lnTo>
                      <a:pt x="135" y="1258"/>
                    </a:lnTo>
                    <a:lnTo>
                      <a:pt x="123" y="1103"/>
                    </a:lnTo>
                    <a:lnTo>
                      <a:pt x="105" y="981"/>
                    </a:lnTo>
                    <a:lnTo>
                      <a:pt x="92" y="887"/>
                    </a:lnTo>
                    <a:lnTo>
                      <a:pt x="74" y="850"/>
                    </a:lnTo>
                    <a:lnTo>
                      <a:pt x="54" y="749"/>
                    </a:lnTo>
                    <a:lnTo>
                      <a:pt x="40" y="630"/>
                    </a:lnTo>
                    <a:lnTo>
                      <a:pt x="46" y="524"/>
                    </a:lnTo>
                    <a:lnTo>
                      <a:pt x="42" y="456"/>
                    </a:lnTo>
                    <a:lnTo>
                      <a:pt x="24" y="369"/>
                    </a:lnTo>
                    <a:lnTo>
                      <a:pt x="18" y="289"/>
                    </a:lnTo>
                    <a:lnTo>
                      <a:pt x="10" y="193"/>
                    </a:lnTo>
                    <a:lnTo>
                      <a:pt x="0" y="112"/>
                    </a:lnTo>
                    <a:lnTo>
                      <a:pt x="15" y="66"/>
                    </a:lnTo>
                    <a:lnTo>
                      <a:pt x="43" y="34"/>
                    </a:lnTo>
                    <a:lnTo>
                      <a:pt x="88" y="10"/>
                    </a:lnTo>
                    <a:lnTo>
                      <a:pt x="148" y="0"/>
                    </a:lnTo>
                    <a:close/>
                  </a:path>
                </a:pathLst>
              </a:custGeom>
              <a:solidFill>
                <a:srgbClr val="0000FF"/>
              </a:solidFill>
              <a:ln w="3175">
                <a:solidFill>
                  <a:srgbClr val="000000"/>
                </a:solidFill>
                <a:round/>
                <a:headEnd/>
                <a:tailEnd/>
              </a:ln>
            </p:spPr>
            <p:txBody>
              <a:bodyPr/>
              <a:lstStyle/>
              <a:p>
                <a:endParaRPr lang="en-US"/>
              </a:p>
            </p:txBody>
          </p:sp>
          <p:sp>
            <p:nvSpPr>
              <p:cNvPr id="161905" name="Freeform 118"/>
              <p:cNvSpPr>
                <a:spLocks/>
              </p:cNvSpPr>
              <p:nvPr/>
            </p:nvSpPr>
            <p:spPr bwMode="auto">
              <a:xfrm>
                <a:off x="1699" y="1503"/>
                <a:ext cx="32" cy="196"/>
              </a:xfrm>
              <a:custGeom>
                <a:avLst/>
                <a:gdLst>
                  <a:gd name="T0" fmla="*/ 0 w 129"/>
                  <a:gd name="T1" fmla="*/ 0 h 782"/>
                  <a:gd name="T2" fmla="*/ 0 w 129"/>
                  <a:gd name="T3" fmla="*/ 0 h 782"/>
                  <a:gd name="T4" fmla="*/ 0 w 129"/>
                  <a:gd name="T5" fmla="*/ 0 h 782"/>
                  <a:gd name="T6" fmla="*/ 0 w 129"/>
                  <a:gd name="T7" fmla="*/ 0 h 782"/>
                  <a:gd name="T8" fmla="*/ 0 w 129"/>
                  <a:gd name="T9" fmla="*/ 0 h 782"/>
                  <a:gd name="T10" fmla="*/ 0 w 129"/>
                  <a:gd name="T11" fmla="*/ 0 h 782"/>
                  <a:gd name="T12" fmla="*/ 0 w 129"/>
                  <a:gd name="T13" fmla="*/ 0 h 782"/>
                  <a:gd name="T14" fmla="*/ 0 w 129"/>
                  <a:gd name="T15" fmla="*/ 0 h 782"/>
                  <a:gd name="T16" fmla="*/ 0 w 129"/>
                  <a:gd name="T17" fmla="*/ 0 h 782"/>
                  <a:gd name="T18" fmla="*/ 0 w 129"/>
                  <a:gd name="T19" fmla="*/ 0 h 782"/>
                  <a:gd name="T20" fmla="*/ 0 w 129"/>
                  <a:gd name="T21" fmla="*/ 0 h 782"/>
                  <a:gd name="T22" fmla="*/ 0 w 129"/>
                  <a:gd name="T23" fmla="*/ 0 h 782"/>
                  <a:gd name="T24" fmla="*/ 0 w 129"/>
                  <a:gd name="T25" fmla="*/ 0 h 782"/>
                  <a:gd name="T26" fmla="*/ 0 w 129"/>
                  <a:gd name="T27" fmla="*/ 0 h 782"/>
                  <a:gd name="T28" fmla="*/ 0 w 129"/>
                  <a:gd name="T29" fmla="*/ 0 h 782"/>
                  <a:gd name="T30" fmla="*/ 0 w 129"/>
                  <a:gd name="T31" fmla="*/ 0 h 7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782"/>
                  <a:gd name="T50" fmla="*/ 129 w 129"/>
                  <a:gd name="T51" fmla="*/ 782 h 7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782">
                    <a:moveTo>
                      <a:pt x="99" y="782"/>
                    </a:moveTo>
                    <a:lnTo>
                      <a:pt x="99" y="678"/>
                    </a:lnTo>
                    <a:lnTo>
                      <a:pt x="117" y="623"/>
                    </a:lnTo>
                    <a:lnTo>
                      <a:pt x="129" y="573"/>
                    </a:lnTo>
                    <a:lnTo>
                      <a:pt x="99" y="518"/>
                    </a:lnTo>
                    <a:lnTo>
                      <a:pt x="99" y="494"/>
                    </a:lnTo>
                    <a:lnTo>
                      <a:pt x="87" y="450"/>
                    </a:lnTo>
                    <a:lnTo>
                      <a:pt x="68" y="412"/>
                    </a:lnTo>
                    <a:lnTo>
                      <a:pt x="75" y="357"/>
                    </a:lnTo>
                    <a:lnTo>
                      <a:pt x="50" y="326"/>
                    </a:lnTo>
                    <a:lnTo>
                      <a:pt x="38" y="270"/>
                    </a:lnTo>
                    <a:lnTo>
                      <a:pt x="38" y="209"/>
                    </a:lnTo>
                    <a:lnTo>
                      <a:pt x="31" y="147"/>
                    </a:lnTo>
                    <a:lnTo>
                      <a:pt x="13" y="86"/>
                    </a:lnTo>
                    <a:lnTo>
                      <a:pt x="0" y="19"/>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80" name="Group 119"/>
            <p:cNvGrpSpPr>
              <a:grpSpLocks/>
            </p:cNvGrpSpPr>
            <p:nvPr/>
          </p:nvGrpSpPr>
          <p:grpSpPr bwMode="auto">
            <a:xfrm>
              <a:off x="1708" y="1346"/>
              <a:ext cx="334" cy="257"/>
              <a:chOff x="1708" y="1346"/>
              <a:chExt cx="334" cy="257"/>
            </a:xfrm>
          </p:grpSpPr>
          <p:sp>
            <p:nvSpPr>
              <p:cNvPr id="161881" name="Freeform 120"/>
              <p:cNvSpPr>
                <a:spLocks/>
              </p:cNvSpPr>
              <p:nvPr/>
            </p:nvSpPr>
            <p:spPr bwMode="auto">
              <a:xfrm>
                <a:off x="1910" y="1514"/>
                <a:ext cx="123" cy="68"/>
              </a:xfrm>
              <a:custGeom>
                <a:avLst/>
                <a:gdLst>
                  <a:gd name="T0" fmla="*/ 0 w 490"/>
                  <a:gd name="T1" fmla="*/ 0 h 273"/>
                  <a:gd name="T2" fmla="*/ 0 w 490"/>
                  <a:gd name="T3" fmla="*/ 0 h 273"/>
                  <a:gd name="T4" fmla="*/ 0 w 490"/>
                  <a:gd name="T5" fmla="*/ 0 h 273"/>
                  <a:gd name="T6" fmla="*/ 0 w 490"/>
                  <a:gd name="T7" fmla="*/ 0 h 273"/>
                  <a:gd name="T8" fmla="*/ 0 w 490"/>
                  <a:gd name="T9" fmla="*/ 0 h 273"/>
                  <a:gd name="T10" fmla="*/ 0 w 490"/>
                  <a:gd name="T11" fmla="*/ 0 h 273"/>
                  <a:gd name="T12" fmla="*/ 0 w 490"/>
                  <a:gd name="T13" fmla="*/ 0 h 273"/>
                  <a:gd name="T14" fmla="*/ 0 w 490"/>
                  <a:gd name="T15" fmla="*/ 0 h 273"/>
                  <a:gd name="T16" fmla="*/ 0 w 490"/>
                  <a:gd name="T17" fmla="*/ 0 h 273"/>
                  <a:gd name="T18" fmla="*/ 0 w 490"/>
                  <a:gd name="T19" fmla="*/ 0 h 273"/>
                  <a:gd name="T20" fmla="*/ 0 w 490"/>
                  <a:gd name="T21" fmla="*/ 0 h 273"/>
                  <a:gd name="T22" fmla="*/ 0 w 490"/>
                  <a:gd name="T23" fmla="*/ 0 h 273"/>
                  <a:gd name="T24" fmla="*/ 0 w 490"/>
                  <a:gd name="T25" fmla="*/ 0 h 273"/>
                  <a:gd name="T26" fmla="*/ 0 w 490"/>
                  <a:gd name="T27" fmla="*/ 0 h 273"/>
                  <a:gd name="T28" fmla="*/ 0 w 490"/>
                  <a:gd name="T29" fmla="*/ 0 h 273"/>
                  <a:gd name="T30" fmla="*/ 0 w 490"/>
                  <a:gd name="T31" fmla="*/ 0 h 273"/>
                  <a:gd name="T32" fmla="*/ 0 w 490"/>
                  <a:gd name="T33" fmla="*/ 0 h 273"/>
                  <a:gd name="T34" fmla="*/ 0 w 490"/>
                  <a:gd name="T35" fmla="*/ 0 h 273"/>
                  <a:gd name="T36" fmla="*/ 0 w 490"/>
                  <a:gd name="T37" fmla="*/ 0 h 273"/>
                  <a:gd name="T38" fmla="*/ 0 w 490"/>
                  <a:gd name="T39" fmla="*/ 0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273"/>
                  <a:gd name="T62" fmla="*/ 490 w 490"/>
                  <a:gd name="T63" fmla="*/ 273 h 2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273">
                    <a:moveTo>
                      <a:pt x="416" y="0"/>
                    </a:moveTo>
                    <a:lnTo>
                      <a:pt x="484" y="49"/>
                    </a:lnTo>
                    <a:lnTo>
                      <a:pt x="490" y="73"/>
                    </a:lnTo>
                    <a:lnTo>
                      <a:pt x="486" y="111"/>
                    </a:lnTo>
                    <a:lnTo>
                      <a:pt x="474" y="141"/>
                    </a:lnTo>
                    <a:lnTo>
                      <a:pt x="453" y="170"/>
                    </a:lnTo>
                    <a:lnTo>
                      <a:pt x="415" y="200"/>
                    </a:lnTo>
                    <a:lnTo>
                      <a:pt x="364" y="227"/>
                    </a:lnTo>
                    <a:lnTo>
                      <a:pt x="301" y="253"/>
                    </a:lnTo>
                    <a:lnTo>
                      <a:pt x="240" y="269"/>
                    </a:lnTo>
                    <a:lnTo>
                      <a:pt x="171" y="273"/>
                    </a:lnTo>
                    <a:lnTo>
                      <a:pt x="117" y="270"/>
                    </a:lnTo>
                    <a:lnTo>
                      <a:pt x="61" y="246"/>
                    </a:lnTo>
                    <a:lnTo>
                      <a:pt x="0" y="216"/>
                    </a:lnTo>
                    <a:lnTo>
                      <a:pt x="86" y="233"/>
                    </a:lnTo>
                    <a:lnTo>
                      <a:pt x="178" y="239"/>
                    </a:lnTo>
                    <a:lnTo>
                      <a:pt x="246" y="216"/>
                    </a:lnTo>
                    <a:lnTo>
                      <a:pt x="325" y="179"/>
                    </a:lnTo>
                    <a:lnTo>
                      <a:pt x="380" y="123"/>
                    </a:lnTo>
                    <a:lnTo>
                      <a:pt x="416" y="0"/>
                    </a:lnTo>
                    <a:close/>
                  </a:path>
                </a:pathLst>
              </a:custGeom>
              <a:solidFill>
                <a:srgbClr val="000080"/>
              </a:solidFill>
              <a:ln w="3175">
                <a:solidFill>
                  <a:srgbClr val="000000"/>
                </a:solidFill>
                <a:round/>
                <a:headEnd/>
                <a:tailEnd/>
              </a:ln>
            </p:spPr>
            <p:txBody>
              <a:bodyPr/>
              <a:lstStyle/>
              <a:p>
                <a:endParaRPr lang="en-US"/>
              </a:p>
            </p:txBody>
          </p:sp>
          <p:sp>
            <p:nvSpPr>
              <p:cNvPr id="161882" name="Freeform 121"/>
              <p:cNvSpPr>
                <a:spLocks/>
              </p:cNvSpPr>
              <p:nvPr/>
            </p:nvSpPr>
            <p:spPr bwMode="auto">
              <a:xfrm>
                <a:off x="1990" y="1514"/>
                <a:ext cx="52" cy="52"/>
              </a:xfrm>
              <a:custGeom>
                <a:avLst/>
                <a:gdLst>
                  <a:gd name="T0" fmla="*/ 0 w 209"/>
                  <a:gd name="T1" fmla="*/ 0 h 208"/>
                  <a:gd name="T2" fmla="*/ 0 w 209"/>
                  <a:gd name="T3" fmla="*/ 0 h 208"/>
                  <a:gd name="T4" fmla="*/ 0 w 209"/>
                  <a:gd name="T5" fmla="*/ 0 h 208"/>
                  <a:gd name="T6" fmla="*/ 0 w 209"/>
                  <a:gd name="T7" fmla="*/ 0 h 208"/>
                  <a:gd name="T8" fmla="*/ 0 w 209"/>
                  <a:gd name="T9" fmla="*/ 0 h 208"/>
                  <a:gd name="T10" fmla="*/ 0 w 209"/>
                  <a:gd name="T11" fmla="*/ 0 h 208"/>
                  <a:gd name="T12" fmla="*/ 0 w 209"/>
                  <a:gd name="T13" fmla="*/ 0 h 208"/>
                  <a:gd name="T14" fmla="*/ 0 w 209"/>
                  <a:gd name="T15" fmla="*/ 0 h 208"/>
                  <a:gd name="T16" fmla="*/ 0 w 209"/>
                  <a:gd name="T17" fmla="*/ 0 h 208"/>
                  <a:gd name="T18" fmla="*/ 0 w 209"/>
                  <a:gd name="T19" fmla="*/ 0 h 208"/>
                  <a:gd name="T20" fmla="*/ 0 w 209"/>
                  <a:gd name="T21" fmla="*/ 0 h 208"/>
                  <a:gd name="T22" fmla="*/ 0 w 209"/>
                  <a:gd name="T23" fmla="*/ 0 h 208"/>
                  <a:gd name="T24" fmla="*/ 0 w 209"/>
                  <a:gd name="T25" fmla="*/ 0 h 208"/>
                  <a:gd name="T26" fmla="*/ 0 w 209"/>
                  <a:gd name="T27" fmla="*/ 0 h 208"/>
                  <a:gd name="T28" fmla="*/ 0 w 209"/>
                  <a:gd name="T29" fmla="*/ 0 h 208"/>
                  <a:gd name="T30" fmla="*/ 0 w 209"/>
                  <a:gd name="T31" fmla="*/ 0 h 208"/>
                  <a:gd name="T32" fmla="*/ 0 w 209"/>
                  <a:gd name="T33" fmla="*/ 0 h 208"/>
                  <a:gd name="T34" fmla="*/ 0 w 209"/>
                  <a:gd name="T35" fmla="*/ 0 h 208"/>
                  <a:gd name="T36" fmla="*/ 0 w 209"/>
                  <a:gd name="T37" fmla="*/ 0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08"/>
                  <a:gd name="T59" fmla="*/ 209 w 209"/>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08">
                    <a:moveTo>
                      <a:pt x="161" y="5"/>
                    </a:moveTo>
                    <a:lnTo>
                      <a:pt x="195" y="0"/>
                    </a:lnTo>
                    <a:lnTo>
                      <a:pt x="205" y="12"/>
                    </a:lnTo>
                    <a:lnTo>
                      <a:pt x="209" y="32"/>
                    </a:lnTo>
                    <a:lnTo>
                      <a:pt x="199" y="60"/>
                    </a:lnTo>
                    <a:lnTo>
                      <a:pt x="178" y="73"/>
                    </a:lnTo>
                    <a:lnTo>
                      <a:pt x="153" y="77"/>
                    </a:lnTo>
                    <a:lnTo>
                      <a:pt x="128" y="135"/>
                    </a:lnTo>
                    <a:lnTo>
                      <a:pt x="72" y="173"/>
                    </a:lnTo>
                    <a:lnTo>
                      <a:pt x="35" y="196"/>
                    </a:lnTo>
                    <a:lnTo>
                      <a:pt x="0" y="208"/>
                    </a:lnTo>
                    <a:lnTo>
                      <a:pt x="42" y="159"/>
                    </a:lnTo>
                    <a:lnTo>
                      <a:pt x="69" y="131"/>
                    </a:lnTo>
                    <a:lnTo>
                      <a:pt x="93" y="96"/>
                    </a:lnTo>
                    <a:lnTo>
                      <a:pt x="131" y="50"/>
                    </a:lnTo>
                    <a:lnTo>
                      <a:pt x="142" y="40"/>
                    </a:lnTo>
                    <a:lnTo>
                      <a:pt x="148" y="28"/>
                    </a:lnTo>
                    <a:lnTo>
                      <a:pt x="151" y="18"/>
                    </a:lnTo>
                    <a:lnTo>
                      <a:pt x="161" y="5"/>
                    </a:lnTo>
                    <a:close/>
                  </a:path>
                </a:pathLst>
              </a:custGeom>
              <a:solidFill>
                <a:srgbClr val="FF0000"/>
              </a:solidFill>
              <a:ln w="3175">
                <a:solidFill>
                  <a:srgbClr val="000000"/>
                </a:solidFill>
                <a:round/>
                <a:headEnd/>
                <a:tailEnd/>
              </a:ln>
            </p:spPr>
            <p:txBody>
              <a:bodyPr/>
              <a:lstStyle/>
              <a:p>
                <a:endParaRPr lang="en-US"/>
              </a:p>
            </p:txBody>
          </p:sp>
          <p:grpSp>
            <p:nvGrpSpPr>
              <p:cNvPr id="161883" name="Group 122"/>
              <p:cNvGrpSpPr>
                <a:grpSpLocks/>
              </p:cNvGrpSpPr>
              <p:nvPr/>
            </p:nvGrpSpPr>
            <p:grpSpPr bwMode="auto">
              <a:xfrm>
                <a:off x="1708" y="1346"/>
                <a:ext cx="331" cy="257"/>
                <a:chOff x="1708" y="1346"/>
                <a:chExt cx="331" cy="257"/>
              </a:xfrm>
            </p:grpSpPr>
            <p:grpSp>
              <p:nvGrpSpPr>
                <p:cNvPr id="161884" name="Group 123"/>
                <p:cNvGrpSpPr>
                  <a:grpSpLocks/>
                </p:cNvGrpSpPr>
                <p:nvPr/>
              </p:nvGrpSpPr>
              <p:grpSpPr bwMode="auto">
                <a:xfrm>
                  <a:off x="1708" y="1346"/>
                  <a:ext cx="331" cy="257"/>
                  <a:chOff x="1708" y="1346"/>
                  <a:chExt cx="331" cy="257"/>
                </a:xfrm>
              </p:grpSpPr>
              <p:grpSp>
                <p:nvGrpSpPr>
                  <p:cNvPr id="161896" name="Group 124"/>
                  <p:cNvGrpSpPr>
                    <a:grpSpLocks/>
                  </p:cNvGrpSpPr>
                  <p:nvPr/>
                </p:nvGrpSpPr>
                <p:grpSpPr bwMode="auto">
                  <a:xfrm>
                    <a:off x="1708" y="1346"/>
                    <a:ext cx="331" cy="257"/>
                    <a:chOff x="1708" y="1346"/>
                    <a:chExt cx="331" cy="257"/>
                  </a:xfrm>
                </p:grpSpPr>
                <p:grpSp>
                  <p:nvGrpSpPr>
                    <p:cNvPr id="161898" name="Group 125"/>
                    <p:cNvGrpSpPr>
                      <a:grpSpLocks/>
                    </p:cNvGrpSpPr>
                    <p:nvPr/>
                  </p:nvGrpSpPr>
                  <p:grpSpPr bwMode="auto">
                    <a:xfrm>
                      <a:off x="1765" y="1346"/>
                      <a:ext cx="55" cy="76"/>
                      <a:chOff x="1765" y="1346"/>
                      <a:chExt cx="55" cy="76"/>
                    </a:xfrm>
                  </p:grpSpPr>
                  <p:sp>
                    <p:nvSpPr>
                      <p:cNvPr id="161900" name="Freeform 126"/>
                      <p:cNvSpPr>
                        <a:spLocks/>
                      </p:cNvSpPr>
                      <p:nvPr/>
                    </p:nvSpPr>
                    <p:spPr bwMode="auto">
                      <a:xfrm>
                        <a:off x="1765" y="1346"/>
                        <a:ext cx="55" cy="76"/>
                      </a:xfrm>
                      <a:custGeom>
                        <a:avLst/>
                        <a:gdLst>
                          <a:gd name="T0" fmla="*/ 0 w 219"/>
                          <a:gd name="T1" fmla="*/ 0 h 304"/>
                          <a:gd name="T2" fmla="*/ 0 w 219"/>
                          <a:gd name="T3" fmla="*/ 0 h 304"/>
                          <a:gd name="T4" fmla="*/ 0 w 219"/>
                          <a:gd name="T5" fmla="*/ 0 h 304"/>
                          <a:gd name="T6" fmla="*/ 0 w 219"/>
                          <a:gd name="T7" fmla="*/ 0 h 304"/>
                          <a:gd name="T8" fmla="*/ 0 w 219"/>
                          <a:gd name="T9" fmla="*/ 0 h 304"/>
                          <a:gd name="T10" fmla="*/ 0 w 219"/>
                          <a:gd name="T11" fmla="*/ 0 h 304"/>
                          <a:gd name="T12" fmla="*/ 0 w 219"/>
                          <a:gd name="T13" fmla="*/ 0 h 304"/>
                          <a:gd name="T14" fmla="*/ 0 w 219"/>
                          <a:gd name="T15" fmla="*/ 0 h 304"/>
                          <a:gd name="T16" fmla="*/ 0 w 219"/>
                          <a:gd name="T17" fmla="*/ 0 h 304"/>
                          <a:gd name="T18" fmla="*/ 0 w 219"/>
                          <a:gd name="T19" fmla="*/ 0 h 304"/>
                          <a:gd name="T20" fmla="*/ 0 w 219"/>
                          <a:gd name="T21" fmla="*/ 0 h 304"/>
                          <a:gd name="T22" fmla="*/ 0 w 219"/>
                          <a:gd name="T23" fmla="*/ 0 h 304"/>
                          <a:gd name="T24" fmla="*/ 0 w 219"/>
                          <a:gd name="T25" fmla="*/ 0 h 304"/>
                          <a:gd name="T26" fmla="*/ 0 w 219"/>
                          <a:gd name="T27" fmla="*/ 0 h 304"/>
                          <a:gd name="T28" fmla="*/ 0 w 219"/>
                          <a:gd name="T29" fmla="*/ 0 h 304"/>
                          <a:gd name="T30" fmla="*/ 0 w 219"/>
                          <a:gd name="T31" fmla="*/ 0 h 304"/>
                          <a:gd name="T32" fmla="*/ 0 w 219"/>
                          <a:gd name="T33" fmla="*/ 0 h 304"/>
                          <a:gd name="T34" fmla="*/ 0 w 219"/>
                          <a:gd name="T35" fmla="*/ 0 h 304"/>
                          <a:gd name="T36" fmla="*/ 0 w 219"/>
                          <a:gd name="T37" fmla="*/ 0 h 304"/>
                          <a:gd name="T38" fmla="*/ 0 w 219"/>
                          <a:gd name="T39" fmla="*/ 0 h 304"/>
                          <a:gd name="T40" fmla="*/ 0 w 219"/>
                          <a:gd name="T41" fmla="*/ 0 h 304"/>
                          <a:gd name="T42" fmla="*/ 0 w 219"/>
                          <a:gd name="T43" fmla="*/ 0 h 304"/>
                          <a:gd name="T44" fmla="*/ 0 w 219"/>
                          <a:gd name="T45" fmla="*/ 0 h 304"/>
                          <a:gd name="T46" fmla="*/ 0 w 219"/>
                          <a:gd name="T47" fmla="*/ 0 h 304"/>
                          <a:gd name="T48" fmla="*/ 0 w 219"/>
                          <a:gd name="T49" fmla="*/ 0 h 304"/>
                          <a:gd name="T50" fmla="*/ 0 w 219"/>
                          <a:gd name="T51" fmla="*/ 0 h 304"/>
                          <a:gd name="T52" fmla="*/ 0 w 219"/>
                          <a:gd name="T53" fmla="*/ 0 h 304"/>
                          <a:gd name="T54" fmla="*/ 0 w 219"/>
                          <a:gd name="T55" fmla="*/ 0 h 304"/>
                          <a:gd name="T56" fmla="*/ 0 w 219"/>
                          <a:gd name="T57" fmla="*/ 0 h 304"/>
                          <a:gd name="T58" fmla="*/ 0 w 219"/>
                          <a:gd name="T59" fmla="*/ 0 h 304"/>
                          <a:gd name="T60" fmla="*/ 0 w 219"/>
                          <a:gd name="T61" fmla="*/ 0 h 304"/>
                          <a:gd name="T62" fmla="*/ 0 w 219"/>
                          <a:gd name="T63" fmla="*/ 0 h 304"/>
                          <a:gd name="T64" fmla="*/ 0 w 219"/>
                          <a:gd name="T65" fmla="*/ 0 h 304"/>
                          <a:gd name="T66" fmla="*/ 0 w 219"/>
                          <a:gd name="T67" fmla="*/ 0 h 304"/>
                          <a:gd name="T68" fmla="*/ 0 w 219"/>
                          <a:gd name="T69" fmla="*/ 0 h 304"/>
                          <a:gd name="T70" fmla="*/ 0 w 219"/>
                          <a:gd name="T71" fmla="*/ 0 h 304"/>
                          <a:gd name="T72" fmla="*/ 0 w 219"/>
                          <a:gd name="T73" fmla="*/ 0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9"/>
                          <a:gd name="T112" fmla="*/ 0 h 304"/>
                          <a:gd name="T113" fmla="*/ 219 w 219"/>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9" h="304">
                            <a:moveTo>
                              <a:pt x="219" y="188"/>
                            </a:moveTo>
                            <a:lnTo>
                              <a:pt x="185" y="161"/>
                            </a:lnTo>
                            <a:lnTo>
                              <a:pt x="170" y="139"/>
                            </a:lnTo>
                            <a:lnTo>
                              <a:pt x="175" y="120"/>
                            </a:lnTo>
                            <a:lnTo>
                              <a:pt x="176" y="104"/>
                            </a:lnTo>
                            <a:lnTo>
                              <a:pt x="171" y="92"/>
                            </a:lnTo>
                            <a:lnTo>
                              <a:pt x="161" y="87"/>
                            </a:lnTo>
                            <a:lnTo>
                              <a:pt x="169" y="74"/>
                            </a:lnTo>
                            <a:lnTo>
                              <a:pt x="167" y="60"/>
                            </a:lnTo>
                            <a:lnTo>
                              <a:pt x="159" y="49"/>
                            </a:lnTo>
                            <a:lnTo>
                              <a:pt x="147" y="44"/>
                            </a:lnTo>
                            <a:lnTo>
                              <a:pt x="136" y="40"/>
                            </a:lnTo>
                            <a:lnTo>
                              <a:pt x="124" y="42"/>
                            </a:lnTo>
                            <a:lnTo>
                              <a:pt x="129" y="31"/>
                            </a:lnTo>
                            <a:lnTo>
                              <a:pt x="126" y="18"/>
                            </a:lnTo>
                            <a:lnTo>
                              <a:pt x="119" y="13"/>
                            </a:lnTo>
                            <a:lnTo>
                              <a:pt x="109" y="9"/>
                            </a:lnTo>
                            <a:lnTo>
                              <a:pt x="99" y="11"/>
                            </a:lnTo>
                            <a:lnTo>
                              <a:pt x="88" y="16"/>
                            </a:lnTo>
                            <a:lnTo>
                              <a:pt x="80" y="3"/>
                            </a:lnTo>
                            <a:lnTo>
                              <a:pt x="65" y="0"/>
                            </a:lnTo>
                            <a:lnTo>
                              <a:pt x="45" y="0"/>
                            </a:lnTo>
                            <a:lnTo>
                              <a:pt x="23" y="7"/>
                            </a:lnTo>
                            <a:lnTo>
                              <a:pt x="10" y="20"/>
                            </a:lnTo>
                            <a:lnTo>
                              <a:pt x="2" y="32"/>
                            </a:lnTo>
                            <a:lnTo>
                              <a:pt x="0" y="50"/>
                            </a:lnTo>
                            <a:lnTo>
                              <a:pt x="3" y="68"/>
                            </a:lnTo>
                            <a:lnTo>
                              <a:pt x="10" y="89"/>
                            </a:lnTo>
                            <a:lnTo>
                              <a:pt x="16" y="113"/>
                            </a:lnTo>
                            <a:lnTo>
                              <a:pt x="27" y="136"/>
                            </a:lnTo>
                            <a:lnTo>
                              <a:pt x="45" y="155"/>
                            </a:lnTo>
                            <a:lnTo>
                              <a:pt x="79" y="180"/>
                            </a:lnTo>
                            <a:lnTo>
                              <a:pt x="115" y="195"/>
                            </a:lnTo>
                            <a:lnTo>
                              <a:pt x="153" y="206"/>
                            </a:lnTo>
                            <a:lnTo>
                              <a:pt x="195" y="254"/>
                            </a:lnTo>
                            <a:lnTo>
                              <a:pt x="211" y="304"/>
                            </a:lnTo>
                            <a:lnTo>
                              <a:pt x="219" y="188"/>
                            </a:lnTo>
                            <a:close/>
                          </a:path>
                        </a:pathLst>
                      </a:custGeom>
                      <a:solidFill>
                        <a:srgbClr val="E0A080"/>
                      </a:solidFill>
                      <a:ln w="3175">
                        <a:solidFill>
                          <a:srgbClr val="000000"/>
                        </a:solidFill>
                        <a:round/>
                        <a:headEnd/>
                        <a:tailEnd/>
                      </a:ln>
                    </p:spPr>
                    <p:txBody>
                      <a:bodyPr/>
                      <a:lstStyle/>
                      <a:p>
                        <a:endParaRPr lang="en-US"/>
                      </a:p>
                    </p:txBody>
                  </p:sp>
                  <p:sp>
                    <p:nvSpPr>
                      <p:cNvPr id="161901" name="Freeform 127"/>
                      <p:cNvSpPr>
                        <a:spLocks/>
                      </p:cNvSpPr>
                      <p:nvPr/>
                    </p:nvSpPr>
                    <p:spPr bwMode="auto">
                      <a:xfrm>
                        <a:off x="1776" y="1350"/>
                        <a:ext cx="11" cy="15"/>
                      </a:xfrm>
                      <a:custGeom>
                        <a:avLst/>
                        <a:gdLst>
                          <a:gd name="T0" fmla="*/ 0 w 46"/>
                          <a:gd name="T1" fmla="*/ 0 h 57"/>
                          <a:gd name="T2" fmla="*/ 0 w 46"/>
                          <a:gd name="T3" fmla="*/ 0 h 57"/>
                          <a:gd name="T4" fmla="*/ 0 w 46"/>
                          <a:gd name="T5" fmla="*/ 0 h 57"/>
                          <a:gd name="T6" fmla="*/ 0 w 46"/>
                          <a:gd name="T7" fmla="*/ 0 h 57"/>
                          <a:gd name="T8" fmla="*/ 0 w 46"/>
                          <a:gd name="T9" fmla="*/ 0 h 57"/>
                          <a:gd name="T10" fmla="*/ 0 w 46"/>
                          <a:gd name="T11" fmla="*/ 0 h 57"/>
                          <a:gd name="T12" fmla="*/ 0 w 46"/>
                          <a:gd name="T13" fmla="*/ 0 h 57"/>
                          <a:gd name="T14" fmla="*/ 0 w 46"/>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57"/>
                          <a:gd name="T26" fmla="*/ 46 w 4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57">
                            <a:moveTo>
                              <a:pt x="2" y="57"/>
                            </a:moveTo>
                            <a:lnTo>
                              <a:pt x="0" y="41"/>
                            </a:lnTo>
                            <a:lnTo>
                              <a:pt x="1" y="24"/>
                            </a:lnTo>
                            <a:lnTo>
                              <a:pt x="8" y="12"/>
                            </a:lnTo>
                            <a:lnTo>
                              <a:pt x="18" y="6"/>
                            </a:lnTo>
                            <a:lnTo>
                              <a:pt x="28" y="2"/>
                            </a:lnTo>
                            <a:lnTo>
                              <a:pt x="35" y="3"/>
                            </a:lnTo>
                            <a:lnTo>
                              <a:pt x="4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902" name="Freeform 128"/>
                      <p:cNvSpPr>
                        <a:spLocks/>
                      </p:cNvSpPr>
                      <p:nvPr/>
                    </p:nvSpPr>
                    <p:spPr bwMode="auto">
                      <a:xfrm>
                        <a:off x="1785" y="1357"/>
                        <a:ext cx="10" cy="14"/>
                      </a:xfrm>
                      <a:custGeom>
                        <a:avLst/>
                        <a:gdLst>
                          <a:gd name="T0" fmla="*/ 0 w 37"/>
                          <a:gd name="T1" fmla="*/ 0 h 57"/>
                          <a:gd name="T2" fmla="*/ 0 w 37"/>
                          <a:gd name="T3" fmla="*/ 0 h 57"/>
                          <a:gd name="T4" fmla="*/ 0 w 37"/>
                          <a:gd name="T5" fmla="*/ 0 h 57"/>
                          <a:gd name="T6" fmla="*/ 0 w 37"/>
                          <a:gd name="T7" fmla="*/ 0 h 57"/>
                          <a:gd name="T8" fmla="*/ 0 w 37"/>
                          <a:gd name="T9" fmla="*/ 0 h 57"/>
                          <a:gd name="T10" fmla="*/ 0 w 37"/>
                          <a:gd name="T11" fmla="*/ 0 h 57"/>
                          <a:gd name="T12" fmla="*/ 0 w 37"/>
                          <a:gd name="T13" fmla="*/ 0 h 57"/>
                          <a:gd name="T14" fmla="*/ 0 60000 65536"/>
                          <a:gd name="T15" fmla="*/ 0 60000 65536"/>
                          <a:gd name="T16" fmla="*/ 0 60000 65536"/>
                          <a:gd name="T17" fmla="*/ 0 60000 65536"/>
                          <a:gd name="T18" fmla="*/ 0 60000 65536"/>
                          <a:gd name="T19" fmla="*/ 0 60000 65536"/>
                          <a:gd name="T20" fmla="*/ 0 60000 65536"/>
                          <a:gd name="T21" fmla="*/ 0 w 37"/>
                          <a:gd name="T22" fmla="*/ 0 h 57"/>
                          <a:gd name="T23" fmla="*/ 37 w 3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57">
                            <a:moveTo>
                              <a:pt x="37" y="0"/>
                            </a:moveTo>
                            <a:lnTo>
                              <a:pt x="20" y="3"/>
                            </a:lnTo>
                            <a:lnTo>
                              <a:pt x="7" y="9"/>
                            </a:lnTo>
                            <a:lnTo>
                              <a:pt x="0" y="20"/>
                            </a:lnTo>
                            <a:lnTo>
                              <a:pt x="2" y="30"/>
                            </a:lnTo>
                            <a:lnTo>
                              <a:pt x="12" y="43"/>
                            </a:lnTo>
                            <a:lnTo>
                              <a:pt x="15" y="5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903" name="Freeform 129"/>
                      <p:cNvSpPr>
                        <a:spLocks/>
                      </p:cNvSpPr>
                      <p:nvPr/>
                    </p:nvSpPr>
                    <p:spPr bwMode="auto">
                      <a:xfrm>
                        <a:off x="1794" y="1366"/>
                        <a:ext cx="10" cy="11"/>
                      </a:xfrm>
                      <a:custGeom>
                        <a:avLst/>
                        <a:gdLst>
                          <a:gd name="T0" fmla="*/ 0 w 41"/>
                          <a:gd name="T1" fmla="*/ 0 h 46"/>
                          <a:gd name="T2" fmla="*/ 0 w 41"/>
                          <a:gd name="T3" fmla="*/ 0 h 46"/>
                          <a:gd name="T4" fmla="*/ 0 w 41"/>
                          <a:gd name="T5" fmla="*/ 0 h 46"/>
                          <a:gd name="T6" fmla="*/ 0 w 41"/>
                          <a:gd name="T7" fmla="*/ 0 h 46"/>
                          <a:gd name="T8" fmla="*/ 0 w 41"/>
                          <a:gd name="T9" fmla="*/ 0 h 46"/>
                          <a:gd name="T10" fmla="*/ 0 w 41"/>
                          <a:gd name="T11" fmla="*/ 0 h 46"/>
                          <a:gd name="T12" fmla="*/ 0 w 41"/>
                          <a:gd name="T13" fmla="*/ 0 h 46"/>
                          <a:gd name="T14" fmla="*/ 0 60000 65536"/>
                          <a:gd name="T15" fmla="*/ 0 60000 65536"/>
                          <a:gd name="T16" fmla="*/ 0 60000 65536"/>
                          <a:gd name="T17" fmla="*/ 0 60000 65536"/>
                          <a:gd name="T18" fmla="*/ 0 60000 65536"/>
                          <a:gd name="T19" fmla="*/ 0 60000 65536"/>
                          <a:gd name="T20" fmla="*/ 0 60000 65536"/>
                          <a:gd name="T21" fmla="*/ 0 w 41"/>
                          <a:gd name="T22" fmla="*/ 0 h 46"/>
                          <a:gd name="T23" fmla="*/ 41 w 4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6">
                            <a:moveTo>
                              <a:pt x="41" y="5"/>
                            </a:moveTo>
                            <a:lnTo>
                              <a:pt x="26" y="0"/>
                            </a:lnTo>
                            <a:lnTo>
                              <a:pt x="13" y="3"/>
                            </a:lnTo>
                            <a:lnTo>
                              <a:pt x="3" y="11"/>
                            </a:lnTo>
                            <a:lnTo>
                              <a:pt x="0" y="23"/>
                            </a:lnTo>
                            <a:lnTo>
                              <a:pt x="6" y="34"/>
                            </a:lnTo>
                            <a:lnTo>
                              <a:pt x="13" y="4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1899" name="Freeform 130"/>
                    <p:cNvSpPr>
                      <a:spLocks/>
                    </p:cNvSpPr>
                    <p:nvPr/>
                  </p:nvSpPr>
                  <p:spPr bwMode="auto">
                    <a:xfrm>
                      <a:off x="1708" y="1360"/>
                      <a:ext cx="331" cy="243"/>
                    </a:xfrm>
                    <a:custGeom>
                      <a:avLst/>
                      <a:gdLst>
                        <a:gd name="T0" fmla="*/ 0 w 1324"/>
                        <a:gd name="T1" fmla="*/ 0 h 972"/>
                        <a:gd name="T2" fmla="*/ 0 w 1324"/>
                        <a:gd name="T3" fmla="*/ 0 h 972"/>
                        <a:gd name="T4" fmla="*/ 0 w 1324"/>
                        <a:gd name="T5" fmla="*/ 0 h 972"/>
                        <a:gd name="T6" fmla="*/ 0 w 1324"/>
                        <a:gd name="T7" fmla="*/ 0 h 972"/>
                        <a:gd name="T8" fmla="*/ 0 w 1324"/>
                        <a:gd name="T9" fmla="*/ 0 h 972"/>
                        <a:gd name="T10" fmla="*/ 0 w 1324"/>
                        <a:gd name="T11" fmla="*/ 0 h 972"/>
                        <a:gd name="T12" fmla="*/ 0 w 1324"/>
                        <a:gd name="T13" fmla="*/ 0 h 972"/>
                        <a:gd name="T14" fmla="*/ 0 w 1324"/>
                        <a:gd name="T15" fmla="*/ 0 h 972"/>
                        <a:gd name="T16" fmla="*/ 0 w 1324"/>
                        <a:gd name="T17" fmla="*/ 0 h 972"/>
                        <a:gd name="T18" fmla="*/ 0 w 1324"/>
                        <a:gd name="T19" fmla="*/ 0 h 972"/>
                        <a:gd name="T20" fmla="*/ 0 w 1324"/>
                        <a:gd name="T21" fmla="*/ 0 h 972"/>
                        <a:gd name="T22" fmla="*/ 0 w 1324"/>
                        <a:gd name="T23" fmla="*/ 0 h 972"/>
                        <a:gd name="T24" fmla="*/ 0 w 1324"/>
                        <a:gd name="T25" fmla="*/ 0 h 972"/>
                        <a:gd name="T26" fmla="*/ 0 w 1324"/>
                        <a:gd name="T27" fmla="*/ 0 h 972"/>
                        <a:gd name="T28" fmla="*/ 0 w 1324"/>
                        <a:gd name="T29" fmla="*/ 0 h 972"/>
                        <a:gd name="T30" fmla="*/ 0 w 1324"/>
                        <a:gd name="T31" fmla="*/ 0 h 972"/>
                        <a:gd name="T32" fmla="*/ 0 w 1324"/>
                        <a:gd name="T33" fmla="*/ 0 h 972"/>
                        <a:gd name="T34" fmla="*/ 0 w 1324"/>
                        <a:gd name="T35" fmla="*/ 0 h 972"/>
                        <a:gd name="T36" fmla="*/ 0 w 1324"/>
                        <a:gd name="T37" fmla="*/ 0 h 972"/>
                        <a:gd name="T38" fmla="*/ 0 w 1324"/>
                        <a:gd name="T39" fmla="*/ 0 h 972"/>
                        <a:gd name="T40" fmla="*/ 0 w 1324"/>
                        <a:gd name="T41" fmla="*/ 0 h 972"/>
                        <a:gd name="T42" fmla="*/ 0 w 1324"/>
                        <a:gd name="T43" fmla="*/ 0 h 972"/>
                        <a:gd name="T44" fmla="*/ 0 w 1324"/>
                        <a:gd name="T45" fmla="*/ 0 h 972"/>
                        <a:gd name="T46" fmla="*/ 0 w 1324"/>
                        <a:gd name="T47" fmla="*/ 0 h 972"/>
                        <a:gd name="T48" fmla="*/ 0 w 1324"/>
                        <a:gd name="T49" fmla="*/ 0 h 972"/>
                        <a:gd name="T50" fmla="*/ 0 w 1324"/>
                        <a:gd name="T51" fmla="*/ 0 h 972"/>
                        <a:gd name="T52" fmla="*/ 0 w 1324"/>
                        <a:gd name="T53" fmla="*/ 0 h 972"/>
                        <a:gd name="T54" fmla="*/ 0 w 1324"/>
                        <a:gd name="T55" fmla="*/ 0 h 972"/>
                        <a:gd name="T56" fmla="*/ 0 w 1324"/>
                        <a:gd name="T57" fmla="*/ 0 h 972"/>
                        <a:gd name="T58" fmla="*/ 0 w 1324"/>
                        <a:gd name="T59" fmla="*/ 0 h 972"/>
                        <a:gd name="T60" fmla="*/ 0 w 1324"/>
                        <a:gd name="T61" fmla="*/ 0 h 972"/>
                        <a:gd name="T62" fmla="*/ 0 w 1324"/>
                        <a:gd name="T63" fmla="*/ 0 h 972"/>
                        <a:gd name="T64" fmla="*/ 0 w 1324"/>
                        <a:gd name="T65" fmla="*/ 0 h 972"/>
                        <a:gd name="T66" fmla="*/ 0 w 1324"/>
                        <a:gd name="T67" fmla="*/ 0 h 972"/>
                        <a:gd name="T68" fmla="*/ 0 w 1324"/>
                        <a:gd name="T69" fmla="*/ 0 h 972"/>
                        <a:gd name="T70" fmla="*/ 0 w 1324"/>
                        <a:gd name="T71" fmla="*/ 0 h 972"/>
                        <a:gd name="T72" fmla="*/ 0 w 1324"/>
                        <a:gd name="T73" fmla="*/ 0 h 972"/>
                        <a:gd name="T74" fmla="*/ 0 w 1324"/>
                        <a:gd name="T75" fmla="*/ 0 h 972"/>
                        <a:gd name="T76" fmla="*/ 0 w 1324"/>
                        <a:gd name="T77" fmla="*/ 0 h 972"/>
                        <a:gd name="T78" fmla="*/ 0 w 1324"/>
                        <a:gd name="T79" fmla="*/ 0 h 972"/>
                        <a:gd name="T80" fmla="*/ 0 w 1324"/>
                        <a:gd name="T81" fmla="*/ 0 h 972"/>
                        <a:gd name="T82" fmla="*/ 0 w 1324"/>
                        <a:gd name="T83" fmla="*/ 0 h 972"/>
                        <a:gd name="T84" fmla="*/ 0 w 1324"/>
                        <a:gd name="T85" fmla="*/ 0 h 972"/>
                        <a:gd name="T86" fmla="*/ 0 w 1324"/>
                        <a:gd name="T87" fmla="*/ 0 h 972"/>
                        <a:gd name="T88" fmla="*/ 0 w 1324"/>
                        <a:gd name="T89" fmla="*/ 0 h 972"/>
                        <a:gd name="T90" fmla="*/ 0 w 1324"/>
                        <a:gd name="T91" fmla="*/ 0 h 972"/>
                        <a:gd name="T92" fmla="*/ 0 w 1324"/>
                        <a:gd name="T93" fmla="*/ 0 h 972"/>
                        <a:gd name="T94" fmla="*/ 0 w 1324"/>
                        <a:gd name="T95" fmla="*/ 0 h 972"/>
                        <a:gd name="T96" fmla="*/ 0 w 1324"/>
                        <a:gd name="T97" fmla="*/ 0 h 972"/>
                        <a:gd name="T98" fmla="*/ 0 w 1324"/>
                        <a:gd name="T99" fmla="*/ 0 h 972"/>
                        <a:gd name="T100" fmla="*/ 0 w 1324"/>
                        <a:gd name="T101" fmla="*/ 0 h 972"/>
                        <a:gd name="T102" fmla="*/ 0 w 1324"/>
                        <a:gd name="T103" fmla="*/ 0 h 972"/>
                        <a:gd name="T104" fmla="*/ 0 w 1324"/>
                        <a:gd name="T105" fmla="*/ 0 h 972"/>
                        <a:gd name="T106" fmla="*/ 0 w 1324"/>
                        <a:gd name="T107" fmla="*/ 0 h 972"/>
                        <a:gd name="T108" fmla="*/ 0 w 1324"/>
                        <a:gd name="T109" fmla="*/ 0 h 972"/>
                        <a:gd name="T110" fmla="*/ 0 w 1324"/>
                        <a:gd name="T111" fmla="*/ 0 h 972"/>
                        <a:gd name="T112" fmla="*/ 0 w 1324"/>
                        <a:gd name="T113" fmla="*/ 0 h 972"/>
                        <a:gd name="T114" fmla="*/ 0 w 1324"/>
                        <a:gd name="T115" fmla="*/ 0 h 972"/>
                        <a:gd name="T116" fmla="*/ 0 w 1324"/>
                        <a:gd name="T117" fmla="*/ 0 h 972"/>
                        <a:gd name="T118" fmla="*/ 0 w 1324"/>
                        <a:gd name="T119" fmla="*/ 0 h 972"/>
                        <a:gd name="T120" fmla="*/ 0 w 1324"/>
                        <a:gd name="T121" fmla="*/ 0 h 972"/>
                        <a:gd name="T122" fmla="*/ 0 w 1324"/>
                        <a:gd name="T123" fmla="*/ 0 h 972"/>
                        <a:gd name="T124" fmla="*/ 0 w 1324"/>
                        <a:gd name="T125" fmla="*/ 0 h 9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24"/>
                        <a:gd name="T190" fmla="*/ 0 h 972"/>
                        <a:gd name="T191" fmla="*/ 1324 w 1324"/>
                        <a:gd name="T192" fmla="*/ 972 h 9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24" h="972">
                          <a:moveTo>
                            <a:pt x="511" y="747"/>
                          </a:moveTo>
                          <a:lnTo>
                            <a:pt x="467" y="805"/>
                          </a:lnTo>
                          <a:lnTo>
                            <a:pt x="427" y="838"/>
                          </a:lnTo>
                          <a:lnTo>
                            <a:pt x="375" y="867"/>
                          </a:lnTo>
                          <a:lnTo>
                            <a:pt x="365" y="903"/>
                          </a:lnTo>
                          <a:lnTo>
                            <a:pt x="341" y="931"/>
                          </a:lnTo>
                          <a:lnTo>
                            <a:pt x="322" y="972"/>
                          </a:lnTo>
                          <a:lnTo>
                            <a:pt x="307" y="861"/>
                          </a:lnTo>
                          <a:lnTo>
                            <a:pt x="289" y="787"/>
                          </a:lnTo>
                          <a:lnTo>
                            <a:pt x="307" y="658"/>
                          </a:lnTo>
                          <a:lnTo>
                            <a:pt x="276" y="591"/>
                          </a:lnTo>
                          <a:lnTo>
                            <a:pt x="234" y="468"/>
                          </a:lnTo>
                          <a:lnTo>
                            <a:pt x="154" y="331"/>
                          </a:lnTo>
                          <a:lnTo>
                            <a:pt x="131" y="245"/>
                          </a:lnTo>
                          <a:lnTo>
                            <a:pt x="87" y="141"/>
                          </a:lnTo>
                          <a:lnTo>
                            <a:pt x="39" y="67"/>
                          </a:lnTo>
                          <a:lnTo>
                            <a:pt x="0" y="38"/>
                          </a:lnTo>
                          <a:lnTo>
                            <a:pt x="45" y="14"/>
                          </a:lnTo>
                          <a:lnTo>
                            <a:pt x="105" y="0"/>
                          </a:lnTo>
                          <a:lnTo>
                            <a:pt x="176" y="8"/>
                          </a:lnTo>
                          <a:lnTo>
                            <a:pt x="248" y="30"/>
                          </a:lnTo>
                          <a:lnTo>
                            <a:pt x="315" y="60"/>
                          </a:lnTo>
                          <a:lnTo>
                            <a:pt x="363" y="85"/>
                          </a:lnTo>
                          <a:lnTo>
                            <a:pt x="383" y="76"/>
                          </a:lnTo>
                          <a:lnTo>
                            <a:pt x="413" y="59"/>
                          </a:lnTo>
                          <a:lnTo>
                            <a:pt x="419" y="16"/>
                          </a:lnTo>
                          <a:lnTo>
                            <a:pt x="448" y="39"/>
                          </a:lnTo>
                          <a:lnTo>
                            <a:pt x="486" y="47"/>
                          </a:lnTo>
                          <a:lnTo>
                            <a:pt x="538" y="59"/>
                          </a:lnTo>
                          <a:lnTo>
                            <a:pt x="589" y="64"/>
                          </a:lnTo>
                          <a:lnTo>
                            <a:pt x="637" y="69"/>
                          </a:lnTo>
                          <a:lnTo>
                            <a:pt x="704" y="67"/>
                          </a:lnTo>
                          <a:lnTo>
                            <a:pt x="761" y="90"/>
                          </a:lnTo>
                          <a:lnTo>
                            <a:pt x="810" y="132"/>
                          </a:lnTo>
                          <a:lnTo>
                            <a:pt x="857" y="195"/>
                          </a:lnTo>
                          <a:lnTo>
                            <a:pt x="894" y="242"/>
                          </a:lnTo>
                          <a:lnTo>
                            <a:pt x="939" y="281"/>
                          </a:lnTo>
                          <a:lnTo>
                            <a:pt x="988" y="309"/>
                          </a:lnTo>
                          <a:lnTo>
                            <a:pt x="1028" y="340"/>
                          </a:lnTo>
                          <a:lnTo>
                            <a:pt x="1050" y="380"/>
                          </a:lnTo>
                          <a:lnTo>
                            <a:pt x="1125" y="372"/>
                          </a:lnTo>
                          <a:lnTo>
                            <a:pt x="1220" y="386"/>
                          </a:lnTo>
                          <a:lnTo>
                            <a:pt x="1201" y="343"/>
                          </a:lnTo>
                          <a:lnTo>
                            <a:pt x="1300" y="356"/>
                          </a:lnTo>
                          <a:lnTo>
                            <a:pt x="1307" y="474"/>
                          </a:lnTo>
                          <a:lnTo>
                            <a:pt x="1313" y="572"/>
                          </a:lnTo>
                          <a:lnTo>
                            <a:pt x="1324" y="603"/>
                          </a:lnTo>
                          <a:lnTo>
                            <a:pt x="1300" y="615"/>
                          </a:lnTo>
                          <a:lnTo>
                            <a:pt x="1276" y="615"/>
                          </a:lnTo>
                          <a:lnTo>
                            <a:pt x="1251" y="682"/>
                          </a:lnTo>
                          <a:lnTo>
                            <a:pt x="1201" y="756"/>
                          </a:lnTo>
                          <a:lnTo>
                            <a:pt x="1165" y="794"/>
                          </a:lnTo>
                          <a:lnTo>
                            <a:pt x="1123" y="818"/>
                          </a:lnTo>
                          <a:lnTo>
                            <a:pt x="1043" y="854"/>
                          </a:lnTo>
                          <a:lnTo>
                            <a:pt x="963" y="870"/>
                          </a:lnTo>
                          <a:lnTo>
                            <a:pt x="877" y="873"/>
                          </a:lnTo>
                          <a:lnTo>
                            <a:pt x="813" y="860"/>
                          </a:lnTo>
                          <a:lnTo>
                            <a:pt x="755" y="839"/>
                          </a:lnTo>
                          <a:lnTo>
                            <a:pt x="706" y="812"/>
                          </a:lnTo>
                          <a:lnTo>
                            <a:pt x="669" y="775"/>
                          </a:lnTo>
                          <a:lnTo>
                            <a:pt x="638" y="744"/>
                          </a:lnTo>
                          <a:lnTo>
                            <a:pt x="578" y="728"/>
                          </a:lnTo>
                          <a:lnTo>
                            <a:pt x="511" y="747"/>
                          </a:lnTo>
                          <a:close/>
                        </a:path>
                      </a:pathLst>
                    </a:custGeom>
                    <a:solidFill>
                      <a:srgbClr val="0000FF"/>
                    </a:solidFill>
                    <a:ln w="3175">
                      <a:solidFill>
                        <a:srgbClr val="000000"/>
                      </a:solidFill>
                      <a:round/>
                      <a:headEnd/>
                      <a:tailEnd/>
                    </a:ln>
                  </p:spPr>
                  <p:txBody>
                    <a:bodyPr/>
                    <a:lstStyle/>
                    <a:p>
                      <a:endParaRPr lang="en-US"/>
                    </a:p>
                  </p:txBody>
                </p:sp>
              </p:grpSp>
              <p:sp>
                <p:nvSpPr>
                  <p:cNvPr id="161897" name="Freeform 131"/>
                  <p:cNvSpPr>
                    <a:spLocks/>
                  </p:cNvSpPr>
                  <p:nvPr/>
                </p:nvSpPr>
                <p:spPr bwMode="auto">
                  <a:xfrm>
                    <a:off x="1798" y="1381"/>
                    <a:ext cx="174" cy="120"/>
                  </a:xfrm>
                  <a:custGeom>
                    <a:avLst/>
                    <a:gdLst>
                      <a:gd name="T0" fmla="*/ 0 w 694"/>
                      <a:gd name="T1" fmla="*/ 0 h 481"/>
                      <a:gd name="T2" fmla="*/ 0 w 694"/>
                      <a:gd name="T3" fmla="*/ 0 h 481"/>
                      <a:gd name="T4" fmla="*/ 0 w 694"/>
                      <a:gd name="T5" fmla="*/ 0 h 481"/>
                      <a:gd name="T6" fmla="*/ 0 w 694"/>
                      <a:gd name="T7" fmla="*/ 0 h 481"/>
                      <a:gd name="T8" fmla="*/ 0 w 694"/>
                      <a:gd name="T9" fmla="*/ 0 h 481"/>
                      <a:gd name="T10" fmla="*/ 0 w 694"/>
                      <a:gd name="T11" fmla="*/ 0 h 481"/>
                      <a:gd name="T12" fmla="*/ 0 w 694"/>
                      <a:gd name="T13" fmla="*/ 0 h 481"/>
                      <a:gd name="T14" fmla="*/ 0 w 694"/>
                      <a:gd name="T15" fmla="*/ 0 h 481"/>
                      <a:gd name="T16" fmla="*/ 0 w 694"/>
                      <a:gd name="T17" fmla="*/ 0 h 481"/>
                      <a:gd name="T18" fmla="*/ 0 w 694"/>
                      <a:gd name="T19" fmla="*/ 0 h 481"/>
                      <a:gd name="T20" fmla="*/ 0 w 694"/>
                      <a:gd name="T21" fmla="*/ 0 h 481"/>
                      <a:gd name="T22" fmla="*/ 0 w 694"/>
                      <a:gd name="T23" fmla="*/ 0 h 481"/>
                      <a:gd name="T24" fmla="*/ 0 w 694"/>
                      <a:gd name="T25" fmla="*/ 0 h 481"/>
                      <a:gd name="T26" fmla="*/ 0 w 694"/>
                      <a:gd name="T27" fmla="*/ 0 h 481"/>
                      <a:gd name="T28" fmla="*/ 0 w 694"/>
                      <a:gd name="T29" fmla="*/ 0 h 481"/>
                      <a:gd name="T30" fmla="*/ 0 w 694"/>
                      <a:gd name="T31" fmla="*/ 0 h 481"/>
                      <a:gd name="T32" fmla="*/ 0 w 694"/>
                      <a:gd name="T33" fmla="*/ 0 h 481"/>
                      <a:gd name="T34" fmla="*/ 0 w 694"/>
                      <a:gd name="T35" fmla="*/ 0 h 481"/>
                      <a:gd name="T36" fmla="*/ 0 w 694"/>
                      <a:gd name="T37" fmla="*/ 0 h 481"/>
                      <a:gd name="T38" fmla="*/ 0 w 694"/>
                      <a:gd name="T39" fmla="*/ 0 h 481"/>
                      <a:gd name="T40" fmla="*/ 0 w 694"/>
                      <a:gd name="T41" fmla="*/ 0 h 481"/>
                      <a:gd name="T42" fmla="*/ 0 w 694"/>
                      <a:gd name="T43" fmla="*/ 0 h 481"/>
                      <a:gd name="T44" fmla="*/ 0 w 694"/>
                      <a:gd name="T45" fmla="*/ 0 h 481"/>
                      <a:gd name="T46" fmla="*/ 0 w 694"/>
                      <a:gd name="T47" fmla="*/ 0 h 481"/>
                      <a:gd name="T48" fmla="*/ 0 w 694"/>
                      <a:gd name="T49" fmla="*/ 0 h 481"/>
                      <a:gd name="T50" fmla="*/ 0 w 694"/>
                      <a:gd name="T51" fmla="*/ 0 h 4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4"/>
                      <a:gd name="T79" fmla="*/ 0 h 481"/>
                      <a:gd name="T80" fmla="*/ 694 w 694"/>
                      <a:gd name="T81" fmla="*/ 481 h 4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4" h="481">
                        <a:moveTo>
                          <a:pt x="0" y="0"/>
                        </a:moveTo>
                        <a:lnTo>
                          <a:pt x="48" y="43"/>
                        </a:lnTo>
                        <a:lnTo>
                          <a:pt x="91" y="67"/>
                        </a:lnTo>
                        <a:lnTo>
                          <a:pt x="130" y="96"/>
                        </a:lnTo>
                        <a:lnTo>
                          <a:pt x="151" y="124"/>
                        </a:lnTo>
                        <a:lnTo>
                          <a:pt x="169" y="149"/>
                        </a:lnTo>
                        <a:lnTo>
                          <a:pt x="199" y="171"/>
                        </a:lnTo>
                        <a:lnTo>
                          <a:pt x="237" y="188"/>
                        </a:lnTo>
                        <a:lnTo>
                          <a:pt x="264" y="213"/>
                        </a:lnTo>
                        <a:lnTo>
                          <a:pt x="286" y="243"/>
                        </a:lnTo>
                        <a:lnTo>
                          <a:pt x="311" y="280"/>
                        </a:lnTo>
                        <a:lnTo>
                          <a:pt x="329" y="317"/>
                        </a:lnTo>
                        <a:lnTo>
                          <a:pt x="348" y="366"/>
                        </a:lnTo>
                        <a:lnTo>
                          <a:pt x="372" y="408"/>
                        </a:lnTo>
                        <a:lnTo>
                          <a:pt x="398" y="437"/>
                        </a:lnTo>
                        <a:lnTo>
                          <a:pt x="435" y="460"/>
                        </a:lnTo>
                        <a:lnTo>
                          <a:pt x="470" y="472"/>
                        </a:lnTo>
                        <a:lnTo>
                          <a:pt x="505" y="481"/>
                        </a:lnTo>
                        <a:lnTo>
                          <a:pt x="544" y="478"/>
                        </a:lnTo>
                        <a:lnTo>
                          <a:pt x="581" y="470"/>
                        </a:lnTo>
                        <a:lnTo>
                          <a:pt x="620" y="452"/>
                        </a:lnTo>
                        <a:lnTo>
                          <a:pt x="651" y="428"/>
                        </a:lnTo>
                        <a:lnTo>
                          <a:pt x="674" y="399"/>
                        </a:lnTo>
                        <a:lnTo>
                          <a:pt x="688" y="366"/>
                        </a:lnTo>
                        <a:lnTo>
                          <a:pt x="694" y="329"/>
                        </a:lnTo>
                        <a:lnTo>
                          <a:pt x="687" y="2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85" name="Group 132"/>
                <p:cNvGrpSpPr>
                  <a:grpSpLocks/>
                </p:cNvGrpSpPr>
                <p:nvPr/>
              </p:nvGrpSpPr>
              <p:grpSpPr bwMode="auto">
                <a:xfrm>
                  <a:off x="1827" y="1393"/>
                  <a:ext cx="209" cy="183"/>
                  <a:chOff x="1827" y="1393"/>
                  <a:chExt cx="209" cy="183"/>
                </a:xfrm>
              </p:grpSpPr>
              <p:sp>
                <p:nvSpPr>
                  <p:cNvPr id="161886" name="Line 133"/>
                  <p:cNvSpPr>
                    <a:spLocks noChangeShapeType="1"/>
                  </p:cNvSpPr>
                  <p:nvPr/>
                </p:nvSpPr>
                <p:spPr bwMode="auto">
                  <a:xfrm>
                    <a:off x="1967" y="1480"/>
                    <a:ext cx="42"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87" name="Freeform 134"/>
                  <p:cNvSpPr>
                    <a:spLocks/>
                  </p:cNvSpPr>
                  <p:nvPr/>
                </p:nvSpPr>
                <p:spPr bwMode="auto">
                  <a:xfrm>
                    <a:off x="1859" y="1465"/>
                    <a:ext cx="19" cy="40"/>
                  </a:xfrm>
                  <a:custGeom>
                    <a:avLst/>
                    <a:gdLst>
                      <a:gd name="T0" fmla="*/ 0 w 76"/>
                      <a:gd name="T1" fmla="*/ 0 h 163"/>
                      <a:gd name="T2" fmla="*/ 0 w 76"/>
                      <a:gd name="T3" fmla="*/ 0 h 163"/>
                      <a:gd name="T4" fmla="*/ 0 w 76"/>
                      <a:gd name="T5" fmla="*/ 0 h 163"/>
                      <a:gd name="T6" fmla="*/ 0 w 76"/>
                      <a:gd name="T7" fmla="*/ 0 h 163"/>
                      <a:gd name="T8" fmla="*/ 0 w 76"/>
                      <a:gd name="T9" fmla="*/ 0 h 163"/>
                      <a:gd name="T10" fmla="*/ 0 60000 65536"/>
                      <a:gd name="T11" fmla="*/ 0 60000 65536"/>
                      <a:gd name="T12" fmla="*/ 0 60000 65536"/>
                      <a:gd name="T13" fmla="*/ 0 60000 65536"/>
                      <a:gd name="T14" fmla="*/ 0 60000 65536"/>
                      <a:gd name="T15" fmla="*/ 0 w 76"/>
                      <a:gd name="T16" fmla="*/ 0 h 163"/>
                      <a:gd name="T17" fmla="*/ 76 w 76"/>
                      <a:gd name="T18" fmla="*/ 163 h 163"/>
                    </a:gdLst>
                    <a:ahLst/>
                    <a:cxnLst>
                      <a:cxn ang="T10">
                        <a:pos x="T0" y="T1"/>
                      </a:cxn>
                      <a:cxn ang="T11">
                        <a:pos x="T2" y="T3"/>
                      </a:cxn>
                      <a:cxn ang="T12">
                        <a:pos x="T4" y="T5"/>
                      </a:cxn>
                      <a:cxn ang="T13">
                        <a:pos x="T6" y="T7"/>
                      </a:cxn>
                      <a:cxn ang="T14">
                        <a:pos x="T8" y="T9"/>
                      </a:cxn>
                    </a:cxnLst>
                    <a:rect l="T15" t="T16" r="T17" b="T18"/>
                    <a:pathLst>
                      <a:path w="76" h="163">
                        <a:moveTo>
                          <a:pt x="8" y="163"/>
                        </a:moveTo>
                        <a:lnTo>
                          <a:pt x="0" y="121"/>
                        </a:lnTo>
                        <a:lnTo>
                          <a:pt x="10" y="75"/>
                        </a:lnTo>
                        <a:lnTo>
                          <a:pt x="35" y="31"/>
                        </a:lnTo>
                        <a:lnTo>
                          <a:pt x="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888" name="Freeform 135"/>
                  <p:cNvSpPr>
                    <a:spLocks/>
                  </p:cNvSpPr>
                  <p:nvPr/>
                </p:nvSpPr>
                <p:spPr bwMode="auto">
                  <a:xfrm>
                    <a:off x="1869" y="1473"/>
                    <a:ext cx="13" cy="43"/>
                  </a:xfrm>
                  <a:custGeom>
                    <a:avLst/>
                    <a:gdLst>
                      <a:gd name="T0" fmla="*/ 0 w 49"/>
                      <a:gd name="T1" fmla="*/ 0 h 175"/>
                      <a:gd name="T2" fmla="*/ 0 w 49"/>
                      <a:gd name="T3" fmla="*/ 0 h 175"/>
                      <a:gd name="T4" fmla="*/ 0 w 49"/>
                      <a:gd name="T5" fmla="*/ 0 h 175"/>
                      <a:gd name="T6" fmla="*/ 0 w 49"/>
                      <a:gd name="T7" fmla="*/ 0 h 175"/>
                      <a:gd name="T8" fmla="*/ 0 w 49"/>
                      <a:gd name="T9" fmla="*/ 0 h 175"/>
                      <a:gd name="T10" fmla="*/ 0 w 49"/>
                      <a:gd name="T11" fmla="*/ 0 h 175"/>
                      <a:gd name="T12" fmla="*/ 0 w 49"/>
                      <a:gd name="T13" fmla="*/ 0 h 175"/>
                      <a:gd name="T14" fmla="*/ 0 60000 65536"/>
                      <a:gd name="T15" fmla="*/ 0 60000 65536"/>
                      <a:gd name="T16" fmla="*/ 0 60000 65536"/>
                      <a:gd name="T17" fmla="*/ 0 60000 65536"/>
                      <a:gd name="T18" fmla="*/ 0 60000 65536"/>
                      <a:gd name="T19" fmla="*/ 0 60000 65536"/>
                      <a:gd name="T20" fmla="*/ 0 60000 65536"/>
                      <a:gd name="T21" fmla="*/ 0 w 49"/>
                      <a:gd name="T22" fmla="*/ 0 h 175"/>
                      <a:gd name="T23" fmla="*/ 49 w 49"/>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75">
                        <a:moveTo>
                          <a:pt x="49" y="175"/>
                        </a:moveTo>
                        <a:lnTo>
                          <a:pt x="24" y="158"/>
                        </a:lnTo>
                        <a:lnTo>
                          <a:pt x="8" y="133"/>
                        </a:lnTo>
                        <a:lnTo>
                          <a:pt x="0" y="96"/>
                        </a:lnTo>
                        <a:lnTo>
                          <a:pt x="5" y="62"/>
                        </a:lnTo>
                        <a:lnTo>
                          <a:pt x="24" y="26"/>
                        </a:lnTo>
                        <a:lnTo>
                          <a:pt x="4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889" name="Freeform 136"/>
                  <p:cNvSpPr>
                    <a:spLocks/>
                  </p:cNvSpPr>
                  <p:nvPr/>
                </p:nvSpPr>
                <p:spPr bwMode="auto">
                  <a:xfrm>
                    <a:off x="1887" y="1479"/>
                    <a:ext cx="10" cy="19"/>
                  </a:xfrm>
                  <a:custGeom>
                    <a:avLst/>
                    <a:gdLst>
                      <a:gd name="T0" fmla="*/ 0 w 38"/>
                      <a:gd name="T1" fmla="*/ 0 h 77"/>
                      <a:gd name="T2" fmla="*/ 0 w 38"/>
                      <a:gd name="T3" fmla="*/ 0 h 77"/>
                      <a:gd name="T4" fmla="*/ 0 w 38"/>
                      <a:gd name="T5" fmla="*/ 0 h 77"/>
                      <a:gd name="T6" fmla="*/ 0 w 38"/>
                      <a:gd name="T7" fmla="*/ 0 h 77"/>
                      <a:gd name="T8" fmla="*/ 0 60000 65536"/>
                      <a:gd name="T9" fmla="*/ 0 60000 65536"/>
                      <a:gd name="T10" fmla="*/ 0 60000 65536"/>
                      <a:gd name="T11" fmla="*/ 0 60000 65536"/>
                      <a:gd name="T12" fmla="*/ 0 w 38"/>
                      <a:gd name="T13" fmla="*/ 0 h 77"/>
                      <a:gd name="T14" fmla="*/ 38 w 38"/>
                      <a:gd name="T15" fmla="*/ 77 h 77"/>
                    </a:gdLst>
                    <a:ahLst/>
                    <a:cxnLst>
                      <a:cxn ang="T8">
                        <a:pos x="T0" y="T1"/>
                      </a:cxn>
                      <a:cxn ang="T9">
                        <a:pos x="T2" y="T3"/>
                      </a:cxn>
                      <a:cxn ang="T10">
                        <a:pos x="T4" y="T5"/>
                      </a:cxn>
                      <a:cxn ang="T11">
                        <a:pos x="T6" y="T7"/>
                      </a:cxn>
                    </a:cxnLst>
                    <a:rect l="T12" t="T13" r="T14" b="T15"/>
                    <a:pathLst>
                      <a:path w="38" h="77">
                        <a:moveTo>
                          <a:pt x="0" y="0"/>
                        </a:moveTo>
                        <a:lnTo>
                          <a:pt x="1" y="33"/>
                        </a:lnTo>
                        <a:lnTo>
                          <a:pt x="17" y="64"/>
                        </a:lnTo>
                        <a:lnTo>
                          <a:pt x="38" y="7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890" name="Freeform 137"/>
                  <p:cNvSpPr>
                    <a:spLocks/>
                  </p:cNvSpPr>
                  <p:nvPr/>
                </p:nvSpPr>
                <p:spPr bwMode="auto">
                  <a:xfrm>
                    <a:off x="1827" y="1450"/>
                    <a:ext cx="47" cy="25"/>
                  </a:xfrm>
                  <a:custGeom>
                    <a:avLst/>
                    <a:gdLst>
                      <a:gd name="T0" fmla="*/ 0 w 185"/>
                      <a:gd name="T1" fmla="*/ 0 h 102"/>
                      <a:gd name="T2" fmla="*/ 0 w 185"/>
                      <a:gd name="T3" fmla="*/ 0 h 102"/>
                      <a:gd name="T4" fmla="*/ 0 w 185"/>
                      <a:gd name="T5" fmla="*/ 0 h 102"/>
                      <a:gd name="T6" fmla="*/ 0 w 185"/>
                      <a:gd name="T7" fmla="*/ 0 h 102"/>
                      <a:gd name="T8" fmla="*/ 0 w 185"/>
                      <a:gd name="T9" fmla="*/ 0 h 102"/>
                      <a:gd name="T10" fmla="*/ 0 w 185"/>
                      <a:gd name="T11" fmla="*/ 0 h 102"/>
                      <a:gd name="T12" fmla="*/ 0 w 185"/>
                      <a:gd name="T13" fmla="*/ 0 h 102"/>
                      <a:gd name="T14" fmla="*/ 0 w 185"/>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102"/>
                      <a:gd name="T26" fmla="*/ 185 w 185"/>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102">
                        <a:moveTo>
                          <a:pt x="0" y="102"/>
                        </a:moveTo>
                        <a:lnTo>
                          <a:pt x="16" y="70"/>
                        </a:lnTo>
                        <a:lnTo>
                          <a:pt x="42" y="37"/>
                        </a:lnTo>
                        <a:lnTo>
                          <a:pt x="73" y="14"/>
                        </a:lnTo>
                        <a:lnTo>
                          <a:pt x="103" y="3"/>
                        </a:lnTo>
                        <a:lnTo>
                          <a:pt x="130" y="0"/>
                        </a:lnTo>
                        <a:lnTo>
                          <a:pt x="163" y="7"/>
                        </a:lnTo>
                        <a:lnTo>
                          <a:pt x="185" y="2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891" name="Freeform 138"/>
                  <p:cNvSpPr>
                    <a:spLocks/>
                  </p:cNvSpPr>
                  <p:nvPr/>
                </p:nvSpPr>
                <p:spPr bwMode="auto">
                  <a:xfrm>
                    <a:off x="1867" y="1514"/>
                    <a:ext cx="100" cy="62"/>
                  </a:xfrm>
                  <a:custGeom>
                    <a:avLst/>
                    <a:gdLst>
                      <a:gd name="T0" fmla="*/ 0 w 399"/>
                      <a:gd name="T1" fmla="*/ 0 h 251"/>
                      <a:gd name="T2" fmla="*/ 0 w 399"/>
                      <a:gd name="T3" fmla="*/ 0 h 251"/>
                      <a:gd name="T4" fmla="*/ 0 w 399"/>
                      <a:gd name="T5" fmla="*/ 0 h 251"/>
                      <a:gd name="T6" fmla="*/ 0 w 399"/>
                      <a:gd name="T7" fmla="*/ 0 h 251"/>
                      <a:gd name="T8" fmla="*/ 0 w 399"/>
                      <a:gd name="T9" fmla="*/ 0 h 251"/>
                      <a:gd name="T10" fmla="*/ 0 w 399"/>
                      <a:gd name="T11" fmla="*/ 0 h 251"/>
                      <a:gd name="T12" fmla="*/ 0 w 399"/>
                      <a:gd name="T13" fmla="*/ 0 h 251"/>
                      <a:gd name="T14" fmla="*/ 0 w 399"/>
                      <a:gd name="T15" fmla="*/ 0 h 251"/>
                      <a:gd name="T16" fmla="*/ 0 w 399"/>
                      <a:gd name="T17" fmla="*/ 0 h 251"/>
                      <a:gd name="T18" fmla="*/ 0 w 399"/>
                      <a:gd name="T19" fmla="*/ 0 h 251"/>
                      <a:gd name="T20" fmla="*/ 0 w 399"/>
                      <a:gd name="T21" fmla="*/ 0 h 251"/>
                      <a:gd name="T22" fmla="*/ 0 w 399"/>
                      <a:gd name="T23" fmla="*/ 0 h 251"/>
                      <a:gd name="T24" fmla="*/ 0 w 399"/>
                      <a:gd name="T25" fmla="*/ 0 h 251"/>
                      <a:gd name="T26" fmla="*/ 0 w 399"/>
                      <a:gd name="T27" fmla="*/ 0 h 251"/>
                      <a:gd name="T28" fmla="*/ 0 w 399"/>
                      <a:gd name="T29" fmla="*/ 0 h 251"/>
                      <a:gd name="T30" fmla="*/ 0 w 399"/>
                      <a:gd name="T31" fmla="*/ 0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9"/>
                      <a:gd name="T49" fmla="*/ 0 h 251"/>
                      <a:gd name="T50" fmla="*/ 399 w 39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9" h="251">
                        <a:moveTo>
                          <a:pt x="0" y="129"/>
                        </a:moveTo>
                        <a:lnTo>
                          <a:pt x="60" y="113"/>
                        </a:lnTo>
                        <a:lnTo>
                          <a:pt x="116" y="91"/>
                        </a:lnTo>
                        <a:lnTo>
                          <a:pt x="174" y="62"/>
                        </a:lnTo>
                        <a:lnTo>
                          <a:pt x="228" y="30"/>
                        </a:lnTo>
                        <a:lnTo>
                          <a:pt x="270" y="0"/>
                        </a:lnTo>
                        <a:lnTo>
                          <a:pt x="288" y="48"/>
                        </a:lnTo>
                        <a:lnTo>
                          <a:pt x="318" y="93"/>
                        </a:lnTo>
                        <a:lnTo>
                          <a:pt x="354" y="134"/>
                        </a:lnTo>
                        <a:lnTo>
                          <a:pt x="399" y="166"/>
                        </a:lnTo>
                        <a:lnTo>
                          <a:pt x="358" y="199"/>
                        </a:lnTo>
                        <a:lnTo>
                          <a:pt x="321" y="221"/>
                        </a:lnTo>
                        <a:lnTo>
                          <a:pt x="270" y="239"/>
                        </a:lnTo>
                        <a:lnTo>
                          <a:pt x="223" y="251"/>
                        </a:lnTo>
                        <a:lnTo>
                          <a:pt x="190" y="249"/>
                        </a:lnTo>
                        <a:lnTo>
                          <a:pt x="163" y="24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892" name="Freeform 139"/>
                  <p:cNvSpPr>
                    <a:spLocks/>
                  </p:cNvSpPr>
                  <p:nvPr/>
                </p:nvSpPr>
                <p:spPr bwMode="auto">
                  <a:xfrm>
                    <a:off x="1904" y="1534"/>
                    <a:ext cx="33" cy="38"/>
                  </a:xfrm>
                  <a:custGeom>
                    <a:avLst/>
                    <a:gdLst>
                      <a:gd name="T0" fmla="*/ 0 w 132"/>
                      <a:gd name="T1" fmla="*/ 0 h 153"/>
                      <a:gd name="T2" fmla="*/ 0 w 132"/>
                      <a:gd name="T3" fmla="*/ 0 h 153"/>
                      <a:gd name="T4" fmla="*/ 0 w 132"/>
                      <a:gd name="T5" fmla="*/ 0 h 153"/>
                      <a:gd name="T6" fmla="*/ 0 60000 65536"/>
                      <a:gd name="T7" fmla="*/ 0 60000 65536"/>
                      <a:gd name="T8" fmla="*/ 0 60000 65536"/>
                      <a:gd name="T9" fmla="*/ 0 w 132"/>
                      <a:gd name="T10" fmla="*/ 0 h 153"/>
                      <a:gd name="T11" fmla="*/ 132 w 132"/>
                      <a:gd name="T12" fmla="*/ 153 h 153"/>
                    </a:gdLst>
                    <a:ahLst/>
                    <a:cxnLst>
                      <a:cxn ang="T6">
                        <a:pos x="T0" y="T1"/>
                      </a:cxn>
                      <a:cxn ang="T7">
                        <a:pos x="T2" y="T3"/>
                      </a:cxn>
                      <a:cxn ang="T8">
                        <a:pos x="T4" y="T5"/>
                      </a:cxn>
                    </a:cxnLst>
                    <a:rect l="T9" t="T10" r="T11" b="T12"/>
                    <a:pathLst>
                      <a:path w="132" h="153">
                        <a:moveTo>
                          <a:pt x="0" y="0"/>
                        </a:moveTo>
                        <a:lnTo>
                          <a:pt x="31" y="111"/>
                        </a:lnTo>
                        <a:lnTo>
                          <a:pt x="132" y="15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893" name="Freeform 140"/>
                  <p:cNvSpPr>
                    <a:spLocks/>
                  </p:cNvSpPr>
                  <p:nvPr/>
                </p:nvSpPr>
                <p:spPr bwMode="auto">
                  <a:xfrm>
                    <a:off x="1853" y="1393"/>
                    <a:ext cx="13" cy="37"/>
                  </a:xfrm>
                  <a:custGeom>
                    <a:avLst/>
                    <a:gdLst>
                      <a:gd name="T0" fmla="*/ 0 w 51"/>
                      <a:gd name="T1" fmla="*/ 0 h 147"/>
                      <a:gd name="T2" fmla="*/ 0 w 51"/>
                      <a:gd name="T3" fmla="*/ 0 h 147"/>
                      <a:gd name="T4" fmla="*/ 0 w 51"/>
                      <a:gd name="T5" fmla="*/ 0 h 147"/>
                      <a:gd name="T6" fmla="*/ 0 w 51"/>
                      <a:gd name="T7" fmla="*/ 0 h 147"/>
                      <a:gd name="T8" fmla="*/ 0 w 51"/>
                      <a:gd name="T9" fmla="*/ 0 h 147"/>
                      <a:gd name="T10" fmla="*/ 0 w 51"/>
                      <a:gd name="T11" fmla="*/ 0 h 147"/>
                      <a:gd name="T12" fmla="*/ 0 w 51"/>
                      <a:gd name="T13" fmla="*/ 0 h 147"/>
                      <a:gd name="T14" fmla="*/ 0 60000 65536"/>
                      <a:gd name="T15" fmla="*/ 0 60000 65536"/>
                      <a:gd name="T16" fmla="*/ 0 60000 65536"/>
                      <a:gd name="T17" fmla="*/ 0 60000 65536"/>
                      <a:gd name="T18" fmla="*/ 0 60000 65536"/>
                      <a:gd name="T19" fmla="*/ 0 60000 65536"/>
                      <a:gd name="T20" fmla="*/ 0 60000 65536"/>
                      <a:gd name="T21" fmla="*/ 0 w 51"/>
                      <a:gd name="T22" fmla="*/ 0 h 147"/>
                      <a:gd name="T23" fmla="*/ 51 w 51"/>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47">
                        <a:moveTo>
                          <a:pt x="0" y="0"/>
                        </a:moveTo>
                        <a:lnTo>
                          <a:pt x="23" y="18"/>
                        </a:lnTo>
                        <a:lnTo>
                          <a:pt x="37" y="42"/>
                        </a:lnTo>
                        <a:lnTo>
                          <a:pt x="38" y="66"/>
                        </a:lnTo>
                        <a:lnTo>
                          <a:pt x="47" y="93"/>
                        </a:lnTo>
                        <a:lnTo>
                          <a:pt x="51" y="121"/>
                        </a:lnTo>
                        <a:lnTo>
                          <a:pt x="51" y="14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894" name="Freeform 141"/>
                  <p:cNvSpPr>
                    <a:spLocks/>
                  </p:cNvSpPr>
                  <p:nvPr/>
                </p:nvSpPr>
                <p:spPr bwMode="auto">
                  <a:xfrm>
                    <a:off x="1850" y="1401"/>
                    <a:ext cx="12" cy="21"/>
                  </a:xfrm>
                  <a:custGeom>
                    <a:avLst/>
                    <a:gdLst>
                      <a:gd name="T0" fmla="*/ 0 w 49"/>
                      <a:gd name="T1" fmla="*/ 0 h 85"/>
                      <a:gd name="T2" fmla="*/ 0 w 49"/>
                      <a:gd name="T3" fmla="*/ 0 h 85"/>
                      <a:gd name="T4" fmla="*/ 0 w 49"/>
                      <a:gd name="T5" fmla="*/ 0 h 85"/>
                      <a:gd name="T6" fmla="*/ 0 w 49"/>
                      <a:gd name="T7" fmla="*/ 0 h 85"/>
                      <a:gd name="T8" fmla="*/ 0 w 49"/>
                      <a:gd name="T9" fmla="*/ 0 h 85"/>
                      <a:gd name="T10" fmla="*/ 0 w 49"/>
                      <a:gd name="T11" fmla="*/ 0 h 85"/>
                      <a:gd name="T12" fmla="*/ 0 w 49"/>
                      <a:gd name="T13" fmla="*/ 0 h 85"/>
                      <a:gd name="T14" fmla="*/ 0 60000 65536"/>
                      <a:gd name="T15" fmla="*/ 0 60000 65536"/>
                      <a:gd name="T16" fmla="*/ 0 60000 65536"/>
                      <a:gd name="T17" fmla="*/ 0 60000 65536"/>
                      <a:gd name="T18" fmla="*/ 0 60000 65536"/>
                      <a:gd name="T19" fmla="*/ 0 60000 65536"/>
                      <a:gd name="T20" fmla="*/ 0 60000 65536"/>
                      <a:gd name="T21" fmla="*/ 0 w 49"/>
                      <a:gd name="T22" fmla="*/ 0 h 85"/>
                      <a:gd name="T23" fmla="*/ 49 w 49"/>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85">
                        <a:moveTo>
                          <a:pt x="11" y="0"/>
                        </a:moveTo>
                        <a:lnTo>
                          <a:pt x="0" y="16"/>
                        </a:lnTo>
                        <a:lnTo>
                          <a:pt x="3" y="37"/>
                        </a:lnTo>
                        <a:lnTo>
                          <a:pt x="11" y="54"/>
                        </a:lnTo>
                        <a:lnTo>
                          <a:pt x="22" y="66"/>
                        </a:lnTo>
                        <a:lnTo>
                          <a:pt x="31" y="76"/>
                        </a:lnTo>
                        <a:lnTo>
                          <a:pt x="49" y="8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895" name="Freeform 142"/>
                  <p:cNvSpPr>
                    <a:spLocks/>
                  </p:cNvSpPr>
                  <p:nvPr/>
                </p:nvSpPr>
                <p:spPr bwMode="auto">
                  <a:xfrm>
                    <a:off x="1971" y="1447"/>
                    <a:ext cx="65" cy="127"/>
                  </a:xfrm>
                  <a:custGeom>
                    <a:avLst/>
                    <a:gdLst>
                      <a:gd name="T0" fmla="*/ 0 w 259"/>
                      <a:gd name="T1" fmla="*/ 0 h 505"/>
                      <a:gd name="T2" fmla="*/ 0 w 259"/>
                      <a:gd name="T3" fmla="*/ 0 h 505"/>
                      <a:gd name="T4" fmla="*/ 0 w 259"/>
                      <a:gd name="T5" fmla="*/ 0 h 505"/>
                      <a:gd name="T6" fmla="*/ 0 w 259"/>
                      <a:gd name="T7" fmla="*/ 0 h 505"/>
                      <a:gd name="T8" fmla="*/ 0 w 259"/>
                      <a:gd name="T9" fmla="*/ 0 h 505"/>
                      <a:gd name="T10" fmla="*/ 0 w 259"/>
                      <a:gd name="T11" fmla="*/ 0 h 505"/>
                      <a:gd name="T12" fmla="*/ 0 w 259"/>
                      <a:gd name="T13" fmla="*/ 0 h 505"/>
                      <a:gd name="T14" fmla="*/ 0 w 259"/>
                      <a:gd name="T15" fmla="*/ 0 h 505"/>
                      <a:gd name="T16" fmla="*/ 0 w 259"/>
                      <a:gd name="T17" fmla="*/ 0 h 505"/>
                      <a:gd name="T18" fmla="*/ 0 w 259"/>
                      <a:gd name="T19" fmla="*/ 0 h 505"/>
                      <a:gd name="T20" fmla="*/ 0 w 259"/>
                      <a:gd name="T21" fmla="*/ 0 h 505"/>
                      <a:gd name="T22" fmla="*/ 0 w 259"/>
                      <a:gd name="T23" fmla="*/ 0 h 505"/>
                      <a:gd name="T24" fmla="*/ 0 w 259"/>
                      <a:gd name="T25" fmla="*/ 0 h 505"/>
                      <a:gd name="T26" fmla="*/ 0 w 259"/>
                      <a:gd name="T27" fmla="*/ 0 h 505"/>
                      <a:gd name="T28" fmla="*/ 0 w 259"/>
                      <a:gd name="T29" fmla="*/ 0 h 505"/>
                      <a:gd name="T30" fmla="*/ 0 w 259"/>
                      <a:gd name="T31" fmla="*/ 0 h 505"/>
                      <a:gd name="T32" fmla="*/ 0 w 259"/>
                      <a:gd name="T33" fmla="*/ 0 h 505"/>
                      <a:gd name="T34" fmla="*/ 0 w 259"/>
                      <a:gd name="T35" fmla="*/ 0 h 505"/>
                      <a:gd name="T36" fmla="*/ 0 w 259"/>
                      <a:gd name="T37" fmla="*/ 0 h 505"/>
                      <a:gd name="T38" fmla="*/ 0 w 259"/>
                      <a:gd name="T39" fmla="*/ 0 h 505"/>
                      <a:gd name="T40" fmla="*/ 0 w 259"/>
                      <a:gd name="T41" fmla="*/ 0 h 505"/>
                      <a:gd name="T42" fmla="*/ 0 w 259"/>
                      <a:gd name="T43" fmla="*/ 0 h 505"/>
                      <a:gd name="T44" fmla="*/ 0 w 259"/>
                      <a:gd name="T45" fmla="*/ 0 h 505"/>
                      <a:gd name="T46" fmla="*/ 0 w 259"/>
                      <a:gd name="T47" fmla="*/ 0 h 505"/>
                      <a:gd name="T48" fmla="*/ 0 w 259"/>
                      <a:gd name="T49" fmla="*/ 0 h 5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9"/>
                      <a:gd name="T76" fmla="*/ 0 h 505"/>
                      <a:gd name="T77" fmla="*/ 259 w 259"/>
                      <a:gd name="T78" fmla="*/ 505 h 5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9" h="505">
                        <a:moveTo>
                          <a:pt x="259" y="263"/>
                        </a:moveTo>
                        <a:lnTo>
                          <a:pt x="227" y="268"/>
                        </a:lnTo>
                        <a:lnTo>
                          <a:pt x="219" y="288"/>
                        </a:lnTo>
                        <a:lnTo>
                          <a:pt x="213" y="302"/>
                        </a:lnTo>
                        <a:lnTo>
                          <a:pt x="197" y="311"/>
                        </a:lnTo>
                        <a:lnTo>
                          <a:pt x="155" y="365"/>
                        </a:lnTo>
                        <a:lnTo>
                          <a:pt x="123" y="413"/>
                        </a:lnTo>
                        <a:lnTo>
                          <a:pt x="81" y="452"/>
                        </a:lnTo>
                        <a:lnTo>
                          <a:pt x="65" y="478"/>
                        </a:lnTo>
                        <a:lnTo>
                          <a:pt x="0" y="505"/>
                        </a:lnTo>
                        <a:lnTo>
                          <a:pt x="28" y="483"/>
                        </a:lnTo>
                        <a:lnTo>
                          <a:pt x="54" y="445"/>
                        </a:lnTo>
                        <a:lnTo>
                          <a:pt x="64" y="412"/>
                        </a:lnTo>
                        <a:lnTo>
                          <a:pt x="68" y="370"/>
                        </a:lnTo>
                        <a:lnTo>
                          <a:pt x="58" y="321"/>
                        </a:lnTo>
                        <a:lnTo>
                          <a:pt x="87" y="290"/>
                        </a:lnTo>
                        <a:lnTo>
                          <a:pt x="91" y="239"/>
                        </a:lnTo>
                        <a:lnTo>
                          <a:pt x="91" y="217"/>
                        </a:lnTo>
                        <a:lnTo>
                          <a:pt x="176" y="272"/>
                        </a:lnTo>
                        <a:lnTo>
                          <a:pt x="134" y="204"/>
                        </a:lnTo>
                        <a:lnTo>
                          <a:pt x="145" y="168"/>
                        </a:lnTo>
                        <a:lnTo>
                          <a:pt x="164" y="112"/>
                        </a:lnTo>
                        <a:lnTo>
                          <a:pt x="167" y="68"/>
                        </a:lnTo>
                        <a:lnTo>
                          <a:pt x="155" y="34"/>
                        </a:lnTo>
                        <a:lnTo>
                          <a:pt x="14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sp>
        <p:nvSpPr>
          <p:cNvPr id="161808" name="Rectangle 143"/>
          <p:cNvSpPr>
            <a:spLocks noChangeArrowheads="1"/>
          </p:cNvSpPr>
          <p:nvPr/>
        </p:nvSpPr>
        <p:spPr bwMode="auto">
          <a:xfrm>
            <a:off x="4283075" y="4632325"/>
            <a:ext cx="5302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a:lnSpc>
                <a:spcPct val="100000"/>
              </a:lnSpc>
            </a:pPr>
            <a:r>
              <a:rPr lang="en-US" sz="1600">
                <a:latin typeface="Helvetica" charset="0"/>
              </a:rPr>
              <a:t>ISP </a:t>
            </a:r>
          </a:p>
        </p:txBody>
      </p:sp>
      <p:grpSp>
        <p:nvGrpSpPr>
          <p:cNvPr id="161809" name="Group 144"/>
          <p:cNvGrpSpPr>
            <a:grpSpLocks/>
          </p:cNvGrpSpPr>
          <p:nvPr/>
        </p:nvGrpSpPr>
        <p:grpSpPr bwMode="auto">
          <a:xfrm>
            <a:off x="4132263" y="4202113"/>
            <a:ext cx="711200" cy="411162"/>
            <a:chOff x="2531" y="2409"/>
            <a:chExt cx="448" cy="259"/>
          </a:xfrm>
        </p:grpSpPr>
        <p:sp>
          <p:nvSpPr>
            <p:cNvPr id="161851" name="Oval 145"/>
            <p:cNvSpPr>
              <a:spLocks noChangeArrowheads="1"/>
            </p:cNvSpPr>
            <p:nvPr/>
          </p:nvSpPr>
          <p:spPr bwMode="auto">
            <a:xfrm>
              <a:off x="2532" y="2517"/>
              <a:ext cx="447" cy="151"/>
            </a:xfrm>
            <a:prstGeom prst="ellipse">
              <a:avLst/>
            </a:prstGeom>
            <a:solidFill>
              <a:srgbClr val="0078AA"/>
            </a:solidFill>
            <a:ln w="4763">
              <a:solidFill>
                <a:srgbClr val="AAE6FF"/>
              </a:solidFill>
              <a:round/>
              <a:headEnd/>
              <a:tailEnd/>
            </a:ln>
          </p:spPr>
          <p:txBody>
            <a:bodyPr/>
            <a:lstStyle/>
            <a:p>
              <a:endParaRPr lang="en-US"/>
            </a:p>
          </p:txBody>
        </p:sp>
        <p:sp>
          <p:nvSpPr>
            <p:cNvPr id="161852" name="Rectangle 146"/>
            <p:cNvSpPr>
              <a:spLocks noChangeArrowheads="1"/>
            </p:cNvSpPr>
            <p:nvPr/>
          </p:nvSpPr>
          <p:spPr bwMode="auto">
            <a:xfrm>
              <a:off x="2531" y="2486"/>
              <a:ext cx="446" cy="108"/>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853" name="Rectangle 147"/>
            <p:cNvSpPr>
              <a:spLocks noChangeArrowheads="1"/>
            </p:cNvSpPr>
            <p:nvPr/>
          </p:nvSpPr>
          <p:spPr bwMode="auto">
            <a:xfrm>
              <a:off x="2531" y="2486"/>
              <a:ext cx="446" cy="108"/>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854" name="Oval 148"/>
            <p:cNvSpPr>
              <a:spLocks noChangeArrowheads="1"/>
            </p:cNvSpPr>
            <p:nvPr/>
          </p:nvSpPr>
          <p:spPr bwMode="auto">
            <a:xfrm>
              <a:off x="2532" y="2409"/>
              <a:ext cx="447" cy="151"/>
            </a:xfrm>
            <a:prstGeom prst="ellipse">
              <a:avLst/>
            </a:prstGeom>
            <a:solidFill>
              <a:srgbClr val="00B4FF"/>
            </a:solidFill>
            <a:ln w="4763">
              <a:solidFill>
                <a:srgbClr val="AAE6FF"/>
              </a:solidFill>
              <a:round/>
              <a:headEnd/>
              <a:tailEnd/>
            </a:ln>
          </p:spPr>
          <p:txBody>
            <a:bodyPr/>
            <a:lstStyle/>
            <a:p>
              <a:endParaRPr lang="en-US"/>
            </a:p>
          </p:txBody>
        </p:sp>
        <p:grpSp>
          <p:nvGrpSpPr>
            <p:cNvPr id="161855" name="Group 149"/>
            <p:cNvGrpSpPr>
              <a:grpSpLocks/>
            </p:cNvGrpSpPr>
            <p:nvPr/>
          </p:nvGrpSpPr>
          <p:grpSpPr bwMode="auto">
            <a:xfrm>
              <a:off x="2599" y="2427"/>
              <a:ext cx="310" cy="116"/>
              <a:chOff x="2599" y="2427"/>
              <a:chExt cx="310" cy="116"/>
            </a:xfrm>
          </p:grpSpPr>
          <p:grpSp>
            <p:nvGrpSpPr>
              <p:cNvPr id="161858" name="Group 150"/>
              <p:cNvGrpSpPr>
                <a:grpSpLocks/>
              </p:cNvGrpSpPr>
              <p:nvPr/>
            </p:nvGrpSpPr>
            <p:grpSpPr bwMode="auto">
              <a:xfrm>
                <a:off x="2599" y="2427"/>
                <a:ext cx="307" cy="113"/>
                <a:chOff x="2599" y="2427"/>
                <a:chExt cx="307" cy="113"/>
              </a:xfrm>
            </p:grpSpPr>
            <p:sp>
              <p:nvSpPr>
                <p:cNvPr id="161868" name="Freeform 151"/>
                <p:cNvSpPr>
                  <a:spLocks/>
                </p:cNvSpPr>
                <p:nvPr/>
              </p:nvSpPr>
              <p:spPr bwMode="auto">
                <a:xfrm>
                  <a:off x="2760" y="2430"/>
                  <a:ext cx="146"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113"/>
                      </a:moveTo>
                      <a:lnTo>
                        <a:pt x="98" y="144"/>
                      </a:lnTo>
                      <a:lnTo>
                        <a:pt x="334" y="48"/>
                      </a:lnTo>
                      <a:lnTo>
                        <a:pt x="440" y="81"/>
                      </a:lnTo>
                      <a:lnTo>
                        <a:pt x="383" y="0"/>
                      </a:lnTo>
                      <a:lnTo>
                        <a:pt x="106" y="0"/>
                      </a:lnTo>
                      <a:lnTo>
                        <a:pt x="221" y="24"/>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69" name="Freeform 152"/>
                <p:cNvSpPr>
                  <a:spLocks/>
                </p:cNvSpPr>
                <p:nvPr/>
              </p:nvSpPr>
              <p:spPr bwMode="auto">
                <a:xfrm>
                  <a:off x="2760" y="2430"/>
                  <a:ext cx="146"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113"/>
                      </a:moveTo>
                      <a:lnTo>
                        <a:pt x="98" y="144"/>
                      </a:lnTo>
                      <a:lnTo>
                        <a:pt x="334" y="48"/>
                      </a:lnTo>
                      <a:lnTo>
                        <a:pt x="440" y="81"/>
                      </a:lnTo>
                      <a:lnTo>
                        <a:pt x="383" y="0"/>
                      </a:lnTo>
                      <a:lnTo>
                        <a:pt x="106" y="0"/>
                      </a:lnTo>
                      <a:lnTo>
                        <a:pt x="221" y="24"/>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70" name="Freeform 153"/>
                <p:cNvSpPr>
                  <a:spLocks/>
                </p:cNvSpPr>
                <p:nvPr/>
              </p:nvSpPr>
              <p:spPr bwMode="auto">
                <a:xfrm>
                  <a:off x="2599" y="2486"/>
                  <a:ext cx="147" cy="51"/>
                </a:xfrm>
                <a:custGeom>
                  <a:avLst/>
                  <a:gdLst>
                    <a:gd name="T0" fmla="*/ 0 w 441"/>
                    <a:gd name="T1" fmla="*/ 0 h 153"/>
                    <a:gd name="T2" fmla="*/ 0 w 441"/>
                    <a:gd name="T3" fmla="*/ 0 h 153"/>
                    <a:gd name="T4" fmla="*/ 0 w 441"/>
                    <a:gd name="T5" fmla="*/ 0 h 153"/>
                    <a:gd name="T6" fmla="*/ 0 w 441"/>
                    <a:gd name="T7" fmla="*/ 0 h 153"/>
                    <a:gd name="T8" fmla="*/ 0 w 441"/>
                    <a:gd name="T9" fmla="*/ 0 h 153"/>
                    <a:gd name="T10" fmla="*/ 0 w 441"/>
                    <a:gd name="T11" fmla="*/ 0 h 153"/>
                    <a:gd name="T12" fmla="*/ 0 w 441"/>
                    <a:gd name="T13" fmla="*/ 0 h 153"/>
                    <a:gd name="T14" fmla="*/ 0 w 441"/>
                    <a:gd name="T15" fmla="*/ 0 h 153"/>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53"/>
                    <a:gd name="T26" fmla="*/ 441 w 441"/>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53">
                      <a:moveTo>
                        <a:pt x="441" y="32"/>
                      </a:moveTo>
                      <a:lnTo>
                        <a:pt x="343" y="0"/>
                      </a:lnTo>
                      <a:lnTo>
                        <a:pt x="115" y="97"/>
                      </a:lnTo>
                      <a:lnTo>
                        <a:pt x="0" y="64"/>
                      </a:lnTo>
                      <a:lnTo>
                        <a:pt x="58" y="153"/>
                      </a:lnTo>
                      <a:lnTo>
                        <a:pt x="343" y="153"/>
                      </a:lnTo>
                      <a:lnTo>
                        <a:pt x="220" y="121"/>
                      </a:lnTo>
                      <a:lnTo>
                        <a:pt x="4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71" name="Freeform 154"/>
                <p:cNvSpPr>
                  <a:spLocks/>
                </p:cNvSpPr>
                <p:nvPr/>
              </p:nvSpPr>
              <p:spPr bwMode="auto">
                <a:xfrm>
                  <a:off x="2599" y="2486"/>
                  <a:ext cx="147" cy="51"/>
                </a:xfrm>
                <a:custGeom>
                  <a:avLst/>
                  <a:gdLst>
                    <a:gd name="T0" fmla="*/ 0 w 441"/>
                    <a:gd name="T1" fmla="*/ 0 h 153"/>
                    <a:gd name="T2" fmla="*/ 0 w 441"/>
                    <a:gd name="T3" fmla="*/ 0 h 153"/>
                    <a:gd name="T4" fmla="*/ 0 w 441"/>
                    <a:gd name="T5" fmla="*/ 0 h 153"/>
                    <a:gd name="T6" fmla="*/ 0 w 441"/>
                    <a:gd name="T7" fmla="*/ 0 h 153"/>
                    <a:gd name="T8" fmla="*/ 0 w 441"/>
                    <a:gd name="T9" fmla="*/ 0 h 153"/>
                    <a:gd name="T10" fmla="*/ 0 w 441"/>
                    <a:gd name="T11" fmla="*/ 0 h 153"/>
                    <a:gd name="T12" fmla="*/ 0 w 441"/>
                    <a:gd name="T13" fmla="*/ 0 h 153"/>
                    <a:gd name="T14" fmla="*/ 0 w 441"/>
                    <a:gd name="T15" fmla="*/ 0 h 153"/>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53"/>
                    <a:gd name="T26" fmla="*/ 441 w 441"/>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53">
                      <a:moveTo>
                        <a:pt x="441" y="32"/>
                      </a:moveTo>
                      <a:lnTo>
                        <a:pt x="343" y="0"/>
                      </a:lnTo>
                      <a:lnTo>
                        <a:pt x="115" y="97"/>
                      </a:lnTo>
                      <a:lnTo>
                        <a:pt x="0" y="64"/>
                      </a:lnTo>
                      <a:lnTo>
                        <a:pt x="58" y="153"/>
                      </a:lnTo>
                      <a:lnTo>
                        <a:pt x="343" y="153"/>
                      </a:lnTo>
                      <a:lnTo>
                        <a:pt x="220" y="121"/>
                      </a:lnTo>
                      <a:lnTo>
                        <a:pt x="4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72" name="Freeform 155"/>
                <p:cNvSpPr>
                  <a:spLocks/>
                </p:cNvSpPr>
                <p:nvPr/>
              </p:nvSpPr>
              <p:spPr bwMode="auto">
                <a:xfrm>
                  <a:off x="2607" y="2427"/>
                  <a:ext cx="147"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32"/>
                      </a:moveTo>
                      <a:lnTo>
                        <a:pt x="98" y="0"/>
                      </a:lnTo>
                      <a:lnTo>
                        <a:pt x="334" y="89"/>
                      </a:lnTo>
                      <a:lnTo>
                        <a:pt x="440" y="64"/>
                      </a:lnTo>
                      <a:lnTo>
                        <a:pt x="383" y="144"/>
                      </a:lnTo>
                      <a:lnTo>
                        <a:pt x="105" y="144"/>
                      </a:lnTo>
                      <a:lnTo>
                        <a:pt x="220" y="121"/>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73" name="Freeform 156"/>
                <p:cNvSpPr>
                  <a:spLocks/>
                </p:cNvSpPr>
                <p:nvPr/>
              </p:nvSpPr>
              <p:spPr bwMode="auto">
                <a:xfrm>
                  <a:off x="2607" y="2427"/>
                  <a:ext cx="147"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32"/>
                      </a:moveTo>
                      <a:lnTo>
                        <a:pt x="98" y="0"/>
                      </a:lnTo>
                      <a:lnTo>
                        <a:pt x="334" y="89"/>
                      </a:lnTo>
                      <a:lnTo>
                        <a:pt x="440" y="64"/>
                      </a:lnTo>
                      <a:lnTo>
                        <a:pt x="383" y="144"/>
                      </a:lnTo>
                      <a:lnTo>
                        <a:pt x="105" y="144"/>
                      </a:lnTo>
                      <a:lnTo>
                        <a:pt x="220" y="121"/>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74" name="Freeform 157"/>
                <p:cNvSpPr>
                  <a:spLocks/>
                </p:cNvSpPr>
                <p:nvPr/>
              </p:nvSpPr>
              <p:spPr bwMode="auto">
                <a:xfrm>
                  <a:off x="2754" y="2491"/>
                  <a:ext cx="147" cy="49"/>
                </a:xfrm>
                <a:custGeom>
                  <a:avLst/>
                  <a:gdLst>
                    <a:gd name="T0" fmla="*/ 0 w 441"/>
                    <a:gd name="T1" fmla="*/ 0 h 146"/>
                    <a:gd name="T2" fmla="*/ 0 w 441"/>
                    <a:gd name="T3" fmla="*/ 0 h 146"/>
                    <a:gd name="T4" fmla="*/ 0 w 441"/>
                    <a:gd name="T5" fmla="*/ 0 h 146"/>
                    <a:gd name="T6" fmla="*/ 0 w 441"/>
                    <a:gd name="T7" fmla="*/ 0 h 146"/>
                    <a:gd name="T8" fmla="*/ 0 w 441"/>
                    <a:gd name="T9" fmla="*/ 0 h 146"/>
                    <a:gd name="T10" fmla="*/ 0 w 441"/>
                    <a:gd name="T11" fmla="*/ 0 h 146"/>
                    <a:gd name="T12" fmla="*/ 0 w 441"/>
                    <a:gd name="T13" fmla="*/ 0 h 146"/>
                    <a:gd name="T14" fmla="*/ 0 w 441"/>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6"/>
                    <a:gd name="T26" fmla="*/ 441 w 441"/>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6">
                      <a:moveTo>
                        <a:pt x="441" y="113"/>
                      </a:moveTo>
                      <a:lnTo>
                        <a:pt x="343" y="146"/>
                      </a:lnTo>
                      <a:lnTo>
                        <a:pt x="115" y="48"/>
                      </a:lnTo>
                      <a:lnTo>
                        <a:pt x="0" y="81"/>
                      </a:lnTo>
                      <a:lnTo>
                        <a:pt x="58" y="0"/>
                      </a:lnTo>
                      <a:lnTo>
                        <a:pt x="343" y="0"/>
                      </a:lnTo>
                      <a:lnTo>
                        <a:pt x="221" y="24"/>
                      </a:lnTo>
                      <a:lnTo>
                        <a:pt x="441"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75" name="Freeform 158"/>
                <p:cNvSpPr>
                  <a:spLocks/>
                </p:cNvSpPr>
                <p:nvPr/>
              </p:nvSpPr>
              <p:spPr bwMode="auto">
                <a:xfrm>
                  <a:off x="2754" y="2491"/>
                  <a:ext cx="147" cy="49"/>
                </a:xfrm>
                <a:custGeom>
                  <a:avLst/>
                  <a:gdLst>
                    <a:gd name="T0" fmla="*/ 0 w 441"/>
                    <a:gd name="T1" fmla="*/ 0 h 146"/>
                    <a:gd name="T2" fmla="*/ 0 w 441"/>
                    <a:gd name="T3" fmla="*/ 0 h 146"/>
                    <a:gd name="T4" fmla="*/ 0 w 441"/>
                    <a:gd name="T5" fmla="*/ 0 h 146"/>
                    <a:gd name="T6" fmla="*/ 0 w 441"/>
                    <a:gd name="T7" fmla="*/ 0 h 146"/>
                    <a:gd name="T8" fmla="*/ 0 w 441"/>
                    <a:gd name="T9" fmla="*/ 0 h 146"/>
                    <a:gd name="T10" fmla="*/ 0 w 441"/>
                    <a:gd name="T11" fmla="*/ 0 h 146"/>
                    <a:gd name="T12" fmla="*/ 0 w 441"/>
                    <a:gd name="T13" fmla="*/ 0 h 146"/>
                    <a:gd name="T14" fmla="*/ 0 w 441"/>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6"/>
                    <a:gd name="T26" fmla="*/ 441 w 441"/>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6">
                      <a:moveTo>
                        <a:pt x="441" y="113"/>
                      </a:moveTo>
                      <a:lnTo>
                        <a:pt x="343" y="146"/>
                      </a:lnTo>
                      <a:lnTo>
                        <a:pt x="115" y="48"/>
                      </a:lnTo>
                      <a:lnTo>
                        <a:pt x="0" y="81"/>
                      </a:lnTo>
                      <a:lnTo>
                        <a:pt x="58" y="0"/>
                      </a:lnTo>
                      <a:lnTo>
                        <a:pt x="343" y="0"/>
                      </a:lnTo>
                      <a:lnTo>
                        <a:pt x="221" y="24"/>
                      </a:lnTo>
                      <a:lnTo>
                        <a:pt x="441"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1859" name="Group 159"/>
              <p:cNvGrpSpPr>
                <a:grpSpLocks/>
              </p:cNvGrpSpPr>
              <p:nvPr/>
            </p:nvGrpSpPr>
            <p:grpSpPr bwMode="auto">
              <a:xfrm>
                <a:off x="2602" y="2430"/>
                <a:ext cx="307" cy="113"/>
                <a:chOff x="2602" y="2430"/>
                <a:chExt cx="307" cy="113"/>
              </a:xfrm>
            </p:grpSpPr>
            <p:sp>
              <p:nvSpPr>
                <p:cNvPr id="161860" name="Freeform 160"/>
                <p:cNvSpPr>
                  <a:spLocks/>
                </p:cNvSpPr>
                <p:nvPr/>
              </p:nvSpPr>
              <p:spPr bwMode="auto">
                <a:xfrm>
                  <a:off x="2762" y="2432"/>
                  <a:ext cx="147" cy="49"/>
                </a:xfrm>
                <a:custGeom>
                  <a:avLst/>
                  <a:gdLst>
                    <a:gd name="T0" fmla="*/ 0 w 440"/>
                    <a:gd name="T1" fmla="*/ 0 h 145"/>
                    <a:gd name="T2" fmla="*/ 0 w 440"/>
                    <a:gd name="T3" fmla="*/ 0 h 145"/>
                    <a:gd name="T4" fmla="*/ 0 w 440"/>
                    <a:gd name="T5" fmla="*/ 0 h 145"/>
                    <a:gd name="T6" fmla="*/ 0 w 440"/>
                    <a:gd name="T7" fmla="*/ 0 h 145"/>
                    <a:gd name="T8" fmla="*/ 0 w 440"/>
                    <a:gd name="T9" fmla="*/ 0 h 145"/>
                    <a:gd name="T10" fmla="*/ 0 w 440"/>
                    <a:gd name="T11" fmla="*/ 0 h 145"/>
                    <a:gd name="T12" fmla="*/ 0 w 440"/>
                    <a:gd name="T13" fmla="*/ 0 h 145"/>
                    <a:gd name="T14" fmla="*/ 0 w 440"/>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5"/>
                    <a:gd name="T26" fmla="*/ 440 w 440"/>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5">
                      <a:moveTo>
                        <a:pt x="0" y="113"/>
                      </a:moveTo>
                      <a:lnTo>
                        <a:pt x="98" y="145"/>
                      </a:lnTo>
                      <a:lnTo>
                        <a:pt x="334" y="48"/>
                      </a:lnTo>
                      <a:lnTo>
                        <a:pt x="440" y="81"/>
                      </a:lnTo>
                      <a:lnTo>
                        <a:pt x="383" y="0"/>
                      </a:lnTo>
                      <a:lnTo>
                        <a:pt x="106" y="0"/>
                      </a:lnTo>
                      <a:lnTo>
                        <a:pt x="221" y="24"/>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61" name="Freeform 161"/>
                <p:cNvSpPr>
                  <a:spLocks/>
                </p:cNvSpPr>
                <p:nvPr/>
              </p:nvSpPr>
              <p:spPr bwMode="auto">
                <a:xfrm>
                  <a:off x="2762" y="2432"/>
                  <a:ext cx="147" cy="49"/>
                </a:xfrm>
                <a:custGeom>
                  <a:avLst/>
                  <a:gdLst>
                    <a:gd name="T0" fmla="*/ 0 w 440"/>
                    <a:gd name="T1" fmla="*/ 0 h 145"/>
                    <a:gd name="T2" fmla="*/ 0 w 440"/>
                    <a:gd name="T3" fmla="*/ 0 h 145"/>
                    <a:gd name="T4" fmla="*/ 0 w 440"/>
                    <a:gd name="T5" fmla="*/ 0 h 145"/>
                    <a:gd name="T6" fmla="*/ 0 w 440"/>
                    <a:gd name="T7" fmla="*/ 0 h 145"/>
                    <a:gd name="T8" fmla="*/ 0 w 440"/>
                    <a:gd name="T9" fmla="*/ 0 h 145"/>
                    <a:gd name="T10" fmla="*/ 0 w 440"/>
                    <a:gd name="T11" fmla="*/ 0 h 145"/>
                    <a:gd name="T12" fmla="*/ 0 w 440"/>
                    <a:gd name="T13" fmla="*/ 0 h 145"/>
                    <a:gd name="T14" fmla="*/ 0 w 440"/>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5"/>
                    <a:gd name="T26" fmla="*/ 440 w 440"/>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5">
                      <a:moveTo>
                        <a:pt x="0" y="113"/>
                      </a:moveTo>
                      <a:lnTo>
                        <a:pt x="98" y="145"/>
                      </a:lnTo>
                      <a:lnTo>
                        <a:pt x="334" y="48"/>
                      </a:lnTo>
                      <a:lnTo>
                        <a:pt x="440" y="81"/>
                      </a:lnTo>
                      <a:lnTo>
                        <a:pt x="383" y="0"/>
                      </a:lnTo>
                      <a:lnTo>
                        <a:pt x="106" y="0"/>
                      </a:lnTo>
                      <a:lnTo>
                        <a:pt x="221" y="24"/>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62" name="Freeform 162"/>
                <p:cNvSpPr>
                  <a:spLocks/>
                </p:cNvSpPr>
                <p:nvPr/>
              </p:nvSpPr>
              <p:spPr bwMode="auto">
                <a:xfrm>
                  <a:off x="2602" y="2489"/>
                  <a:ext cx="147" cy="51"/>
                </a:xfrm>
                <a:custGeom>
                  <a:avLst/>
                  <a:gdLst>
                    <a:gd name="T0" fmla="*/ 0 w 440"/>
                    <a:gd name="T1" fmla="*/ 0 h 154"/>
                    <a:gd name="T2" fmla="*/ 0 w 440"/>
                    <a:gd name="T3" fmla="*/ 0 h 154"/>
                    <a:gd name="T4" fmla="*/ 0 w 440"/>
                    <a:gd name="T5" fmla="*/ 0 h 154"/>
                    <a:gd name="T6" fmla="*/ 0 w 440"/>
                    <a:gd name="T7" fmla="*/ 0 h 154"/>
                    <a:gd name="T8" fmla="*/ 0 w 440"/>
                    <a:gd name="T9" fmla="*/ 0 h 154"/>
                    <a:gd name="T10" fmla="*/ 0 w 440"/>
                    <a:gd name="T11" fmla="*/ 0 h 154"/>
                    <a:gd name="T12" fmla="*/ 0 w 440"/>
                    <a:gd name="T13" fmla="*/ 0 h 154"/>
                    <a:gd name="T14" fmla="*/ 0 w 440"/>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54"/>
                    <a:gd name="T26" fmla="*/ 440 w 440"/>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54">
                      <a:moveTo>
                        <a:pt x="440" y="32"/>
                      </a:moveTo>
                      <a:lnTo>
                        <a:pt x="342" y="0"/>
                      </a:lnTo>
                      <a:lnTo>
                        <a:pt x="114" y="97"/>
                      </a:lnTo>
                      <a:lnTo>
                        <a:pt x="0" y="65"/>
                      </a:lnTo>
                      <a:lnTo>
                        <a:pt x="57" y="154"/>
                      </a:lnTo>
                      <a:lnTo>
                        <a:pt x="342" y="154"/>
                      </a:lnTo>
                      <a:lnTo>
                        <a:pt x="219" y="121"/>
                      </a:lnTo>
                      <a:lnTo>
                        <a:pt x="44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63" name="Freeform 163"/>
                <p:cNvSpPr>
                  <a:spLocks/>
                </p:cNvSpPr>
                <p:nvPr/>
              </p:nvSpPr>
              <p:spPr bwMode="auto">
                <a:xfrm>
                  <a:off x="2602" y="2489"/>
                  <a:ext cx="147" cy="51"/>
                </a:xfrm>
                <a:custGeom>
                  <a:avLst/>
                  <a:gdLst>
                    <a:gd name="T0" fmla="*/ 0 w 440"/>
                    <a:gd name="T1" fmla="*/ 0 h 154"/>
                    <a:gd name="T2" fmla="*/ 0 w 440"/>
                    <a:gd name="T3" fmla="*/ 0 h 154"/>
                    <a:gd name="T4" fmla="*/ 0 w 440"/>
                    <a:gd name="T5" fmla="*/ 0 h 154"/>
                    <a:gd name="T6" fmla="*/ 0 w 440"/>
                    <a:gd name="T7" fmla="*/ 0 h 154"/>
                    <a:gd name="T8" fmla="*/ 0 w 440"/>
                    <a:gd name="T9" fmla="*/ 0 h 154"/>
                    <a:gd name="T10" fmla="*/ 0 w 440"/>
                    <a:gd name="T11" fmla="*/ 0 h 154"/>
                    <a:gd name="T12" fmla="*/ 0 w 440"/>
                    <a:gd name="T13" fmla="*/ 0 h 154"/>
                    <a:gd name="T14" fmla="*/ 0 w 440"/>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54"/>
                    <a:gd name="T26" fmla="*/ 440 w 440"/>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54">
                      <a:moveTo>
                        <a:pt x="440" y="32"/>
                      </a:moveTo>
                      <a:lnTo>
                        <a:pt x="342" y="0"/>
                      </a:lnTo>
                      <a:lnTo>
                        <a:pt x="114" y="97"/>
                      </a:lnTo>
                      <a:lnTo>
                        <a:pt x="0" y="65"/>
                      </a:lnTo>
                      <a:lnTo>
                        <a:pt x="57" y="154"/>
                      </a:lnTo>
                      <a:lnTo>
                        <a:pt x="342" y="154"/>
                      </a:lnTo>
                      <a:lnTo>
                        <a:pt x="219" y="121"/>
                      </a:lnTo>
                      <a:lnTo>
                        <a:pt x="44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64" name="Freeform 164"/>
                <p:cNvSpPr>
                  <a:spLocks/>
                </p:cNvSpPr>
                <p:nvPr/>
              </p:nvSpPr>
              <p:spPr bwMode="auto">
                <a:xfrm>
                  <a:off x="2610" y="2430"/>
                  <a:ext cx="147" cy="48"/>
                </a:xfrm>
                <a:custGeom>
                  <a:avLst/>
                  <a:gdLst>
                    <a:gd name="T0" fmla="*/ 0 w 441"/>
                    <a:gd name="T1" fmla="*/ 0 h 144"/>
                    <a:gd name="T2" fmla="*/ 0 w 441"/>
                    <a:gd name="T3" fmla="*/ 0 h 144"/>
                    <a:gd name="T4" fmla="*/ 0 w 441"/>
                    <a:gd name="T5" fmla="*/ 0 h 144"/>
                    <a:gd name="T6" fmla="*/ 0 w 441"/>
                    <a:gd name="T7" fmla="*/ 0 h 144"/>
                    <a:gd name="T8" fmla="*/ 0 w 441"/>
                    <a:gd name="T9" fmla="*/ 0 h 144"/>
                    <a:gd name="T10" fmla="*/ 0 w 441"/>
                    <a:gd name="T11" fmla="*/ 0 h 144"/>
                    <a:gd name="T12" fmla="*/ 0 w 441"/>
                    <a:gd name="T13" fmla="*/ 0 h 144"/>
                    <a:gd name="T14" fmla="*/ 0 w 441"/>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4"/>
                    <a:gd name="T26" fmla="*/ 441 w 44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4">
                      <a:moveTo>
                        <a:pt x="0" y="32"/>
                      </a:moveTo>
                      <a:lnTo>
                        <a:pt x="97" y="0"/>
                      </a:lnTo>
                      <a:lnTo>
                        <a:pt x="334" y="89"/>
                      </a:lnTo>
                      <a:lnTo>
                        <a:pt x="441" y="64"/>
                      </a:lnTo>
                      <a:lnTo>
                        <a:pt x="383" y="144"/>
                      </a:lnTo>
                      <a:lnTo>
                        <a:pt x="105" y="144"/>
                      </a:lnTo>
                      <a:lnTo>
                        <a:pt x="220" y="121"/>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65" name="Freeform 165"/>
                <p:cNvSpPr>
                  <a:spLocks/>
                </p:cNvSpPr>
                <p:nvPr/>
              </p:nvSpPr>
              <p:spPr bwMode="auto">
                <a:xfrm>
                  <a:off x="2610" y="2430"/>
                  <a:ext cx="147" cy="48"/>
                </a:xfrm>
                <a:custGeom>
                  <a:avLst/>
                  <a:gdLst>
                    <a:gd name="T0" fmla="*/ 0 w 441"/>
                    <a:gd name="T1" fmla="*/ 0 h 144"/>
                    <a:gd name="T2" fmla="*/ 0 w 441"/>
                    <a:gd name="T3" fmla="*/ 0 h 144"/>
                    <a:gd name="T4" fmla="*/ 0 w 441"/>
                    <a:gd name="T5" fmla="*/ 0 h 144"/>
                    <a:gd name="T6" fmla="*/ 0 w 441"/>
                    <a:gd name="T7" fmla="*/ 0 h 144"/>
                    <a:gd name="T8" fmla="*/ 0 w 441"/>
                    <a:gd name="T9" fmla="*/ 0 h 144"/>
                    <a:gd name="T10" fmla="*/ 0 w 441"/>
                    <a:gd name="T11" fmla="*/ 0 h 144"/>
                    <a:gd name="T12" fmla="*/ 0 w 441"/>
                    <a:gd name="T13" fmla="*/ 0 h 144"/>
                    <a:gd name="T14" fmla="*/ 0 w 441"/>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4"/>
                    <a:gd name="T26" fmla="*/ 441 w 44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4">
                      <a:moveTo>
                        <a:pt x="0" y="32"/>
                      </a:moveTo>
                      <a:lnTo>
                        <a:pt x="97" y="0"/>
                      </a:lnTo>
                      <a:lnTo>
                        <a:pt x="334" y="89"/>
                      </a:lnTo>
                      <a:lnTo>
                        <a:pt x="441" y="64"/>
                      </a:lnTo>
                      <a:lnTo>
                        <a:pt x="383" y="144"/>
                      </a:lnTo>
                      <a:lnTo>
                        <a:pt x="105" y="144"/>
                      </a:lnTo>
                      <a:lnTo>
                        <a:pt x="220" y="121"/>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66" name="Freeform 166"/>
                <p:cNvSpPr>
                  <a:spLocks/>
                </p:cNvSpPr>
                <p:nvPr/>
              </p:nvSpPr>
              <p:spPr bwMode="auto">
                <a:xfrm>
                  <a:off x="2757" y="2494"/>
                  <a:ext cx="147" cy="49"/>
                </a:xfrm>
                <a:custGeom>
                  <a:avLst/>
                  <a:gdLst>
                    <a:gd name="T0" fmla="*/ 0 w 440"/>
                    <a:gd name="T1" fmla="*/ 0 h 146"/>
                    <a:gd name="T2" fmla="*/ 0 w 440"/>
                    <a:gd name="T3" fmla="*/ 0 h 146"/>
                    <a:gd name="T4" fmla="*/ 0 w 440"/>
                    <a:gd name="T5" fmla="*/ 0 h 146"/>
                    <a:gd name="T6" fmla="*/ 0 w 440"/>
                    <a:gd name="T7" fmla="*/ 0 h 146"/>
                    <a:gd name="T8" fmla="*/ 0 w 440"/>
                    <a:gd name="T9" fmla="*/ 0 h 146"/>
                    <a:gd name="T10" fmla="*/ 0 w 440"/>
                    <a:gd name="T11" fmla="*/ 0 h 146"/>
                    <a:gd name="T12" fmla="*/ 0 w 440"/>
                    <a:gd name="T13" fmla="*/ 0 h 146"/>
                    <a:gd name="T14" fmla="*/ 0 w 440"/>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6"/>
                    <a:gd name="T26" fmla="*/ 440 w 440"/>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6">
                      <a:moveTo>
                        <a:pt x="440" y="113"/>
                      </a:moveTo>
                      <a:lnTo>
                        <a:pt x="342" y="146"/>
                      </a:lnTo>
                      <a:lnTo>
                        <a:pt x="114" y="49"/>
                      </a:lnTo>
                      <a:lnTo>
                        <a:pt x="0" y="81"/>
                      </a:lnTo>
                      <a:lnTo>
                        <a:pt x="57" y="0"/>
                      </a:lnTo>
                      <a:lnTo>
                        <a:pt x="342" y="0"/>
                      </a:lnTo>
                      <a:lnTo>
                        <a:pt x="220" y="24"/>
                      </a:lnTo>
                      <a:lnTo>
                        <a:pt x="4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67" name="Freeform 167"/>
                <p:cNvSpPr>
                  <a:spLocks/>
                </p:cNvSpPr>
                <p:nvPr/>
              </p:nvSpPr>
              <p:spPr bwMode="auto">
                <a:xfrm>
                  <a:off x="2757" y="2494"/>
                  <a:ext cx="147" cy="49"/>
                </a:xfrm>
                <a:custGeom>
                  <a:avLst/>
                  <a:gdLst>
                    <a:gd name="T0" fmla="*/ 0 w 440"/>
                    <a:gd name="T1" fmla="*/ 0 h 146"/>
                    <a:gd name="T2" fmla="*/ 0 w 440"/>
                    <a:gd name="T3" fmla="*/ 0 h 146"/>
                    <a:gd name="T4" fmla="*/ 0 w 440"/>
                    <a:gd name="T5" fmla="*/ 0 h 146"/>
                    <a:gd name="T6" fmla="*/ 0 w 440"/>
                    <a:gd name="T7" fmla="*/ 0 h 146"/>
                    <a:gd name="T8" fmla="*/ 0 w 440"/>
                    <a:gd name="T9" fmla="*/ 0 h 146"/>
                    <a:gd name="T10" fmla="*/ 0 w 440"/>
                    <a:gd name="T11" fmla="*/ 0 h 146"/>
                    <a:gd name="T12" fmla="*/ 0 w 440"/>
                    <a:gd name="T13" fmla="*/ 0 h 146"/>
                    <a:gd name="T14" fmla="*/ 0 w 440"/>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6"/>
                    <a:gd name="T26" fmla="*/ 440 w 440"/>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6">
                      <a:moveTo>
                        <a:pt x="440" y="113"/>
                      </a:moveTo>
                      <a:lnTo>
                        <a:pt x="342" y="146"/>
                      </a:lnTo>
                      <a:lnTo>
                        <a:pt x="114" y="49"/>
                      </a:lnTo>
                      <a:lnTo>
                        <a:pt x="0" y="81"/>
                      </a:lnTo>
                      <a:lnTo>
                        <a:pt x="57" y="0"/>
                      </a:lnTo>
                      <a:lnTo>
                        <a:pt x="342" y="0"/>
                      </a:lnTo>
                      <a:lnTo>
                        <a:pt x="220" y="24"/>
                      </a:lnTo>
                      <a:lnTo>
                        <a:pt x="4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61856" name="Line 168"/>
            <p:cNvSpPr>
              <a:spLocks noChangeShapeType="1"/>
            </p:cNvSpPr>
            <p:nvPr/>
          </p:nvSpPr>
          <p:spPr bwMode="auto">
            <a:xfrm>
              <a:off x="2531" y="2483"/>
              <a:ext cx="1" cy="107"/>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57" name="Line 169"/>
            <p:cNvSpPr>
              <a:spLocks noChangeShapeType="1"/>
            </p:cNvSpPr>
            <p:nvPr/>
          </p:nvSpPr>
          <p:spPr bwMode="auto">
            <a:xfrm>
              <a:off x="2977" y="2483"/>
              <a:ext cx="1" cy="107"/>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1810" name="Rectangle 170"/>
          <p:cNvSpPr>
            <a:spLocks noChangeArrowheads="1"/>
          </p:cNvSpPr>
          <p:nvPr/>
        </p:nvSpPr>
        <p:spPr bwMode="auto">
          <a:xfrm>
            <a:off x="5835650" y="4632325"/>
            <a:ext cx="10604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a:lnSpc>
                <a:spcPct val="100000"/>
              </a:lnSpc>
            </a:pPr>
            <a:r>
              <a:rPr lang="en-US" sz="1600">
                <a:latin typeface="Helvetica" charset="0"/>
              </a:rPr>
              <a:t>Router B </a:t>
            </a:r>
          </a:p>
        </p:txBody>
      </p:sp>
      <p:grpSp>
        <p:nvGrpSpPr>
          <p:cNvPr id="161811" name="Group 171"/>
          <p:cNvGrpSpPr>
            <a:grpSpLocks/>
          </p:cNvGrpSpPr>
          <p:nvPr/>
        </p:nvGrpSpPr>
        <p:grpSpPr bwMode="auto">
          <a:xfrm>
            <a:off x="5961063" y="4189413"/>
            <a:ext cx="711200" cy="411162"/>
            <a:chOff x="3683" y="2401"/>
            <a:chExt cx="448" cy="259"/>
          </a:xfrm>
        </p:grpSpPr>
        <p:sp>
          <p:nvSpPr>
            <p:cNvPr id="161826" name="Oval 172"/>
            <p:cNvSpPr>
              <a:spLocks noChangeArrowheads="1"/>
            </p:cNvSpPr>
            <p:nvPr/>
          </p:nvSpPr>
          <p:spPr bwMode="auto">
            <a:xfrm>
              <a:off x="3684" y="2509"/>
              <a:ext cx="447" cy="151"/>
            </a:xfrm>
            <a:prstGeom prst="ellipse">
              <a:avLst/>
            </a:prstGeom>
            <a:solidFill>
              <a:srgbClr val="0078AA"/>
            </a:solidFill>
            <a:ln w="4763">
              <a:solidFill>
                <a:srgbClr val="AAE6FF"/>
              </a:solidFill>
              <a:round/>
              <a:headEnd/>
              <a:tailEnd/>
            </a:ln>
          </p:spPr>
          <p:txBody>
            <a:bodyPr/>
            <a:lstStyle/>
            <a:p>
              <a:endParaRPr lang="en-US"/>
            </a:p>
          </p:txBody>
        </p:sp>
        <p:sp>
          <p:nvSpPr>
            <p:cNvPr id="161827" name="Rectangle 173"/>
            <p:cNvSpPr>
              <a:spLocks noChangeArrowheads="1"/>
            </p:cNvSpPr>
            <p:nvPr/>
          </p:nvSpPr>
          <p:spPr bwMode="auto">
            <a:xfrm>
              <a:off x="3683" y="2478"/>
              <a:ext cx="446" cy="108"/>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828" name="Rectangle 174"/>
            <p:cNvSpPr>
              <a:spLocks noChangeArrowheads="1"/>
            </p:cNvSpPr>
            <p:nvPr/>
          </p:nvSpPr>
          <p:spPr bwMode="auto">
            <a:xfrm>
              <a:off x="3683" y="2478"/>
              <a:ext cx="446" cy="108"/>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829" name="Oval 175"/>
            <p:cNvSpPr>
              <a:spLocks noChangeArrowheads="1"/>
            </p:cNvSpPr>
            <p:nvPr/>
          </p:nvSpPr>
          <p:spPr bwMode="auto">
            <a:xfrm>
              <a:off x="3684" y="2401"/>
              <a:ext cx="447" cy="151"/>
            </a:xfrm>
            <a:prstGeom prst="ellipse">
              <a:avLst/>
            </a:prstGeom>
            <a:solidFill>
              <a:srgbClr val="00B4FF"/>
            </a:solidFill>
            <a:ln w="4763">
              <a:solidFill>
                <a:srgbClr val="AAE6FF"/>
              </a:solidFill>
              <a:round/>
              <a:headEnd/>
              <a:tailEnd/>
            </a:ln>
          </p:spPr>
          <p:txBody>
            <a:bodyPr/>
            <a:lstStyle/>
            <a:p>
              <a:endParaRPr lang="en-US"/>
            </a:p>
          </p:txBody>
        </p:sp>
        <p:grpSp>
          <p:nvGrpSpPr>
            <p:cNvPr id="161830" name="Group 176"/>
            <p:cNvGrpSpPr>
              <a:grpSpLocks/>
            </p:cNvGrpSpPr>
            <p:nvPr/>
          </p:nvGrpSpPr>
          <p:grpSpPr bwMode="auto">
            <a:xfrm>
              <a:off x="3751" y="2419"/>
              <a:ext cx="310" cy="116"/>
              <a:chOff x="3751" y="2419"/>
              <a:chExt cx="310" cy="116"/>
            </a:xfrm>
          </p:grpSpPr>
          <p:grpSp>
            <p:nvGrpSpPr>
              <p:cNvPr id="161833" name="Group 177"/>
              <p:cNvGrpSpPr>
                <a:grpSpLocks/>
              </p:cNvGrpSpPr>
              <p:nvPr/>
            </p:nvGrpSpPr>
            <p:grpSpPr bwMode="auto">
              <a:xfrm>
                <a:off x="3751" y="2419"/>
                <a:ext cx="307" cy="113"/>
                <a:chOff x="3751" y="2419"/>
                <a:chExt cx="307" cy="113"/>
              </a:xfrm>
            </p:grpSpPr>
            <p:sp>
              <p:nvSpPr>
                <p:cNvPr id="161843" name="Freeform 178"/>
                <p:cNvSpPr>
                  <a:spLocks/>
                </p:cNvSpPr>
                <p:nvPr/>
              </p:nvSpPr>
              <p:spPr bwMode="auto">
                <a:xfrm>
                  <a:off x="3912" y="2422"/>
                  <a:ext cx="146"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113"/>
                      </a:moveTo>
                      <a:lnTo>
                        <a:pt x="98" y="144"/>
                      </a:lnTo>
                      <a:lnTo>
                        <a:pt x="334" y="48"/>
                      </a:lnTo>
                      <a:lnTo>
                        <a:pt x="440" y="81"/>
                      </a:lnTo>
                      <a:lnTo>
                        <a:pt x="383" y="0"/>
                      </a:lnTo>
                      <a:lnTo>
                        <a:pt x="106" y="0"/>
                      </a:lnTo>
                      <a:lnTo>
                        <a:pt x="221" y="24"/>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44" name="Freeform 179"/>
                <p:cNvSpPr>
                  <a:spLocks/>
                </p:cNvSpPr>
                <p:nvPr/>
              </p:nvSpPr>
              <p:spPr bwMode="auto">
                <a:xfrm>
                  <a:off x="3912" y="2422"/>
                  <a:ext cx="146"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113"/>
                      </a:moveTo>
                      <a:lnTo>
                        <a:pt x="98" y="144"/>
                      </a:lnTo>
                      <a:lnTo>
                        <a:pt x="334" y="48"/>
                      </a:lnTo>
                      <a:lnTo>
                        <a:pt x="440" y="81"/>
                      </a:lnTo>
                      <a:lnTo>
                        <a:pt x="383" y="0"/>
                      </a:lnTo>
                      <a:lnTo>
                        <a:pt x="106" y="0"/>
                      </a:lnTo>
                      <a:lnTo>
                        <a:pt x="221" y="24"/>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45" name="Freeform 180"/>
                <p:cNvSpPr>
                  <a:spLocks/>
                </p:cNvSpPr>
                <p:nvPr/>
              </p:nvSpPr>
              <p:spPr bwMode="auto">
                <a:xfrm>
                  <a:off x="3751" y="2478"/>
                  <a:ext cx="147" cy="51"/>
                </a:xfrm>
                <a:custGeom>
                  <a:avLst/>
                  <a:gdLst>
                    <a:gd name="T0" fmla="*/ 0 w 441"/>
                    <a:gd name="T1" fmla="*/ 0 h 153"/>
                    <a:gd name="T2" fmla="*/ 0 w 441"/>
                    <a:gd name="T3" fmla="*/ 0 h 153"/>
                    <a:gd name="T4" fmla="*/ 0 w 441"/>
                    <a:gd name="T5" fmla="*/ 0 h 153"/>
                    <a:gd name="T6" fmla="*/ 0 w 441"/>
                    <a:gd name="T7" fmla="*/ 0 h 153"/>
                    <a:gd name="T8" fmla="*/ 0 w 441"/>
                    <a:gd name="T9" fmla="*/ 0 h 153"/>
                    <a:gd name="T10" fmla="*/ 0 w 441"/>
                    <a:gd name="T11" fmla="*/ 0 h 153"/>
                    <a:gd name="T12" fmla="*/ 0 w 441"/>
                    <a:gd name="T13" fmla="*/ 0 h 153"/>
                    <a:gd name="T14" fmla="*/ 0 w 441"/>
                    <a:gd name="T15" fmla="*/ 0 h 153"/>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53"/>
                    <a:gd name="T26" fmla="*/ 441 w 441"/>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53">
                      <a:moveTo>
                        <a:pt x="441" y="32"/>
                      </a:moveTo>
                      <a:lnTo>
                        <a:pt x="343" y="0"/>
                      </a:lnTo>
                      <a:lnTo>
                        <a:pt x="115" y="97"/>
                      </a:lnTo>
                      <a:lnTo>
                        <a:pt x="0" y="64"/>
                      </a:lnTo>
                      <a:lnTo>
                        <a:pt x="58" y="153"/>
                      </a:lnTo>
                      <a:lnTo>
                        <a:pt x="343" y="153"/>
                      </a:lnTo>
                      <a:lnTo>
                        <a:pt x="220" y="121"/>
                      </a:lnTo>
                      <a:lnTo>
                        <a:pt x="4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46" name="Freeform 181"/>
                <p:cNvSpPr>
                  <a:spLocks/>
                </p:cNvSpPr>
                <p:nvPr/>
              </p:nvSpPr>
              <p:spPr bwMode="auto">
                <a:xfrm>
                  <a:off x="3751" y="2478"/>
                  <a:ext cx="147" cy="51"/>
                </a:xfrm>
                <a:custGeom>
                  <a:avLst/>
                  <a:gdLst>
                    <a:gd name="T0" fmla="*/ 0 w 441"/>
                    <a:gd name="T1" fmla="*/ 0 h 153"/>
                    <a:gd name="T2" fmla="*/ 0 w 441"/>
                    <a:gd name="T3" fmla="*/ 0 h 153"/>
                    <a:gd name="T4" fmla="*/ 0 w 441"/>
                    <a:gd name="T5" fmla="*/ 0 h 153"/>
                    <a:gd name="T6" fmla="*/ 0 w 441"/>
                    <a:gd name="T7" fmla="*/ 0 h 153"/>
                    <a:gd name="T8" fmla="*/ 0 w 441"/>
                    <a:gd name="T9" fmla="*/ 0 h 153"/>
                    <a:gd name="T10" fmla="*/ 0 w 441"/>
                    <a:gd name="T11" fmla="*/ 0 h 153"/>
                    <a:gd name="T12" fmla="*/ 0 w 441"/>
                    <a:gd name="T13" fmla="*/ 0 h 153"/>
                    <a:gd name="T14" fmla="*/ 0 w 441"/>
                    <a:gd name="T15" fmla="*/ 0 h 153"/>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53"/>
                    <a:gd name="T26" fmla="*/ 441 w 441"/>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53">
                      <a:moveTo>
                        <a:pt x="441" y="32"/>
                      </a:moveTo>
                      <a:lnTo>
                        <a:pt x="343" y="0"/>
                      </a:lnTo>
                      <a:lnTo>
                        <a:pt x="115" y="97"/>
                      </a:lnTo>
                      <a:lnTo>
                        <a:pt x="0" y="64"/>
                      </a:lnTo>
                      <a:lnTo>
                        <a:pt x="58" y="153"/>
                      </a:lnTo>
                      <a:lnTo>
                        <a:pt x="343" y="153"/>
                      </a:lnTo>
                      <a:lnTo>
                        <a:pt x="220" y="121"/>
                      </a:lnTo>
                      <a:lnTo>
                        <a:pt x="44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47" name="Freeform 182"/>
                <p:cNvSpPr>
                  <a:spLocks/>
                </p:cNvSpPr>
                <p:nvPr/>
              </p:nvSpPr>
              <p:spPr bwMode="auto">
                <a:xfrm>
                  <a:off x="3759" y="2419"/>
                  <a:ext cx="147"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32"/>
                      </a:moveTo>
                      <a:lnTo>
                        <a:pt x="98" y="0"/>
                      </a:lnTo>
                      <a:lnTo>
                        <a:pt x="334" y="89"/>
                      </a:lnTo>
                      <a:lnTo>
                        <a:pt x="440" y="64"/>
                      </a:lnTo>
                      <a:lnTo>
                        <a:pt x="383" y="144"/>
                      </a:lnTo>
                      <a:lnTo>
                        <a:pt x="105" y="144"/>
                      </a:lnTo>
                      <a:lnTo>
                        <a:pt x="220" y="121"/>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48" name="Freeform 183"/>
                <p:cNvSpPr>
                  <a:spLocks/>
                </p:cNvSpPr>
                <p:nvPr/>
              </p:nvSpPr>
              <p:spPr bwMode="auto">
                <a:xfrm>
                  <a:off x="3759" y="2419"/>
                  <a:ext cx="147" cy="48"/>
                </a:xfrm>
                <a:custGeom>
                  <a:avLst/>
                  <a:gdLst>
                    <a:gd name="T0" fmla="*/ 0 w 440"/>
                    <a:gd name="T1" fmla="*/ 0 h 144"/>
                    <a:gd name="T2" fmla="*/ 0 w 440"/>
                    <a:gd name="T3" fmla="*/ 0 h 144"/>
                    <a:gd name="T4" fmla="*/ 0 w 440"/>
                    <a:gd name="T5" fmla="*/ 0 h 144"/>
                    <a:gd name="T6" fmla="*/ 0 w 440"/>
                    <a:gd name="T7" fmla="*/ 0 h 144"/>
                    <a:gd name="T8" fmla="*/ 0 w 440"/>
                    <a:gd name="T9" fmla="*/ 0 h 144"/>
                    <a:gd name="T10" fmla="*/ 0 w 440"/>
                    <a:gd name="T11" fmla="*/ 0 h 144"/>
                    <a:gd name="T12" fmla="*/ 0 w 440"/>
                    <a:gd name="T13" fmla="*/ 0 h 144"/>
                    <a:gd name="T14" fmla="*/ 0 w 440"/>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4"/>
                    <a:gd name="T26" fmla="*/ 440 w 440"/>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4">
                      <a:moveTo>
                        <a:pt x="0" y="32"/>
                      </a:moveTo>
                      <a:lnTo>
                        <a:pt x="98" y="0"/>
                      </a:lnTo>
                      <a:lnTo>
                        <a:pt x="334" y="89"/>
                      </a:lnTo>
                      <a:lnTo>
                        <a:pt x="440" y="64"/>
                      </a:lnTo>
                      <a:lnTo>
                        <a:pt x="383" y="144"/>
                      </a:lnTo>
                      <a:lnTo>
                        <a:pt x="105" y="144"/>
                      </a:lnTo>
                      <a:lnTo>
                        <a:pt x="220" y="121"/>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49" name="Freeform 184"/>
                <p:cNvSpPr>
                  <a:spLocks/>
                </p:cNvSpPr>
                <p:nvPr/>
              </p:nvSpPr>
              <p:spPr bwMode="auto">
                <a:xfrm>
                  <a:off x="3906" y="2483"/>
                  <a:ext cx="147" cy="49"/>
                </a:xfrm>
                <a:custGeom>
                  <a:avLst/>
                  <a:gdLst>
                    <a:gd name="T0" fmla="*/ 0 w 441"/>
                    <a:gd name="T1" fmla="*/ 0 h 146"/>
                    <a:gd name="T2" fmla="*/ 0 w 441"/>
                    <a:gd name="T3" fmla="*/ 0 h 146"/>
                    <a:gd name="T4" fmla="*/ 0 w 441"/>
                    <a:gd name="T5" fmla="*/ 0 h 146"/>
                    <a:gd name="T6" fmla="*/ 0 w 441"/>
                    <a:gd name="T7" fmla="*/ 0 h 146"/>
                    <a:gd name="T8" fmla="*/ 0 w 441"/>
                    <a:gd name="T9" fmla="*/ 0 h 146"/>
                    <a:gd name="T10" fmla="*/ 0 w 441"/>
                    <a:gd name="T11" fmla="*/ 0 h 146"/>
                    <a:gd name="T12" fmla="*/ 0 w 441"/>
                    <a:gd name="T13" fmla="*/ 0 h 146"/>
                    <a:gd name="T14" fmla="*/ 0 w 441"/>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6"/>
                    <a:gd name="T26" fmla="*/ 441 w 441"/>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6">
                      <a:moveTo>
                        <a:pt x="441" y="113"/>
                      </a:moveTo>
                      <a:lnTo>
                        <a:pt x="343" y="146"/>
                      </a:lnTo>
                      <a:lnTo>
                        <a:pt x="115" y="48"/>
                      </a:lnTo>
                      <a:lnTo>
                        <a:pt x="0" y="81"/>
                      </a:lnTo>
                      <a:lnTo>
                        <a:pt x="58" y="0"/>
                      </a:lnTo>
                      <a:lnTo>
                        <a:pt x="343" y="0"/>
                      </a:lnTo>
                      <a:lnTo>
                        <a:pt x="221" y="24"/>
                      </a:lnTo>
                      <a:lnTo>
                        <a:pt x="441"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50" name="Freeform 185"/>
                <p:cNvSpPr>
                  <a:spLocks/>
                </p:cNvSpPr>
                <p:nvPr/>
              </p:nvSpPr>
              <p:spPr bwMode="auto">
                <a:xfrm>
                  <a:off x="3906" y="2483"/>
                  <a:ext cx="147" cy="49"/>
                </a:xfrm>
                <a:custGeom>
                  <a:avLst/>
                  <a:gdLst>
                    <a:gd name="T0" fmla="*/ 0 w 441"/>
                    <a:gd name="T1" fmla="*/ 0 h 146"/>
                    <a:gd name="T2" fmla="*/ 0 w 441"/>
                    <a:gd name="T3" fmla="*/ 0 h 146"/>
                    <a:gd name="T4" fmla="*/ 0 w 441"/>
                    <a:gd name="T5" fmla="*/ 0 h 146"/>
                    <a:gd name="T6" fmla="*/ 0 w 441"/>
                    <a:gd name="T7" fmla="*/ 0 h 146"/>
                    <a:gd name="T8" fmla="*/ 0 w 441"/>
                    <a:gd name="T9" fmla="*/ 0 h 146"/>
                    <a:gd name="T10" fmla="*/ 0 w 441"/>
                    <a:gd name="T11" fmla="*/ 0 h 146"/>
                    <a:gd name="T12" fmla="*/ 0 w 441"/>
                    <a:gd name="T13" fmla="*/ 0 h 146"/>
                    <a:gd name="T14" fmla="*/ 0 w 441"/>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6"/>
                    <a:gd name="T26" fmla="*/ 441 w 441"/>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6">
                      <a:moveTo>
                        <a:pt x="441" y="113"/>
                      </a:moveTo>
                      <a:lnTo>
                        <a:pt x="343" y="146"/>
                      </a:lnTo>
                      <a:lnTo>
                        <a:pt x="115" y="48"/>
                      </a:lnTo>
                      <a:lnTo>
                        <a:pt x="0" y="81"/>
                      </a:lnTo>
                      <a:lnTo>
                        <a:pt x="58" y="0"/>
                      </a:lnTo>
                      <a:lnTo>
                        <a:pt x="343" y="0"/>
                      </a:lnTo>
                      <a:lnTo>
                        <a:pt x="221" y="24"/>
                      </a:lnTo>
                      <a:lnTo>
                        <a:pt x="441"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1834" name="Group 186"/>
              <p:cNvGrpSpPr>
                <a:grpSpLocks/>
              </p:cNvGrpSpPr>
              <p:nvPr/>
            </p:nvGrpSpPr>
            <p:grpSpPr bwMode="auto">
              <a:xfrm>
                <a:off x="3754" y="2422"/>
                <a:ext cx="307" cy="113"/>
                <a:chOff x="3754" y="2422"/>
                <a:chExt cx="307" cy="113"/>
              </a:xfrm>
            </p:grpSpPr>
            <p:sp>
              <p:nvSpPr>
                <p:cNvPr id="161835" name="Freeform 187"/>
                <p:cNvSpPr>
                  <a:spLocks/>
                </p:cNvSpPr>
                <p:nvPr/>
              </p:nvSpPr>
              <p:spPr bwMode="auto">
                <a:xfrm>
                  <a:off x="3914" y="2424"/>
                  <a:ext cx="147" cy="49"/>
                </a:xfrm>
                <a:custGeom>
                  <a:avLst/>
                  <a:gdLst>
                    <a:gd name="T0" fmla="*/ 0 w 440"/>
                    <a:gd name="T1" fmla="*/ 0 h 145"/>
                    <a:gd name="T2" fmla="*/ 0 w 440"/>
                    <a:gd name="T3" fmla="*/ 0 h 145"/>
                    <a:gd name="T4" fmla="*/ 0 w 440"/>
                    <a:gd name="T5" fmla="*/ 0 h 145"/>
                    <a:gd name="T6" fmla="*/ 0 w 440"/>
                    <a:gd name="T7" fmla="*/ 0 h 145"/>
                    <a:gd name="T8" fmla="*/ 0 w 440"/>
                    <a:gd name="T9" fmla="*/ 0 h 145"/>
                    <a:gd name="T10" fmla="*/ 0 w 440"/>
                    <a:gd name="T11" fmla="*/ 0 h 145"/>
                    <a:gd name="T12" fmla="*/ 0 w 440"/>
                    <a:gd name="T13" fmla="*/ 0 h 145"/>
                    <a:gd name="T14" fmla="*/ 0 w 440"/>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5"/>
                    <a:gd name="T26" fmla="*/ 440 w 440"/>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5">
                      <a:moveTo>
                        <a:pt x="0" y="113"/>
                      </a:moveTo>
                      <a:lnTo>
                        <a:pt x="98" y="145"/>
                      </a:lnTo>
                      <a:lnTo>
                        <a:pt x="334" y="48"/>
                      </a:lnTo>
                      <a:lnTo>
                        <a:pt x="440" y="81"/>
                      </a:lnTo>
                      <a:lnTo>
                        <a:pt x="383" y="0"/>
                      </a:lnTo>
                      <a:lnTo>
                        <a:pt x="106" y="0"/>
                      </a:lnTo>
                      <a:lnTo>
                        <a:pt x="221" y="24"/>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36" name="Freeform 188"/>
                <p:cNvSpPr>
                  <a:spLocks/>
                </p:cNvSpPr>
                <p:nvPr/>
              </p:nvSpPr>
              <p:spPr bwMode="auto">
                <a:xfrm>
                  <a:off x="3914" y="2424"/>
                  <a:ext cx="147" cy="49"/>
                </a:xfrm>
                <a:custGeom>
                  <a:avLst/>
                  <a:gdLst>
                    <a:gd name="T0" fmla="*/ 0 w 440"/>
                    <a:gd name="T1" fmla="*/ 0 h 145"/>
                    <a:gd name="T2" fmla="*/ 0 w 440"/>
                    <a:gd name="T3" fmla="*/ 0 h 145"/>
                    <a:gd name="T4" fmla="*/ 0 w 440"/>
                    <a:gd name="T5" fmla="*/ 0 h 145"/>
                    <a:gd name="T6" fmla="*/ 0 w 440"/>
                    <a:gd name="T7" fmla="*/ 0 h 145"/>
                    <a:gd name="T8" fmla="*/ 0 w 440"/>
                    <a:gd name="T9" fmla="*/ 0 h 145"/>
                    <a:gd name="T10" fmla="*/ 0 w 440"/>
                    <a:gd name="T11" fmla="*/ 0 h 145"/>
                    <a:gd name="T12" fmla="*/ 0 w 440"/>
                    <a:gd name="T13" fmla="*/ 0 h 145"/>
                    <a:gd name="T14" fmla="*/ 0 w 440"/>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5"/>
                    <a:gd name="T26" fmla="*/ 440 w 440"/>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5">
                      <a:moveTo>
                        <a:pt x="0" y="113"/>
                      </a:moveTo>
                      <a:lnTo>
                        <a:pt x="98" y="145"/>
                      </a:lnTo>
                      <a:lnTo>
                        <a:pt x="334" y="48"/>
                      </a:lnTo>
                      <a:lnTo>
                        <a:pt x="440" y="81"/>
                      </a:lnTo>
                      <a:lnTo>
                        <a:pt x="383" y="0"/>
                      </a:lnTo>
                      <a:lnTo>
                        <a:pt x="106" y="0"/>
                      </a:lnTo>
                      <a:lnTo>
                        <a:pt x="221" y="24"/>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37" name="Freeform 189"/>
                <p:cNvSpPr>
                  <a:spLocks/>
                </p:cNvSpPr>
                <p:nvPr/>
              </p:nvSpPr>
              <p:spPr bwMode="auto">
                <a:xfrm>
                  <a:off x="3754" y="2481"/>
                  <a:ext cx="147" cy="51"/>
                </a:xfrm>
                <a:custGeom>
                  <a:avLst/>
                  <a:gdLst>
                    <a:gd name="T0" fmla="*/ 0 w 440"/>
                    <a:gd name="T1" fmla="*/ 0 h 154"/>
                    <a:gd name="T2" fmla="*/ 0 w 440"/>
                    <a:gd name="T3" fmla="*/ 0 h 154"/>
                    <a:gd name="T4" fmla="*/ 0 w 440"/>
                    <a:gd name="T5" fmla="*/ 0 h 154"/>
                    <a:gd name="T6" fmla="*/ 0 w 440"/>
                    <a:gd name="T7" fmla="*/ 0 h 154"/>
                    <a:gd name="T8" fmla="*/ 0 w 440"/>
                    <a:gd name="T9" fmla="*/ 0 h 154"/>
                    <a:gd name="T10" fmla="*/ 0 w 440"/>
                    <a:gd name="T11" fmla="*/ 0 h 154"/>
                    <a:gd name="T12" fmla="*/ 0 w 440"/>
                    <a:gd name="T13" fmla="*/ 0 h 154"/>
                    <a:gd name="T14" fmla="*/ 0 w 440"/>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54"/>
                    <a:gd name="T26" fmla="*/ 440 w 440"/>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54">
                      <a:moveTo>
                        <a:pt x="440" y="32"/>
                      </a:moveTo>
                      <a:lnTo>
                        <a:pt x="342" y="0"/>
                      </a:lnTo>
                      <a:lnTo>
                        <a:pt x="114" y="97"/>
                      </a:lnTo>
                      <a:lnTo>
                        <a:pt x="0" y="65"/>
                      </a:lnTo>
                      <a:lnTo>
                        <a:pt x="57" y="154"/>
                      </a:lnTo>
                      <a:lnTo>
                        <a:pt x="342" y="154"/>
                      </a:lnTo>
                      <a:lnTo>
                        <a:pt x="219" y="121"/>
                      </a:lnTo>
                      <a:lnTo>
                        <a:pt x="44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38" name="Freeform 190"/>
                <p:cNvSpPr>
                  <a:spLocks/>
                </p:cNvSpPr>
                <p:nvPr/>
              </p:nvSpPr>
              <p:spPr bwMode="auto">
                <a:xfrm>
                  <a:off x="3754" y="2481"/>
                  <a:ext cx="147" cy="51"/>
                </a:xfrm>
                <a:custGeom>
                  <a:avLst/>
                  <a:gdLst>
                    <a:gd name="T0" fmla="*/ 0 w 440"/>
                    <a:gd name="T1" fmla="*/ 0 h 154"/>
                    <a:gd name="T2" fmla="*/ 0 w 440"/>
                    <a:gd name="T3" fmla="*/ 0 h 154"/>
                    <a:gd name="T4" fmla="*/ 0 w 440"/>
                    <a:gd name="T5" fmla="*/ 0 h 154"/>
                    <a:gd name="T6" fmla="*/ 0 w 440"/>
                    <a:gd name="T7" fmla="*/ 0 h 154"/>
                    <a:gd name="T8" fmla="*/ 0 w 440"/>
                    <a:gd name="T9" fmla="*/ 0 h 154"/>
                    <a:gd name="T10" fmla="*/ 0 w 440"/>
                    <a:gd name="T11" fmla="*/ 0 h 154"/>
                    <a:gd name="T12" fmla="*/ 0 w 440"/>
                    <a:gd name="T13" fmla="*/ 0 h 154"/>
                    <a:gd name="T14" fmla="*/ 0 w 440"/>
                    <a:gd name="T15" fmla="*/ 0 h 154"/>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54"/>
                    <a:gd name="T26" fmla="*/ 440 w 440"/>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54">
                      <a:moveTo>
                        <a:pt x="440" y="32"/>
                      </a:moveTo>
                      <a:lnTo>
                        <a:pt x="342" y="0"/>
                      </a:lnTo>
                      <a:lnTo>
                        <a:pt x="114" y="97"/>
                      </a:lnTo>
                      <a:lnTo>
                        <a:pt x="0" y="65"/>
                      </a:lnTo>
                      <a:lnTo>
                        <a:pt x="57" y="154"/>
                      </a:lnTo>
                      <a:lnTo>
                        <a:pt x="342" y="154"/>
                      </a:lnTo>
                      <a:lnTo>
                        <a:pt x="219" y="121"/>
                      </a:lnTo>
                      <a:lnTo>
                        <a:pt x="44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39" name="Freeform 191"/>
                <p:cNvSpPr>
                  <a:spLocks/>
                </p:cNvSpPr>
                <p:nvPr/>
              </p:nvSpPr>
              <p:spPr bwMode="auto">
                <a:xfrm>
                  <a:off x="3762" y="2422"/>
                  <a:ext cx="147" cy="48"/>
                </a:xfrm>
                <a:custGeom>
                  <a:avLst/>
                  <a:gdLst>
                    <a:gd name="T0" fmla="*/ 0 w 441"/>
                    <a:gd name="T1" fmla="*/ 0 h 144"/>
                    <a:gd name="T2" fmla="*/ 0 w 441"/>
                    <a:gd name="T3" fmla="*/ 0 h 144"/>
                    <a:gd name="T4" fmla="*/ 0 w 441"/>
                    <a:gd name="T5" fmla="*/ 0 h 144"/>
                    <a:gd name="T6" fmla="*/ 0 w 441"/>
                    <a:gd name="T7" fmla="*/ 0 h 144"/>
                    <a:gd name="T8" fmla="*/ 0 w 441"/>
                    <a:gd name="T9" fmla="*/ 0 h 144"/>
                    <a:gd name="T10" fmla="*/ 0 w 441"/>
                    <a:gd name="T11" fmla="*/ 0 h 144"/>
                    <a:gd name="T12" fmla="*/ 0 w 441"/>
                    <a:gd name="T13" fmla="*/ 0 h 144"/>
                    <a:gd name="T14" fmla="*/ 0 w 441"/>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4"/>
                    <a:gd name="T26" fmla="*/ 441 w 44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4">
                      <a:moveTo>
                        <a:pt x="0" y="32"/>
                      </a:moveTo>
                      <a:lnTo>
                        <a:pt x="97" y="0"/>
                      </a:lnTo>
                      <a:lnTo>
                        <a:pt x="334" y="89"/>
                      </a:lnTo>
                      <a:lnTo>
                        <a:pt x="441" y="64"/>
                      </a:lnTo>
                      <a:lnTo>
                        <a:pt x="383" y="144"/>
                      </a:lnTo>
                      <a:lnTo>
                        <a:pt x="105" y="144"/>
                      </a:lnTo>
                      <a:lnTo>
                        <a:pt x="220" y="121"/>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40" name="Freeform 192"/>
                <p:cNvSpPr>
                  <a:spLocks/>
                </p:cNvSpPr>
                <p:nvPr/>
              </p:nvSpPr>
              <p:spPr bwMode="auto">
                <a:xfrm>
                  <a:off x="3762" y="2422"/>
                  <a:ext cx="147" cy="48"/>
                </a:xfrm>
                <a:custGeom>
                  <a:avLst/>
                  <a:gdLst>
                    <a:gd name="T0" fmla="*/ 0 w 441"/>
                    <a:gd name="T1" fmla="*/ 0 h 144"/>
                    <a:gd name="T2" fmla="*/ 0 w 441"/>
                    <a:gd name="T3" fmla="*/ 0 h 144"/>
                    <a:gd name="T4" fmla="*/ 0 w 441"/>
                    <a:gd name="T5" fmla="*/ 0 h 144"/>
                    <a:gd name="T6" fmla="*/ 0 w 441"/>
                    <a:gd name="T7" fmla="*/ 0 h 144"/>
                    <a:gd name="T8" fmla="*/ 0 w 441"/>
                    <a:gd name="T9" fmla="*/ 0 h 144"/>
                    <a:gd name="T10" fmla="*/ 0 w 441"/>
                    <a:gd name="T11" fmla="*/ 0 h 144"/>
                    <a:gd name="T12" fmla="*/ 0 w 441"/>
                    <a:gd name="T13" fmla="*/ 0 h 144"/>
                    <a:gd name="T14" fmla="*/ 0 w 441"/>
                    <a:gd name="T15" fmla="*/ 0 h 144"/>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44"/>
                    <a:gd name="T26" fmla="*/ 441 w 44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44">
                      <a:moveTo>
                        <a:pt x="0" y="32"/>
                      </a:moveTo>
                      <a:lnTo>
                        <a:pt x="97" y="0"/>
                      </a:lnTo>
                      <a:lnTo>
                        <a:pt x="334" y="89"/>
                      </a:lnTo>
                      <a:lnTo>
                        <a:pt x="441" y="64"/>
                      </a:lnTo>
                      <a:lnTo>
                        <a:pt x="383" y="144"/>
                      </a:lnTo>
                      <a:lnTo>
                        <a:pt x="105" y="144"/>
                      </a:lnTo>
                      <a:lnTo>
                        <a:pt x="220" y="121"/>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41" name="Freeform 193"/>
                <p:cNvSpPr>
                  <a:spLocks/>
                </p:cNvSpPr>
                <p:nvPr/>
              </p:nvSpPr>
              <p:spPr bwMode="auto">
                <a:xfrm>
                  <a:off x="3909" y="2486"/>
                  <a:ext cx="147" cy="49"/>
                </a:xfrm>
                <a:custGeom>
                  <a:avLst/>
                  <a:gdLst>
                    <a:gd name="T0" fmla="*/ 0 w 440"/>
                    <a:gd name="T1" fmla="*/ 0 h 146"/>
                    <a:gd name="T2" fmla="*/ 0 w 440"/>
                    <a:gd name="T3" fmla="*/ 0 h 146"/>
                    <a:gd name="T4" fmla="*/ 0 w 440"/>
                    <a:gd name="T5" fmla="*/ 0 h 146"/>
                    <a:gd name="T6" fmla="*/ 0 w 440"/>
                    <a:gd name="T7" fmla="*/ 0 h 146"/>
                    <a:gd name="T8" fmla="*/ 0 w 440"/>
                    <a:gd name="T9" fmla="*/ 0 h 146"/>
                    <a:gd name="T10" fmla="*/ 0 w 440"/>
                    <a:gd name="T11" fmla="*/ 0 h 146"/>
                    <a:gd name="T12" fmla="*/ 0 w 440"/>
                    <a:gd name="T13" fmla="*/ 0 h 146"/>
                    <a:gd name="T14" fmla="*/ 0 w 440"/>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6"/>
                    <a:gd name="T26" fmla="*/ 440 w 440"/>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6">
                      <a:moveTo>
                        <a:pt x="440" y="113"/>
                      </a:moveTo>
                      <a:lnTo>
                        <a:pt x="342" y="146"/>
                      </a:lnTo>
                      <a:lnTo>
                        <a:pt x="114" y="49"/>
                      </a:lnTo>
                      <a:lnTo>
                        <a:pt x="0" y="81"/>
                      </a:lnTo>
                      <a:lnTo>
                        <a:pt x="57" y="0"/>
                      </a:lnTo>
                      <a:lnTo>
                        <a:pt x="342" y="0"/>
                      </a:lnTo>
                      <a:lnTo>
                        <a:pt x="220" y="24"/>
                      </a:lnTo>
                      <a:lnTo>
                        <a:pt x="4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42" name="Freeform 194"/>
                <p:cNvSpPr>
                  <a:spLocks/>
                </p:cNvSpPr>
                <p:nvPr/>
              </p:nvSpPr>
              <p:spPr bwMode="auto">
                <a:xfrm>
                  <a:off x="3909" y="2486"/>
                  <a:ext cx="147" cy="49"/>
                </a:xfrm>
                <a:custGeom>
                  <a:avLst/>
                  <a:gdLst>
                    <a:gd name="T0" fmla="*/ 0 w 440"/>
                    <a:gd name="T1" fmla="*/ 0 h 146"/>
                    <a:gd name="T2" fmla="*/ 0 w 440"/>
                    <a:gd name="T3" fmla="*/ 0 h 146"/>
                    <a:gd name="T4" fmla="*/ 0 w 440"/>
                    <a:gd name="T5" fmla="*/ 0 h 146"/>
                    <a:gd name="T6" fmla="*/ 0 w 440"/>
                    <a:gd name="T7" fmla="*/ 0 h 146"/>
                    <a:gd name="T8" fmla="*/ 0 w 440"/>
                    <a:gd name="T9" fmla="*/ 0 h 146"/>
                    <a:gd name="T10" fmla="*/ 0 w 440"/>
                    <a:gd name="T11" fmla="*/ 0 h 146"/>
                    <a:gd name="T12" fmla="*/ 0 w 440"/>
                    <a:gd name="T13" fmla="*/ 0 h 146"/>
                    <a:gd name="T14" fmla="*/ 0 w 440"/>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146"/>
                    <a:gd name="T26" fmla="*/ 440 w 440"/>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146">
                      <a:moveTo>
                        <a:pt x="440" y="113"/>
                      </a:moveTo>
                      <a:lnTo>
                        <a:pt x="342" y="146"/>
                      </a:lnTo>
                      <a:lnTo>
                        <a:pt x="114" y="49"/>
                      </a:lnTo>
                      <a:lnTo>
                        <a:pt x="0" y="81"/>
                      </a:lnTo>
                      <a:lnTo>
                        <a:pt x="57" y="0"/>
                      </a:lnTo>
                      <a:lnTo>
                        <a:pt x="342" y="0"/>
                      </a:lnTo>
                      <a:lnTo>
                        <a:pt x="220" y="24"/>
                      </a:lnTo>
                      <a:lnTo>
                        <a:pt x="4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61831" name="Line 195"/>
            <p:cNvSpPr>
              <a:spLocks noChangeShapeType="1"/>
            </p:cNvSpPr>
            <p:nvPr/>
          </p:nvSpPr>
          <p:spPr bwMode="auto">
            <a:xfrm>
              <a:off x="3683" y="2475"/>
              <a:ext cx="1" cy="107"/>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32" name="Line 196"/>
            <p:cNvSpPr>
              <a:spLocks noChangeShapeType="1"/>
            </p:cNvSpPr>
            <p:nvPr/>
          </p:nvSpPr>
          <p:spPr bwMode="auto">
            <a:xfrm>
              <a:off x="4129" y="2475"/>
              <a:ext cx="1" cy="107"/>
            </a:xfrm>
            <a:prstGeom prst="line">
              <a:avLst/>
            </a:prstGeom>
            <a:noFill/>
            <a:ln w="4763">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49637" name="Line 197"/>
          <p:cNvSpPr>
            <a:spLocks noChangeShapeType="1"/>
          </p:cNvSpPr>
          <p:nvPr/>
        </p:nvSpPr>
        <p:spPr bwMode="auto">
          <a:xfrm rot="16200000">
            <a:off x="3124200" y="1939925"/>
            <a:ext cx="0" cy="3276600"/>
          </a:xfrm>
          <a:prstGeom prst="line">
            <a:avLst/>
          </a:prstGeom>
          <a:noFill/>
          <a:ln w="57150">
            <a:solidFill>
              <a:schemeClr val="accent2"/>
            </a:solidFill>
            <a:round/>
            <a:headEnd type="triangle" w="med" len="med"/>
            <a:tailEnd type="triangle" w="med" len="med"/>
          </a:ln>
          <a:effectLst>
            <a:outerShdw dist="17961" dir="2700000" algn="ctr" rotWithShape="0">
              <a:schemeClr val="bg2"/>
            </a:outerShdw>
          </a:effectLst>
        </p:spPr>
        <p:txBody>
          <a:bodyPr wrap="none" anchor="ctr"/>
          <a:lstStyle/>
          <a:p>
            <a:pPr>
              <a:defRPr/>
            </a:pPr>
            <a:endParaRPr lang="en-US">
              <a:ea typeface="+mn-ea"/>
            </a:endParaRPr>
          </a:p>
        </p:txBody>
      </p:sp>
      <p:sp>
        <p:nvSpPr>
          <p:cNvPr id="161813" name="Rectangle 198"/>
          <p:cNvSpPr>
            <a:spLocks noChangeArrowheads="1"/>
          </p:cNvSpPr>
          <p:nvPr/>
        </p:nvSpPr>
        <p:spPr bwMode="auto">
          <a:xfrm>
            <a:off x="2884488" y="3498850"/>
            <a:ext cx="2622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1814" name="Rectangle 199"/>
          <p:cNvSpPr>
            <a:spLocks noChangeArrowheads="1"/>
          </p:cNvSpPr>
          <p:nvPr/>
        </p:nvSpPr>
        <p:spPr bwMode="auto">
          <a:xfrm>
            <a:off x="3536950" y="2790825"/>
            <a:ext cx="2901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nchorCtr="1"/>
          <a:lstStyle/>
          <a:p>
            <a:pPr defTabSz="814388">
              <a:lnSpc>
                <a:spcPct val="95000"/>
              </a:lnSpc>
              <a:spcBef>
                <a:spcPct val="35000"/>
              </a:spcBef>
              <a:buClr>
                <a:schemeClr val="folHlink"/>
              </a:buClr>
              <a:buSzPct val="100000"/>
              <a:buFont typeface="Arial" charset="0"/>
              <a:buNone/>
            </a:pPr>
            <a:r>
              <a:rPr lang="en-US" sz="1600"/>
              <a:t>A man-in-the-middle attack can only see cipher text</a:t>
            </a:r>
          </a:p>
        </p:txBody>
      </p:sp>
      <p:grpSp>
        <p:nvGrpSpPr>
          <p:cNvPr id="161815" name="Group 200"/>
          <p:cNvGrpSpPr>
            <a:grpSpLocks/>
          </p:cNvGrpSpPr>
          <p:nvPr/>
        </p:nvGrpSpPr>
        <p:grpSpPr bwMode="auto">
          <a:xfrm>
            <a:off x="2705100" y="3321050"/>
            <a:ext cx="3733800" cy="485775"/>
            <a:chOff x="3363" y="3428"/>
            <a:chExt cx="813" cy="192"/>
          </a:xfrm>
        </p:grpSpPr>
        <p:sp>
          <p:nvSpPr>
            <p:cNvPr id="161818" name="Oval 201"/>
            <p:cNvSpPr>
              <a:spLocks noChangeArrowheads="1"/>
            </p:cNvSpPr>
            <p:nvPr/>
          </p:nvSpPr>
          <p:spPr bwMode="auto">
            <a:xfrm>
              <a:off x="3365" y="3428"/>
              <a:ext cx="92" cy="191"/>
            </a:xfrm>
            <a:prstGeom prst="ellipse">
              <a:avLst/>
            </a:prstGeom>
            <a:solidFill>
              <a:srgbClr val="6C8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19" name="Rectangle 202"/>
            <p:cNvSpPr>
              <a:spLocks noChangeArrowheads="1"/>
            </p:cNvSpPr>
            <p:nvPr/>
          </p:nvSpPr>
          <p:spPr bwMode="auto">
            <a:xfrm>
              <a:off x="3415" y="3428"/>
              <a:ext cx="713" cy="191"/>
            </a:xfrm>
            <a:prstGeom prst="rect">
              <a:avLst/>
            </a:prstGeom>
            <a:solidFill>
              <a:srgbClr val="6C8F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820" name="Freeform 203"/>
            <p:cNvSpPr>
              <a:spLocks/>
            </p:cNvSpPr>
            <p:nvPr/>
          </p:nvSpPr>
          <p:spPr bwMode="auto">
            <a:xfrm>
              <a:off x="3376" y="3450"/>
              <a:ext cx="722" cy="11"/>
            </a:xfrm>
            <a:custGeom>
              <a:avLst/>
              <a:gdLst>
                <a:gd name="T0" fmla="*/ 1 w 1134"/>
                <a:gd name="T1" fmla="*/ 0 h 24"/>
                <a:gd name="T2" fmla="*/ 0 w 1134"/>
                <a:gd name="T3" fmla="*/ 0 h 24"/>
                <a:gd name="T4" fmla="*/ 0 w 1134"/>
                <a:gd name="T5" fmla="*/ 0 h 24"/>
                <a:gd name="T6" fmla="*/ 20 w 1134"/>
                <a:gd name="T7" fmla="*/ 0 h 24"/>
                <a:gd name="T8" fmla="*/ 20 w 1134"/>
                <a:gd name="T9" fmla="*/ 0 h 24"/>
                <a:gd name="T10" fmla="*/ 20 w 1134"/>
                <a:gd name="T11" fmla="*/ 0 h 24"/>
                <a:gd name="T12" fmla="*/ 1 w 1134"/>
                <a:gd name="T13" fmla="*/ 0 h 24"/>
                <a:gd name="T14" fmla="*/ 0 60000 65536"/>
                <a:gd name="T15" fmla="*/ 0 60000 65536"/>
                <a:gd name="T16" fmla="*/ 0 60000 65536"/>
                <a:gd name="T17" fmla="*/ 0 60000 65536"/>
                <a:gd name="T18" fmla="*/ 0 60000 65536"/>
                <a:gd name="T19" fmla="*/ 0 60000 65536"/>
                <a:gd name="T20" fmla="*/ 0 60000 65536"/>
                <a:gd name="T21" fmla="*/ 0 w 1134"/>
                <a:gd name="T22" fmla="*/ 0 h 24"/>
                <a:gd name="T23" fmla="*/ 1134 w 113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4" h="24">
                  <a:moveTo>
                    <a:pt x="6" y="0"/>
                  </a:moveTo>
                  <a:lnTo>
                    <a:pt x="0" y="12"/>
                  </a:lnTo>
                  <a:lnTo>
                    <a:pt x="0" y="24"/>
                  </a:lnTo>
                  <a:lnTo>
                    <a:pt x="1122" y="24"/>
                  </a:lnTo>
                  <a:lnTo>
                    <a:pt x="1128" y="18"/>
                  </a:lnTo>
                  <a:lnTo>
                    <a:pt x="1134" y="0"/>
                  </a:lnTo>
                  <a:lnTo>
                    <a:pt x="6"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21" name="Freeform 204"/>
            <p:cNvSpPr>
              <a:spLocks/>
            </p:cNvSpPr>
            <p:nvPr/>
          </p:nvSpPr>
          <p:spPr bwMode="auto">
            <a:xfrm>
              <a:off x="3376" y="3450"/>
              <a:ext cx="722" cy="11"/>
            </a:xfrm>
            <a:custGeom>
              <a:avLst/>
              <a:gdLst>
                <a:gd name="T0" fmla="*/ 1 w 1134"/>
                <a:gd name="T1" fmla="*/ 0 h 24"/>
                <a:gd name="T2" fmla="*/ 0 w 1134"/>
                <a:gd name="T3" fmla="*/ 0 h 24"/>
                <a:gd name="T4" fmla="*/ 0 w 1134"/>
                <a:gd name="T5" fmla="*/ 0 h 24"/>
                <a:gd name="T6" fmla="*/ 20 w 1134"/>
                <a:gd name="T7" fmla="*/ 0 h 24"/>
                <a:gd name="T8" fmla="*/ 20 w 1134"/>
                <a:gd name="T9" fmla="*/ 0 h 24"/>
                <a:gd name="T10" fmla="*/ 20 w 1134"/>
                <a:gd name="T11" fmla="*/ 0 h 24"/>
                <a:gd name="T12" fmla="*/ 1 w 1134"/>
                <a:gd name="T13" fmla="*/ 0 h 24"/>
                <a:gd name="T14" fmla="*/ 0 60000 65536"/>
                <a:gd name="T15" fmla="*/ 0 60000 65536"/>
                <a:gd name="T16" fmla="*/ 0 60000 65536"/>
                <a:gd name="T17" fmla="*/ 0 60000 65536"/>
                <a:gd name="T18" fmla="*/ 0 60000 65536"/>
                <a:gd name="T19" fmla="*/ 0 60000 65536"/>
                <a:gd name="T20" fmla="*/ 0 60000 65536"/>
                <a:gd name="T21" fmla="*/ 0 w 1134"/>
                <a:gd name="T22" fmla="*/ 0 h 24"/>
                <a:gd name="T23" fmla="*/ 1134 w 113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4" h="24">
                  <a:moveTo>
                    <a:pt x="6" y="0"/>
                  </a:moveTo>
                  <a:lnTo>
                    <a:pt x="0" y="12"/>
                  </a:lnTo>
                  <a:lnTo>
                    <a:pt x="0" y="24"/>
                  </a:lnTo>
                  <a:lnTo>
                    <a:pt x="1122" y="24"/>
                  </a:lnTo>
                  <a:lnTo>
                    <a:pt x="1128" y="18"/>
                  </a:lnTo>
                  <a:lnTo>
                    <a:pt x="1134" y="0"/>
                  </a:lnTo>
                  <a:lnTo>
                    <a:pt x="6" y="0"/>
                  </a:lnTo>
                  <a:close/>
                </a:path>
              </a:pathLst>
            </a:custGeom>
            <a:solidFill>
              <a:srgbClr val="B6C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22" name="Oval 205"/>
            <p:cNvSpPr>
              <a:spLocks noChangeArrowheads="1"/>
            </p:cNvSpPr>
            <p:nvPr/>
          </p:nvSpPr>
          <p:spPr bwMode="auto">
            <a:xfrm>
              <a:off x="4084" y="3429"/>
              <a:ext cx="92" cy="191"/>
            </a:xfrm>
            <a:prstGeom prst="ellipse">
              <a:avLst/>
            </a:prstGeom>
            <a:solidFill>
              <a:srgbClr val="364749"/>
            </a:solidFill>
            <a:ln w="9525">
              <a:solidFill>
                <a:srgbClr val="000000"/>
              </a:solidFill>
              <a:round/>
              <a:headEnd/>
              <a:tailEnd/>
            </a:ln>
          </p:spPr>
          <p:txBody>
            <a:bodyPr/>
            <a:lstStyle/>
            <a:p>
              <a:endParaRPr lang="en-US"/>
            </a:p>
          </p:txBody>
        </p:sp>
        <p:sp>
          <p:nvSpPr>
            <p:cNvPr id="161823" name="Arc 206"/>
            <p:cNvSpPr>
              <a:spLocks/>
            </p:cNvSpPr>
            <p:nvPr/>
          </p:nvSpPr>
          <p:spPr bwMode="auto">
            <a:xfrm>
              <a:off x="3363" y="3429"/>
              <a:ext cx="52" cy="191"/>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824" name="Line 207"/>
            <p:cNvSpPr>
              <a:spLocks noChangeShapeType="1"/>
            </p:cNvSpPr>
            <p:nvPr/>
          </p:nvSpPr>
          <p:spPr bwMode="auto">
            <a:xfrm>
              <a:off x="3407" y="3428"/>
              <a:ext cx="7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25" name="Line 208"/>
            <p:cNvSpPr>
              <a:spLocks noChangeShapeType="1"/>
            </p:cNvSpPr>
            <p:nvPr/>
          </p:nvSpPr>
          <p:spPr bwMode="auto">
            <a:xfrm>
              <a:off x="3407" y="3619"/>
              <a:ext cx="7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49649" name="Line 209"/>
          <p:cNvSpPr>
            <a:spLocks noChangeShapeType="1"/>
          </p:cNvSpPr>
          <p:nvPr/>
        </p:nvSpPr>
        <p:spPr bwMode="auto">
          <a:xfrm rot="16200000">
            <a:off x="7048500" y="2816225"/>
            <a:ext cx="0" cy="1524000"/>
          </a:xfrm>
          <a:prstGeom prst="line">
            <a:avLst/>
          </a:prstGeom>
          <a:noFill/>
          <a:ln w="57150">
            <a:solidFill>
              <a:schemeClr val="accent2"/>
            </a:solidFill>
            <a:round/>
            <a:headEnd/>
            <a:tailEnd type="triangle" w="med" len="med"/>
          </a:ln>
          <a:effectLst>
            <a:outerShdw dist="17961" dir="2700000" algn="ctr" rotWithShape="0">
              <a:schemeClr val="bg2"/>
            </a:outerShdw>
          </a:effectLst>
        </p:spPr>
        <p:txBody>
          <a:bodyPr wrap="none" anchor="ctr"/>
          <a:lstStyle/>
          <a:p>
            <a:pPr>
              <a:defRPr/>
            </a:pPr>
            <a:endParaRPr lang="en-US">
              <a:ea typeface="+mn-ea"/>
            </a:endParaRPr>
          </a:p>
        </p:txBody>
      </p:sp>
      <p:sp>
        <p:nvSpPr>
          <p:cNvPr id="161817" name="Rectangle 210"/>
          <p:cNvSpPr>
            <a:spLocks noChangeArrowheads="1"/>
          </p:cNvSpPr>
          <p:nvPr/>
        </p:nvSpPr>
        <p:spPr bwMode="auto">
          <a:xfrm>
            <a:off x="2940050" y="3419475"/>
            <a:ext cx="31781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p>
            <a:pPr algn="ctr" defTabSz="731838">
              <a:lnSpc>
                <a:spcPct val="100000"/>
              </a:lnSpc>
            </a:pPr>
            <a:r>
              <a:rPr lang="en-US" sz="2000">
                <a:solidFill>
                  <a:schemeClr val="bg1"/>
                </a:solidFill>
              </a:rPr>
              <a:t>IPSec tunnel</a:t>
            </a:r>
          </a:p>
        </p:txBody>
      </p:sp>
    </p:spTree>
    <p:extLst>
      <p:ext uri="{BB962C8B-B14F-4D97-AF65-F5344CB8AC3E}">
        <p14:creationId xmlns:p14="http://schemas.microsoft.com/office/powerpoint/2010/main" val="252913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title"/>
          </p:nvPr>
        </p:nvSpPr>
        <p:spPr/>
        <p:txBody>
          <a:bodyPr/>
          <a:lstStyle/>
          <a:p>
            <a:r>
              <a:rPr lang="en-US" smtClean="0"/>
              <a:t>DoS and DDoS Attack Mitigation</a:t>
            </a:r>
            <a:endParaRPr lang="en-US"/>
          </a:p>
        </p:txBody>
      </p:sp>
      <p:sp>
        <p:nvSpPr>
          <p:cNvPr id="162819" name="Rectangle 5"/>
          <p:cNvSpPr>
            <a:spLocks noGrp="1" noChangeArrowheads="1"/>
          </p:cNvSpPr>
          <p:nvPr>
            <p:ph idx="1"/>
          </p:nvPr>
        </p:nvSpPr>
        <p:spPr/>
        <p:txBody>
          <a:bodyPr>
            <a:normAutofit/>
          </a:bodyPr>
          <a:lstStyle/>
          <a:p>
            <a:r>
              <a:rPr lang="en-US" dirty="0" smtClean="0"/>
              <a:t>Anti-</a:t>
            </a:r>
            <a:r>
              <a:rPr lang="en-US" dirty="0" err="1" smtClean="0"/>
              <a:t>DoS</a:t>
            </a:r>
            <a:r>
              <a:rPr lang="en-US" dirty="0" smtClean="0"/>
              <a:t> features on routers and firewalls:</a:t>
            </a:r>
          </a:p>
          <a:p>
            <a:pPr lvl="1"/>
            <a:r>
              <a:rPr lang="en-US" dirty="0" smtClean="0"/>
              <a:t>Proper configuration of anti-</a:t>
            </a:r>
            <a:r>
              <a:rPr lang="en-US" dirty="0" err="1" smtClean="0"/>
              <a:t>DoS</a:t>
            </a:r>
            <a:r>
              <a:rPr lang="en-US" dirty="0" smtClean="0"/>
              <a:t> features on routers and firewalls can help limit the effectiveness of an attack</a:t>
            </a:r>
          </a:p>
          <a:p>
            <a:pPr lvl="1"/>
            <a:r>
              <a:rPr lang="en-US" dirty="0" smtClean="0"/>
              <a:t>These features often involve limits on the amount of half-open TCP connections that a system allows at any given time</a:t>
            </a:r>
          </a:p>
          <a:p>
            <a:pPr lvl="1"/>
            <a:r>
              <a:rPr lang="en-US" dirty="0" smtClean="0">
                <a:latin typeface="Arial" charset="0"/>
              </a:rPr>
              <a:t>An </a:t>
            </a:r>
            <a:r>
              <a:rPr lang="en-US" dirty="0">
                <a:latin typeface="Arial" charset="0"/>
              </a:rPr>
              <a:t>organization can implement traffic rate limiting with its Service </a:t>
            </a:r>
            <a:r>
              <a:rPr lang="en-US" dirty="0" smtClean="0">
                <a:latin typeface="Arial" charset="0"/>
              </a:rPr>
              <a:t>Provider</a:t>
            </a:r>
            <a:endParaRPr lang="en-US" dirty="0" smtClean="0"/>
          </a:p>
        </p:txBody>
      </p:sp>
      <p:pic>
        <p:nvPicPr>
          <p:cNvPr id="4" name="Picture 3"/>
          <p:cNvPicPr>
            <a:picLocks noChangeAspect="1"/>
          </p:cNvPicPr>
          <p:nvPr/>
        </p:nvPicPr>
        <p:blipFill>
          <a:blip r:embed="rId3"/>
          <a:stretch>
            <a:fillRect/>
          </a:stretch>
        </p:blipFill>
        <p:spPr>
          <a:xfrm>
            <a:off x="2352519" y="3811588"/>
            <a:ext cx="4749800" cy="2743200"/>
          </a:xfrm>
          <a:prstGeom prst="rect">
            <a:avLst/>
          </a:prstGeom>
        </p:spPr>
      </p:pic>
    </p:spTree>
    <p:extLst>
      <p:ext uri="{BB962C8B-B14F-4D97-AF65-F5344CB8AC3E}">
        <p14:creationId xmlns:p14="http://schemas.microsoft.com/office/powerpoint/2010/main" val="290422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4"/>
          <p:cNvSpPr>
            <a:spLocks noGrp="1" noChangeArrowheads="1"/>
          </p:cNvSpPr>
          <p:nvPr>
            <p:ph type="title"/>
          </p:nvPr>
        </p:nvSpPr>
        <p:spPr/>
        <p:txBody>
          <a:bodyPr/>
          <a:lstStyle/>
          <a:p>
            <a:r>
              <a:rPr lang="en-US" smtClean="0"/>
              <a:t>IP Spoofing Attack Mitigation</a:t>
            </a:r>
            <a:endParaRPr lang="en-US"/>
          </a:p>
        </p:txBody>
      </p:sp>
      <p:sp>
        <p:nvSpPr>
          <p:cNvPr id="164867" name="Rectangle 5"/>
          <p:cNvSpPr>
            <a:spLocks noGrp="1" noChangeArrowheads="1"/>
          </p:cNvSpPr>
          <p:nvPr>
            <p:ph idx="1"/>
          </p:nvPr>
        </p:nvSpPr>
        <p:spPr/>
        <p:txBody>
          <a:bodyPr>
            <a:normAutofit fontScale="92500" lnSpcReduction="10000"/>
          </a:bodyPr>
          <a:lstStyle/>
          <a:p>
            <a:r>
              <a:rPr lang="en-US" dirty="0"/>
              <a:t>Anti-spoof features on routers and firewalls:</a:t>
            </a:r>
          </a:p>
          <a:p>
            <a:pPr lvl="1"/>
            <a:r>
              <a:rPr lang="en-US" dirty="0"/>
              <a:t>Proper configuration of anti-spoof features on your routers and firewalls can reduce your risk of attack</a:t>
            </a:r>
          </a:p>
          <a:p>
            <a:pPr lvl="1"/>
            <a:r>
              <a:rPr lang="en-US" dirty="0"/>
              <a:t>These features include an appropriate filtering with access lists, unicast reverse path forwarding that looks up the routing table to identify spoofed packets, disabling of source route options, and </a:t>
            </a:r>
            <a:r>
              <a:rPr lang="en-US" dirty="0" smtClean="0"/>
              <a:t>others</a:t>
            </a:r>
          </a:p>
          <a:p>
            <a:r>
              <a:rPr lang="en-US" dirty="0" smtClean="0"/>
              <a:t>The threat of IP spoofing can be reduced, but not eliminated, using these measures:</a:t>
            </a:r>
          </a:p>
          <a:p>
            <a:pPr lvl="1"/>
            <a:r>
              <a:rPr lang="en-US" dirty="0" smtClean="0"/>
              <a:t>Access control configuration</a:t>
            </a:r>
          </a:p>
          <a:p>
            <a:pPr lvl="1"/>
            <a:r>
              <a:rPr lang="en-US" dirty="0" smtClean="0"/>
              <a:t>Encryption</a:t>
            </a:r>
          </a:p>
          <a:p>
            <a:pPr lvl="1"/>
            <a:r>
              <a:rPr lang="en-US" dirty="0" smtClean="0"/>
              <a:t>RFC 3704 filtering</a:t>
            </a:r>
          </a:p>
          <a:p>
            <a:r>
              <a:rPr lang="en-US" dirty="0" smtClean="0"/>
              <a:t>Additional authentication requirement that does not use IP address-based authentication; examples are: </a:t>
            </a:r>
          </a:p>
          <a:p>
            <a:pPr lvl="1"/>
            <a:r>
              <a:rPr lang="en-US" dirty="0" smtClean="0"/>
              <a:t>Cryptographic (recommended)</a:t>
            </a:r>
          </a:p>
          <a:p>
            <a:pPr lvl="1"/>
            <a:r>
              <a:rPr lang="en-US" dirty="0" smtClean="0"/>
              <a:t>Strong, two-factor, one-time passwords</a:t>
            </a:r>
            <a:endParaRPr lang="en-US" dirty="0"/>
          </a:p>
        </p:txBody>
      </p:sp>
    </p:spTree>
    <p:extLst>
      <p:ext uri="{BB962C8B-B14F-4D97-AF65-F5344CB8AC3E}">
        <p14:creationId xmlns:p14="http://schemas.microsoft.com/office/powerpoint/2010/main" val="246496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10 Best Practices</a:t>
            </a:r>
            <a:endParaRPr lang="en-US"/>
          </a:p>
        </p:txBody>
      </p:sp>
      <p:sp>
        <p:nvSpPr>
          <p:cNvPr id="2759683" name="Rectangle 3"/>
          <p:cNvSpPr>
            <a:spLocks noGrp="1" noChangeArrowheads="1"/>
          </p:cNvSpPr>
          <p:nvPr>
            <p:ph idx="1"/>
          </p:nvPr>
        </p:nvSpPr>
        <p:spPr/>
        <p:txBody>
          <a:bodyPr>
            <a:normAutofit fontScale="85000" lnSpcReduction="20000"/>
          </a:bodyPr>
          <a:lstStyle/>
          <a:p>
            <a:pPr marL="457200" indent="-457200">
              <a:buFont typeface="+mj-lt"/>
              <a:buAutoNum type="arabicParenR"/>
            </a:pPr>
            <a:r>
              <a:rPr lang="en-US" sz="1800" dirty="0" smtClean="0"/>
              <a:t>Keep patches up to date by installing them weekly or daily, if possible, to prevent buffer overflow and privilege escalation attacks.</a:t>
            </a:r>
          </a:p>
          <a:p>
            <a:pPr marL="457200" indent="-457200">
              <a:buFont typeface="+mj-lt"/>
              <a:buAutoNum type="arabicParenR"/>
            </a:pPr>
            <a:r>
              <a:rPr lang="en-US" sz="1800" dirty="0" smtClean="0"/>
              <a:t>Shut down unnecessary services and ports.</a:t>
            </a:r>
          </a:p>
          <a:p>
            <a:pPr marL="457200" indent="-457200">
              <a:buFont typeface="+mj-lt"/>
              <a:buAutoNum type="arabicParenR"/>
            </a:pPr>
            <a:r>
              <a:rPr lang="en-US" sz="1800" dirty="0" smtClean="0"/>
              <a:t>Use strong passwords and change them often.</a:t>
            </a:r>
          </a:p>
          <a:p>
            <a:pPr marL="457200" indent="-457200">
              <a:buFont typeface="+mj-lt"/>
              <a:buAutoNum type="arabicParenR"/>
            </a:pPr>
            <a:r>
              <a:rPr lang="en-US" sz="1800" dirty="0" smtClean="0"/>
              <a:t>Control physical access to systems.</a:t>
            </a:r>
          </a:p>
          <a:p>
            <a:pPr marL="457200" indent="-457200">
              <a:buFont typeface="+mj-lt"/>
              <a:buAutoNum type="arabicParenR"/>
            </a:pPr>
            <a:r>
              <a:rPr lang="en-US" sz="1800" dirty="0" smtClean="0"/>
              <a:t>Avoid unnecessary web page inputs. </a:t>
            </a:r>
          </a:p>
          <a:p>
            <a:pPr lvl="1"/>
            <a:r>
              <a:rPr lang="en-US" sz="1600" dirty="0" smtClean="0"/>
              <a:t>Some websites allow users to enter usernames and passwords. </a:t>
            </a:r>
          </a:p>
          <a:p>
            <a:pPr lvl="1"/>
            <a:r>
              <a:rPr lang="en-US" sz="1600" dirty="0" smtClean="0"/>
              <a:t>A hacker can enter more than just a username. </a:t>
            </a:r>
          </a:p>
          <a:p>
            <a:pPr lvl="1"/>
            <a:r>
              <a:rPr lang="en-US" sz="1600" dirty="0" smtClean="0"/>
              <a:t>For example, entering "</a:t>
            </a:r>
            <a:r>
              <a:rPr lang="en-US" sz="1600" dirty="0" err="1" smtClean="0"/>
              <a:t>jdoe</a:t>
            </a:r>
            <a:r>
              <a:rPr lang="en-US" sz="1600" dirty="0" smtClean="0"/>
              <a:t>; </a:t>
            </a:r>
            <a:r>
              <a:rPr lang="en-US" sz="1600" dirty="0" err="1" smtClean="0"/>
              <a:t>rm</a:t>
            </a:r>
            <a:r>
              <a:rPr lang="en-US" sz="1600" dirty="0" smtClean="0"/>
              <a:t> -</a:t>
            </a:r>
            <a:r>
              <a:rPr lang="en-US" sz="1600" dirty="0" err="1" smtClean="0"/>
              <a:t>rf</a:t>
            </a:r>
            <a:r>
              <a:rPr lang="en-US" sz="1600" dirty="0" smtClean="0"/>
              <a:t> /" might allow an attacker to remove the root file system from a UNIX server. </a:t>
            </a:r>
          </a:p>
          <a:p>
            <a:pPr lvl="1"/>
            <a:r>
              <a:rPr lang="en-US" sz="1600" dirty="0" smtClean="0"/>
              <a:t>Programmers should limit input characters and not accept invalid characters such as | ; &lt; &gt; as input.</a:t>
            </a:r>
          </a:p>
          <a:p>
            <a:pPr marL="457200" indent="-457200">
              <a:buFont typeface="+mj-lt"/>
              <a:buAutoNum type="arabicParenR"/>
            </a:pPr>
            <a:r>
              <a:rPr lang="en-US" sz="1800" dirty="0"/>
              <a:t>Perform backups and test the backed up files on a regular basis.</a:t>
            </a:r>
          </a:p>
          <a:p>
            <a:pPr marL="457200" indent="-457200">
              <a:buFont typeface="+mj-lt"/>
              <a:buAutoNum type="arabicParenR"/>
            </a:pPr>
            <a:r>
              <a:rPr lang="en-US" sz="1800" dirty="0"/>
              <a:t>Educate employees about the risks of social engineering, and develop strategies to validate identities over the phone, via email, or in person.</a:t>
            </a:r>
          </a:p>
          <a:p>
            <a:pPr lvl="1"/>
            <a:r>
              <a:rPr lang="en-US" sz="1400" dirty="0">
                <a:hlinkClick r:id="rId2"/>
              </a:rPr>
              <a:t>http://www.networkworld.com/news/2010/091610-social-networks.html?source=NWWNLE_nlt_daily_pm_2010-09-16</a:t>
            </a:r>
            <a:r>
              <a:rPr lang="en-US" sz="1400" dirty="0"/>
              <a:t> </a:t>
            </a:r>
          </a:p>
          <a:p>
            <a:pPr lvl="1"/>
            <a:r>
              <a:rPr lang="en-US" sz="1400" dirty="0">
                <a:hlinkClick r:id="rId3"/>
              </a:rPr>
              <a:t>http://searchsecurity.techtarget.com/news/1519804/Phishing-attacks-target-users-of-Facebook-other-social-networks?asrc=EM_NLN_12420860&amp;track=NL-102&amp;ad=784799&amp;</a:t>
            </a:r>
            <a:r>
              <a:rPr lang="en-US" sz="1400" dirty="0"/>
              <a:t> </a:t>
            </a:r>
          </a:p>
          <a:p>
            <a:pPr marL="457200" indent="-457200">
              <a:buFont typeface="+mj-lt"/>
              <a:buAutoNum type="arabicParenR"/>
            </a:pPr>
            <a:r>
              <a:rPr lang="en-US" sz="1800" dirty="0"/>
              <a:t>Encrypt and password-protect sensitive data.</a:t>
            </a:r>
          </a:p>
          <a:p>
            <a:pPr marL="457200" indent="-457200">
              <a:buFont typeface="+mj-lt"/>
              <a:buAutoNum type="arabicParenR"/>
            </a:pPr>
            <a:r>
              <a:rPr lang="en-US" sz="1800" dirty="0"/>
              <a:t>Implement security hardware and software such as firewalls, IPSs, virtual private network (VPN) devices, anti-virus software, and content filtering.</a:t>
            </a:r>
          </a:p>
          <a:p>
            <a:pPr marL="457200" indent="-457200">
              <a:buFont typeface="+mj-lt"/>
              <a:buAutoNum type="arabicParenR"/>
            </a:pPr>
            <a:r>
              <a:rPr lang="en-US" sz="1800" dirty="0"/>
              <a:t>Develop a written security policy for the company.</a:t>
            </a:r>
          </a:p>
          <a:p>
            <a:pPr lvl="1"/>
            <a:endParaRPr lang="en-US" sz="1600" dirty="0"/>
          </a:p>
        </p:txBody>
      </p:sp>
    </p:spTree>
    <p:extLst>
      <p:ext uri="{BB962C8B-B14F-4D97-AF65-F5344CB8AC3E}">
        <p14:creationId xmlns:p14="http://schemas.microsoft.com/office/powerpoint/2010/main" val="397541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Morris Worm</a:t>
            </a:r>
            <a:endParaRPr lang="en-US" dirty="0"/>
          </a:p>
        </p:txBody>
      </p:sp>
      <p:sp>
        <p:nvSpPr>
          <p:cNvPr id="31747" name="Rectangle 3"/>
          <p:cNvSpPr>
            <a:spLocks noGrp="1" noChangeArrowheads="1"/>
          </p:cNvSpPr>
          <p:nvPr>
            <p:ph sz="half" idx="1"/>
          </p:nvPr>
        </p:nvSpPr>
        <p:spPr>
          <a:xfrm>
            <a:off x="324196" y="1206375"/>
            <a:ext cx="5652655" cy="5216649"/>
          </a:xfrm>
        </p:spPr>
        <p:txBody>
          <a:bodyPr>
            <a:normAutofit lnSpcReduction="10000"/>
          </a:bodyPr>
          <a:lstStyle/>
          <a:p>
            <a:r>
              <a:rPr lang="en-US" sz="1800" dirty="0" smtClean="0"/>
              <a:t>The </a:t>
            </a:r>
            <a:r>
              <a:rPr lang="en-US" sz="1800" b="1" dirty="0" smtClean="0">
                <a:solidFill>
                  <a:schemeClr val="accent1"/>
                </a:solidFill>
              </a:rPr>
              <a:t>Morris worm </a:t>
            </a:r>
            <a:r>
              <a:rPr lang="en-US" sz="1800" dirty="0" smtClean="0"/>
              <a:t>or Internet worm was the first computer worm distributed via the Internet</a:t>
            </a:r>
          </a:p>
          <a:p>
            <a:r>
              <a:rPr lang="en-US" sz="1800" dirty="0" smtClean="0"/>
              <a:t>It was written by a student at Cornell University, Robert Tappan Morris, and launched on November 2, 1988 from MIT</a:t>
            </a:r>
            <a:endParaRPr lang="cs-CZ" sz="1800" dirty="0" smtClean="0"/>
          </a:p>
          <a:p>
            <a:r>
              <a:rPr lang="en-US" sz="1800" dirty="0"/>
              <a:t>The Morris worm worked by </a:t>
            </a:r>
            <a:r>
              <a:rPr lang="en-US" sz="1800" dirty="0">
                <a:solidFill>
                  <a:schemeClr val="accent1"/>
                </a:solidFill>
              </a:rPr>
              <a:t>exploiting known vulnerabilities</a:t>
            </a:r>
            <a:r>
              <a:rPr lang="en-US" sz="1800" dirty="0"/>
              <a:t> in Unix </a:t>
            </a:r>
            <a:r>
              <a:rPr lang="en-US" sz="1800" dirty="0" err="1"/>
              <a:t>sendmail</a:t>
            </a:r>
            <a:r>
              <a:rPr lang="en-US" sz="1800" dirty="0"/>
              <a:t>, Finger, </a:t>
            </a:r>
            <a:r>
              <a:rPr lang="en-US" sz="1800" dirty="0" err="1"/>
              <a:t>rsh</a:t>
            </a:r>
            <a:r>
              <a:rPr lang="en-US" sz="1800" dirty="0"/>
              <a:t>/</a:t>
            </a:r>
            <a:r>
              <a:rPr lang="en-US" sz="1800" dirty="0" err="1"/>
              <a:t>rexec</a:t>
            </a:r>
            <a:r>
              <a:rPr lang="en-US" sz="1800" dirty="0"/>
              <a:t> and weak </a:t>
            </a:r>
            <a:r>
              <a:rPr lang="en-US" sz="1800" dirty="0" smtClean="0"/>
              <a:t>passwords</a:t>
            </a:r>
            <a:endParaRPr lang="en-US" sz="1800" dirty="0"/>
          </a:p>
          <a:p>
            <a:r>
              <a:rPr lang="en-US" sz="1800" dirty="0"/>
              <a:t>It is usually reported that </a:t>
            </a:r>
            <a:r>
              <a:rPr lang="en-US" sz="1800" dirty="0">
                <a:solidFill>
                  <a:schemeClr val="accent1"/>
                </a:solidFill>
              </a:rPr>
              <a:t>around 6,000 major Unix machines</a:t>
            </a:r>
            <a:r>
              <a:rPr lang="en-US" sz="1800" dirty="0"/>
              <a:t> were infected by the Morris </a:t>
            </a:r>
            <a:r>
              <a:rPr lang="en-US" sz="1800" dirty="0" smtClean="0"/>
              <a:t>worm</a:t>
            </a:r>
            <a:endParaRPr lang="en-US" sz="1800" dirty="0"/>
          </a:p>
          <a:p>
            <a:pPr lvl="1"/>
            <a:r>
              <a:rPr lang="en-US" sz="1600" dirty="0"/>
              <a:t>The cost of the damage was estimated at $</a:t>
            </a:r>
            <a:r>
              <a:rPr lang="en-US" sz="1600" dirty="0" smtClean="0"/>
              <a:t>10M–100M</a:t>
            </a:r>
          </a:p>
          <a:p>
            <a:r>
              <a:rPr lang="en-US" sz="1800" dirty="0" smtClean="0"/>
              <a:t>It is considered the first worm and was certainly the first to gain significant mainstream media attention</a:t>
            </a:r>
          </a:p>
          <a:p>
            <a:pPr lvl="1"/>
            <a:r>
              <a:rPr lang="en-US" sz="1600" dirty="0" smtClean="0"/>
              <a:t>It also resulted in the first conviction in the US under the 1986 Computer Fraud and Abuse Act</a:t>
            </a:r>
            <a:endParaRPr lang="cs-CZ" sz="1600" dirty="0" smtClean="0"/>
          </a:p>
          <a:p>
            <a:pPr lvl="1"/>
            <a:r>
              <a:rPr lang="en-US" sz="1600" dirty="0"/>
              <a:t>After appeals he was sentenced to </a:t>
            </a:r>
            <a:r>
              <a:rPr lang="en-US" sz="1600" dirty="0">
                <a:solidFill>
                  <a:schemeClr val="accent1"/>
                </a:solidFill>
              </a:rPr>
              <a:t>three years probation, 400 hours of community service, and a fine of $</a:t>
            </a:r>
            <a:r>
              <a:rPr lang="en-US" sz="1600" dirty="0" smtClean="0">
                <a:solidFill>
                  <a:schemeClr val="accent1"/>
                </a:solidFill>
              </a:rPr>
              <a:t>10,000</a:t>
            </a:r>
            <a:endParaRPr lang="en-US" sz="1600" dirty="0">
              <a:solidFill>
                <a:schemeClr val="accent1"/>
              </a:solidFill>
            </a:endParaRPr>
          </a:p>
          <a:p>
            <a:pPr lvl="1"/>
            <a:endParaRPr lang="en-US" sz="1600" dirty="0" smtClean="0"/>
          </a:p>
          <a:p>
            <a:endParaRPr lang="en-US" sz="1800" dirty="0" smtClean="0"/>
          </a:p>
          <a:p>
            <a:endParaRPr lang="en-US" sz="1800" dirty="0"/>
          </a:p>
        </p:txBody>
      </p:sp>
      <p:pic>
        <p:nvPicPr>
          <p:cNvPr id="31748" name="Picture 7" descr="ap_morris_090331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866" y="2461594"/>
            <a:ext cx="2976944" cy="223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57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5"/>
          <p:cNvSpPr>
            <a:spLocks noGrp="1" noChangeArrowheads="1"/>
          </p:cNvSpPr>
          <p:nvPr>
            <p:ph type="ctrTitle"/>
          </p:nvPr>
        </p:nvSpPr>
        <p:spPr/>
        <p:txBody>
          <a:bodyPr/>
          <a:lstStyle/>
          <a:p>
            <a:r>
              <a:rPr lang="en-US" altLang="ja-JP" smtClean="0"/>
              <a:t>Thinking Like a Hacker</a:t>
            </a:r>
            <a:endParaRPr lang="en-US" dirty="0"/>
          </a:p>
        </p:txBody>
      </p:sp>
    </p:spTree>
    <p:extLst>
      <p:ext uri="{BB962C8B-B14F-4D97-AF65-F5344CB8AC3E}">
        <p14:creationId xmlns:p14="http://schemas.microsoft.com/office/powerpoint/2010/main" val="92987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267201" y="1371600"/>
            <a:ext cx="4562006" cy="4933845"/>
          </a:xfrm>
        </p:spPr>
        <p:txBody>
          <a:bodyPr>
            <a:normAutofit/>
          </a:bodyPr>
          <a:lstStyle/>
          <a:p>
            <a:r>
              <a:rPr lang="en-US" altLang="ja-JP" sz="2000" i="1" dirty="0" smtClean="0"/>
              <a:t>"If you know yourself but not your enemy, for every victory gained you will also suffer a defeat."  </a:t>
            </a:r>
          </a:p>
          <a:p>
            <a:pPr lvl="1"/>
            <a:r>
              <a:rPr lang="en-US" altLang="ja-JP" sz="1600" dirty="0" smtClean="0"/>
              <a:t>Sun Tzu – The Art of War</a:t>
            </a:r>
          </a:p>
          <a:p>
            <a:r>
              <a:rPr lang="en-US" altLang="ja-JP" sz="2000" dirty="0" smtClean="0"/>
              <a:t>Before learning how to defend against attacks, you need to know how a potential attacker operates. </a:t>
            </a:r>
          </a:p>
        </p:txBody>
      </p:sp>
      <p:sp>
        <p:nvSpPr>
          <p:cNvPr id="169986" name="Rectangle 2"/>
          <p:cNvSpPr>
            <a:spLocks noGrp="1" noChangeArrowheads="1"/>
          </p:cNvSpPr>
          <p:nvPr>
            <p:ph type="title"/>
          </p:nvPr>
        </p:nvSpPr>
        <p:spPr/>
        <p:txBody>
          <a:bodyPr/>
          <a:lstStyle/>
          <a:p>
            <a:r>
              <a:rPr lang="en-US" altLang="ja-JP" dirty="0" smtClean="0"/>
              <a:t>Know Thine Enemy</a:t>
            </a:r>
            <a:endParaRPr lang="en-US" dirty="0"/>
          </a:p>
        </p:txBody>
      </p:sp>
      <p:pic>
        <p:nvPicPr>
          <p:cNvPr id="2666500" name="Picture 4" descr="suntz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3187700" cy="468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8219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type="title"/>
          </p:nvPr>
        </p:nvSpPr>
        <p:spPr/>
        <p:txBody>
          <a:bodyPr/>
          <a:lstStyle/>
          <a:p>
            <a:pPr eaLnBrk="1" hangingPunct="1"/>
            <a:r>
              <a:rPr lang="en-US" altLang="ja-JP">
                <a:latin typeface="Arial" charset="0"/>
                <a:cs typeface="ＭＳ Ｐゴシック" charset="0"/>
              </a:rPr>
              <a:t>Seven Steps to Hacking a Network</a:t>
            </a:r>
            <a:endParaRPr lang="en-US">
              <a:latin typeface="Arial" charset="0"/>
            </a:endParaRPr>
          </a:p>
        </p:txBody>
      </p:sp>
      <p:sp>
        <p:nvSpPr>
          <p:cNvPr id="2669572" name="Rectangle 4"/>
          <p:cNvSpPr>
            <a:spLocks noGrp="1" noChangeArrowheads="1"/>
          </p:cNvSpPr>
          <p:nvPr>
            <p:ph idx="1"/>
          </p:nvPr>
        </p:nvSpPr>
        <p:spPr/>
        <p:txBody>
          <a:bodyPr>
            <a:normAutofit/>
          </a:bodyPr>
          <a:lstStyle/>
          <a:p>
            <a:pPr marL="457200" indent="-457200">
              <a:lnSpc>
                <a:spcPct val="85000"/>
              </a:lnSpc>
              <a:buFont typeface="+mj-lt"/>
              <a:buAutoNum type="arabicParenR"/>
            </a:pPr>
            <a:r>
              <a:rPr lang="en-US" altLang="ko-KR" dirty="0" smtClean="0">
                <a:latin typeface="Arial" charset="0"/>
                <a:ea typeface="Gulim" charset="0"/>
                <a:cs typeface="Gulim" charset="0"/>
              </a:rPr>
              <a:t>Perform </a:t>
            </a:r>
            <a:r>
              <a:rPr lang="en-US" altLang="ko-KR" dirty="0">
                <a:latin typeface="Arial" charset="0"/>
                <a:ea typeface="Gulim" charset="0"/>
                <a:cs typeface="Gulim" charset="0"/>
              </a:rPr>
              <a:t>footprint analysis (reconnaissance</a:t>
            </a:r>
            <a:r>
              <a:rPr lang="en-US" altLang="ko-KR" dirty="0" smtClean="0">
                <a:latin typeface="Arial" charset="0"/>
                <a:ea typeface="Gulim" charset="0"/>
                <a:cs typeface="Gulim" charset="0"/>
              </a:rPr>
              <a:t>)</a:t>
            </a:r>
            <a:endParaRPr lang="en-US" sz="1600" dirty="0">
              <a:latin typeface="Arial" charset="0"/>
            </a:endParaRPr>
          </a:p>
          <a:p>
            <a:pPr marL="457200" indent="-457200">
              <a:lnSpc>
                <a:spcPct val="85000"/>
              </a:lnSpc>
              <a:buFont typeface="+mj-lt"/>
              <a:buAutoNum type="arabicParenR"/>
            </a:pPr>
            <a:r>
              <a:rPr lang="en-US" altLang="ko-KR" dirty="0" smtClean="0">
                <a:latin typeface="Arial" charset="0"/>
                <a:ea typeface="Gulim" charset="0"/>
                <a:cs typeface="Gulim" charset="0"/>
              </a:rPr>
              <a:t>Detail </a:t>
            </a:r>
            <a:r>
              <a:rPr lang="en-US" altLang="ko-KR" dirty="0">
                <a:latin typeface="Arial" charset="0"/>
                <a:ea typeface="Gulim" charset="0"/>
                <a:cs typeface="Gulim" charset="0"/>
              </a:rPr>
              <a:t>the </a:t>
            </a:r>
            <a:r>
              <a:rPr lang="en-US" altLang="ko-KR" dirty="0" smtClean="0">
                <a:latin typeface="Arial" charset="0"/>
                <a:ea typeface="Gulim" charset="0"/>
                <a:cs typeface="Gulim" charset="0"/>
              </a:rPr>
              <a:t>information</a:t>
            </a:r>
            <a:endParaRPr lang="en-US" sz="1600" dirty="0">
              <a:latin typeface="Arial" charset="0"/>
            </a:endParaRPr>
          </a:p>
          <a:p>
            <a:pPr marL="457200" indent="-457200">
              <a:lnSpc>
                <a:spcPct val="85000"/>
              </a:lnSpc>
              <a:buFont typeface="+mj-lt"/>
              <a:buAutoNum type="arabicParenR"/>
            </a:pPr>
            <a:r>
              <a:rPr lang="en-US" altLang="ko-KR" dirty="0" smtClean="0">
                <a:latin typeface="Arial" charset="0"/>
                <a:ea typeface="Gulim" charset="0"/>
                <a:cs typeface="Gulim" charset="0"/>
              </a:rPr>
              <a:t>Manipulate </a:t>
            </a:r>
            <a:r>
              <a:rPr lang="en-US" altLang="ko-KR" dirty="0">
                <a:latin typeface="Arial" charset="0"/>
                <a:ea typeface="Gulim" charset="0"/>
                <a:cs typeface="Gulim" charset="0"/>
              </a:rPr>
              <a:t>users to gain </a:t>
            </a:r>
            <a:r>
              <a:rPr lang="en-US" altLang="ko-KR" dirty="0" smtClean="0">
                <a:latin typeface="Arial" charset="0"/>
                <a:ea typeface="Gulim" charset="0"/>
                <a:cs typeface="Gulim" charset="0"/>
              </a:rPr>
              <a:t>access</a:t>
            </a:r>
            <a:endParaRPr lang="en-US" sz="1600" dirty="0">
              <a:latin typeface="Arial" charset="0"/>
            </a:endParaRPr>
          </a:p>
          <a:p>
            <a:pPr marL="457200" indent="-457200">
              <a:lnSpc>
                <a:spcPct val="85000"/>
              </a:lnSpc>
              <a:buFont typeface="+mj-lt"/>
              <a:buAutoNum type="arabicParenR"/>
            </a:pPr>
            <a:r>
              <a:rPr lang="en-US" altLang="ko-KR" dirty="0" smtClean="0">
                <a:latin typeface="Arial" charset="0"/>
                <a:ea typeface="Gulim" charset="0"/>
                <a:cs typeface="Gulim" charset="0"/>
              </a:rPr>
              <a:t>Escalate privileges</a:t>
            </a:r>
            <a:endParaRPr lang="en-US" sz="1600" dirty="0">
              <a:latin typeface="Arial" charset="0"/>
            </a:endParaRPr>
          </a:p>
          <a:p>
            <a:pPr marL="457200" indent="-457200">
              <a:lnSpc>
                <a:spcPct val="85000"/>
              </a:lnSpc>
              <a:buFont typeface="+mj-lt"/>
              <a:buAutoNum type="arabicParenR"/>
            </a:pPr>
            <a:r>
              <a:rPr lang="en-US" altLang="ko-KR" dirty="0" smtClean="0">
                <a:latin typeface="Arial" charset="0"/>
                <a:ea typeface="Gulim" charset="0"/>
                <a:cs typeface="Gulim" charset="0"/>
              </a:rPr>
              <a:t>Gather </a:t>
            </a:r>
            <a:r>
              <a:rPr lang="en-US" altLang="ko-KR" dirty="0">
                <a:latin typeface="Arial" charset="0"/>
                <a:ea typeface="Gulim" charset="0"/>
                <a:cs typeface="Gulim" charset="0"/>
              </a:rPr>
              <a:t>additional passwords and </a:t>
            </a:r>
            <a:r>
              <a:rPr lang="en-US" altLang="ko-KR" dirty="0" smtClean="0">
                <a:latin typeface="Arial" charset="0"/>
                <a:ea typeface="Gulim" charset="0"/>
                <a:cs typeface="Gulim" charset="0"/>
              </a:rPr>
              <a:t>secrets</a:t>
            </a:r>
            <a:endParaRPr lang="en-US" sz="1600" dirty="0">
              <a:latin typeface="Arial" charset="0"/>
            </a:endParaRPr>
          </a:p>
          <a:p>
            <a:pPr marL="457200" indent="-457200">
              <a:lnSpc>
                <a:spcPct val="85000"/>
              </a:lnSpc>
              <a:buFont typeface="+mj-lt"/>
              <a:buAutoNum type="arabicParenR"/>
            </a:pPr>
            <a:r>
              <a:rPr lang="en-US" dirty="0" smtClean="0">
                <a:latin typeface="Arial" charset="0"/>
              </a:rPr>
              <a:t>I</a:t>
            </a:r>
            <a:r>
              <a:rPr lang="en-US" altLang="ko-KR" dirty="0" smtClean="0">
                <a:latin typeface="Arial" charset="0"/>
                <a:ea typeface="Gulim" charset="0"/>
                <a:cs typeface="Gulim" charset="0"/>
              </a:rPr>
              <a:t>nstall </a:t>
            </a:r>
            <a:r>
              <a:rPr lang="en-US" altLang="ko-KR" dirty="0">
                <a:latin typeface="Arial" charset="0"/>
                <a:ea typeface="Gulim" charset="0"/>
                <a:cs typeface="Gulim" charset="0"/>
              </a:rPr>
              <a:t>back </a:t>
            </a:r>
            <a:r>
              <a:rPr lang="en-US" altLang="ko-KR" dirty="0" smtClean="0">
                <a:latin typeface="Arial" charset="0"/>
                <a:ea typeface="Gulim" charset="0"/>
                <a:cs typeface="Gulim" charset="0"/>
              </a:rPr>
              <a:t>doors</a:t>
            </a:r>
            <a:endParaRPr lang="en-US" sz="1600" dirty="0">
              <a:latin typeface="Arial" charset="0"/>
            </a:endParaRPr>
          </a:p>
          <a:p>
            <a:pPr marL="457200" indent="-457200">
              <a:lnSpc>
                <a:spcPct val="85000"/>
              </a:lnSpc>
              <a:buFont typeface="+mj-lt"/>
              <a:buAutoNum type="arabicParenR"/>
            </a:pPr>
            <a:r>
              <a:rPr lang="en-US" altLang="ko-KR" dirty="0" smtClean="0">
                <a:latin typeface="Arial" charset="0"/>
                <a:ea typeface="Gulim" charset="0"/>
                <a:cs typeface="Gulim" charset="0"/>
              </a:rPr>
              <a:t>Leverage </a:t>
            </a:r>
            <a:r>
              <a:rPr lang="en-US" altLang="ko-KR" dirty="0">
                <a:latin typeface="Arial" charset="0"/>
                <a:ea typeface="Gulim" charset="0"/>
                <a:cs typeface="Gulim" charset="0"/>
              </a:rPr>
              <a:t>the compromised </a:t>
            </a:r>
            <a:r>
              <a:rPr lang="en-US" altLang="ko-KR" dirty="0" smtClean="0">
                <a:latin typeface="Arial" charset="0"/>
                <a:ea typeface="Gulim" charset="0"/>
                <a:cs typeface="Gulim" charset="0"/>
              </a:rPr>
              <a:t>system</a:t>
            </a:r>
            <a:endParaRPr lang="en-US" altLang="ko-KR" dirty="0">
              <a:latin typeface="Arial" charset="0"/>
              <a:ea typeface="Gulim" charset="0"/>
              <a:cs typeface="Gulim" charset="0"/>
            </a:endParaRPr>
          </a:p>
        </p:txBody>
      </p:sp>
    </p:spTree>
    <p:extLst>
      <p:ext uri="{BB962C8B-B14F-4D97-AF65-F5344CB8AC3E}">
        <p14:creationId xmlns:p14="http://schemas.microsoft.com/office/powerpoint/2010/main" val="151099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AU" smtClean="0"/>
              <a:t>Software Tools</a:t>
            </a:r>
            <a:endParaRPr lang="en-US"/>
          </a:p>
        </p:txBody>
      </p:sp>
      <p:sp>
        <p:nvSpPr>
          <p:cNvPr id="2679811" name="Rectangle 3"/>
          <p:cNvSpPr>
            <a:spLocks noGrp="1" noChangeArrowheads="1"/>
          </p:cNvSpPr>
          <p:nvPr>
            <p:ph idx="1"/>
          </p:nvPr>
        </p:nvSpPr>
        <p:spPr/>
        <p:txBody>
          <a:bodyPr/>
          <a:lstStyle/>
          <a:p>
            <a:r>
              <a:rPr lang="en-US" dirty="0" smtClean="0"/>
              <a:t>A great deal of hacker tools are available:</a:t>
            </a:r>
          </a:p>
          <a:p>
            <a:pPr lvl="1"/>
            <a:r>
              <a:rPr lang="en-US" dirty="0" err="1" smtClean="0"/>
              <a:t>Netcat</a:t>
            </a:r>
            <a:r>
              <a:rPr lang="en-US" dirty="0" smtClean="0"/>
              <a:t>: </a:t>
            </a:r>
            <a:r>
              <a:rPr lang="en-US" dirty="0" err="1" smtClean="0"/>
              <a:t>Netcat</a:t>
            </a:r>
            <a:r>
              <a:rPr lang="en-US" dirty="0" smtClean="0"/>
              <a:t> is a featured networking utility that reads and writes data across network connections using the TCP/IP protocol. </a:t>
            </a:r>
          </a:p>
          <a:p>
            <a:pPr lvl="1"/>
            <a:r>
              <a:rPr lang="en-US" dirty="0" smtClean="0"/>
              <a:t>Microsoft </a:t>
            </a:r>
            <a:r>
              <a:rPr lang="en-US" dirty="0" err="1" smtClean="0"/>
              <a:t>EPDump</a:t>
            </a:r>
            <a:r>
              <a:rPr lang="en-US" dirty="0" smtClean="0"/>
              <a:t> and Remote Procedure Call (RPC) Dump: These tools provide information about Microsoft RPC services on a server:</a:t>
            </a:r>
          </a:p>
          <a:p>
            <a:pPr lvl="2"/>
            <a:r>
              <a:rPr lang="en-US" dirty="0" smtClean="0"/>
              <a:t>The Microsoft </a:t>
            </a:r>
            <a:r>
              <a:rPr lang="en-US" dirty="0" err="1" smtClean="0"/>
              <a:t>EPDump</a:t>
            </a:r>
            <a:r>
              <a:rPr lang="en-US" dirty="0" smtClean="0"/>
              <a:t> application shows what is running and waiting on dynamically assigned ports.</a:t>
            </a:r>
          </a:p>
          <a:p>
            <a:pPr lvl="2"/>
            <a:r>
              <a:rPr lang="en-US" dirty="0" smtClean="0"/>
              <a:t>The RPC Dump (</a:t>
            </a:r>
            <a:r>
              <a:rPr lang="en-US" dirty="0" err="1" smtClean="0"/>
              <a:t>rpcdump.exe</a:t>
            </a:r>
            <a:r>
              <a:rPr lang="en-US" dirty="0" smtClean="0"/>
              <a:t>) application is a command-line tool that queries RPC endpoints for status and other information on RPC.</a:t>
            </a:r>
          </a:p>
          <a:p>
            <a:pPr lvl="1"/>
            <a:r>
              <a:rPr lang="en-US" dirty="0" err="1" smtClean="0"/>
              <a:t>GetMAC</a:t>
            </a:r>
            <a:r>
              <a:rPr lang="en-US" dirty="0" smtClean="0"/>
              <a:t>: This application provides a quick way to find the MAC (Ethernet) layer address and binding order for a computer running Microsoft Windows 2000 locally or across a network.</a:t>
            </a:r>
          </a:p>
          <a:p>
            <a:pPr lvl="1"/>
            <a:r>
              <a:rPr lang="en-US" dirty="0" smtClean="0"/>
              <a:t>Software development kits (SDKs): SDKs provide hackers with the basic tools that they need to learn more about systems. </a:t>
            </a:r>
            <a:endParaRPr lang="en-US" dirty="0"/>
          </a:p>
        </p:txBody>
      </p:sp>
    </p:spTree>
    <p:extLst>
      <p:ext uri="{BB962C8B-B14F-4D97-AF65-F5344CB8AC3E}">
        <p14:creationId xmlns:p14="http://schemas.microsoft.com/office/powerpoint/2010/main" val="279842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US">
                <a:latin typeface="Arial" charset="0"/>
              </a:rPr>
              <a:t>Common Social Engineering Methods</a:t>
            </a:r>
          </a:p>
        </p:txBody>
      </p:sp>
      <p:sp>
        <p:nvSpPr>
          <p:cNvPr id="184323" name="Rectangle 3"/>
          <p:cNvSpPr>
            <a:spLocks noGrp="1" noChangeArrowheads="1"/>
          </p:cNvSpPr>
          <p:nvPr>
            <p:ph idx="1"/>
          </p:nvPr>
        </p:nvSpPr>
        <p:spPr/>
        <p:txBody>
          <a:bodyPr>
            <a:normAutofit lnSpcReduction="10000"/>
          </a:bodyPr>
          <a:lstStyle/>
          <a:p>
            <a:pPr>
              <a:lnSpc>
                <a:spcPct val="100000"/>
              </a:lnSpc>
              <a:spcBef>
                <a:spcPct val="20000"/>
              </a:spcBef>
              <a:spcAft>
                <a:spcPct val="20000"/>
              </a:spcAft>
            </a:pPr>
            <a:r>
              <a:rPr lang="en-US" sz="1600" dirty="0">
                <a:latin typeface="Arial" charset="0"/>
              </a:rPr>
              <a:t>Posing as a fellow employee, as an employee of a vendor, partner company, or law enforcement, as someone in authority, as a new employee requesting help, as a vendor or systems manufacturer calling to offer a system patch or </a:t>
            </a:r>
            <a:r>
              <a:rPr lang="en-US" sz="1600" dirty="0" smtClean="0">
                <a:latin typeface="Arial" charset="0"/>
              </a:rPr>
              <a:t>update.</a:t>
            </a:r>
            <a:endParaRPr lang="en-US" sz="1600" dirty="0">
              <a:latin typeface="Arial" charset="0"/>
            </a:endParaRPr>
          </a:p>
          <a:p>
            <a:pPr>
              <a:lnSpc>
                <a:spcPct val="100000"/>
              </a:lnSpc>
              <a:spcBef>
                <a:spcPct val="20000"/>
              </a:spcBef>
              <a:spcAft>
                <a:spcPct val="20000"/>
              </a:spcAft>
            </a:pPr>
            <a:r>
              <a:rPr lang="en-US" sz="1600" dirty="0">
                <a:latin typeface="Arial" charset="0"/>
              </a:rPr>
              <a:t>Offering help if a problem occurs, then making the problem occur, thereby manipulating the victim to call them for </a:t>
            </a:r>
            <a:r>
              <a:rPr lang="en-US" sz="1600" dirty="0" smtClean="0">
                <a:latin typeface="Arial" charset="0"/>
              </a:rPr>
              <a:t>help.</a:t>
            </a:r>
            <a:endParaRPr lang="en-US" sz="1600" dirty="0">
              <a:latin typeface="Arial" charset="0"/>
            </a:endParaRPr>
          </a:p>
          <a:p>
            <a:pPr>
              <a:lnSpc>
                <a:spcPct val="100000"/>
              </a:lnSpc>
              <a:spcBef>
                <a:spcPct val="20000"/>
              </a:spcBef>
              <a:spcAft>
                <a:spcPct val="20000"/>
              </a:spcAft>
            </a:pPr>
            <a:r>
              <a:rPr lang="en-US" sz="1600" dirty="0">
                <a:latin typeface="Arial" charset="0"/>
              </a:rPr>
              <a:t>Sending free software or patch for victim to </a:t>
            </a:r>
            <a:r>
              <a:rPr lang="en-US" sz="1600" dirty="0" smtClean="0">
                <a:latin typeface="Arial" charset="0"/>
              </a:rPr>
              <a:t>install.</a:t>
            </a:r>
            <a:endParaRPr lang="en-US" sz="1600" dirty="0">
              <a:latin typeface="Arial" charset="0"/>
            </a:endParaRPr>
          </a:p>
          <a:p>
            <a:pPr>
              <a:lnSpc>
                <a:spcPct val="100000"/>
              </a:lnSpc>
              <a:spcBef>
                <a:spcPct val="20000"/>
              </a:spcBef>
              <a:spcAft>
                <a:spcPct val="20000"/>
              </a:spcAft>
            </a:pPr>
            <a:r>
              <a:rPr lang="en-US" sz="1600" dirty="0">
                <a:latin typeface="Arial" charset="0"/>
              </a:rPr>
              <a:t>Sending a virus or Trojan Horse as an email </a:t>
            </a:r>
            <a:r>
              <a:rPr lang="en-US" sz="1600" dirty="0" smtClean="0">
                <a:latin typeface="Arial" charset="0"/>
              </a:rPr>
              <a:t>attachment.</a:t>
            </a:r>
            <a:endParaRPr lang="en-US" sz="1600" dirty="0">
              <a:latin typeface="Arial" charset="0"/>
            </a:endParaRPr>
          </a:p>
          <a:p>
            <a:pPr>
              <a:lnSpc>
                <a:spcPct val="100000"/>
              </a:lnSpc>
              <a:spcBef>
                <a:spcPct val="20000"/>
              </a:spcBef>
              <a:spcAft>
                <a:spcPct val="20000"/>
              </a:spcAft>
            </a:pPr>
            <a:r>
              <a:rPr lang="en-US" sz="1600" dirty="0">
                <a:latin typeface="Arial" charset="0"/>
              </a:rPr>
              <a:t>Using a false pop-up window asking user to log in again or sign on with </a:t>
            </a:r>
            <a:r>
              <a:rPr lang="en-US" sz="1600" dirty="0" smtClean="0">
                <a:latin typeface="Arial" charset="0"/>
              </a:rPr>
              <a:t>password.</a:t>
            </a:r>
            <a:endParaRPr lang="en-US" sz="1600" dirty="0">
              <a:latin typeface="Arial" charset="0"/>
            </a:endParaRPr>
          </a:p>
          <a:p>
            <a:pPr>
              <a:lnSpc>
                <a:spcPct val="100000"/>
              </a:lnSpc>
              <a:spcBef>
                <a:spcPct val="20000"/>
              </a:spcBef>
              <a:spcAft>
                <a:spcPct val="20000"/>
              </a:spcAft>
            </a:pPr>
            <a:r>
              <a:rPr lang="en-US" sz="1600" dirty="0">
                <a:latin typeface="Arial" charset="0"/>
              </a:rPr>
              <a:t>Leaving a USB stick, or CD around the workplace with malicious software on </a:t>
            </a:r>
            <a:r>
              <a:rPr lang="en-US" sz="1600" dirty="0" smtClean="0">
                <a:latin typeface="Arial" charset="0"/>
              </a:rPr>
              <a:t>it.</a:t>
            </a:r>
            <a:endParaRPr lang="en-US" sz="1600" dirty="0">
              <a:latin typeface="Arial" charset="0"/>
            </a:endParaRPr>
          </a:p>
          <a:p>
            <a:pPr>
              <a:lnSpc>
                <a:spcPct val="100000"/>
              </a:lnSpc>
              <a:spcBef>
                <a:spcPct val="20000"/>
              </a:spcBef>
              <a:spcAft>
                <a:spcPct val="20000"/>
              </a:spcAft>
            </a:pPr>
            <a:r>
              <a:rPr lang="en-US" sz="1600" dirty="0">
                <a:latin typeface="Arial" charset="0"/>
              </a:rPr>
              <a:t>Using insider lingo and terminology to gain </a:t>
            </a:r>
            <a:r>
              <a:rPr lang="en-US" sz="1600" dirty="0" smtClean="0">
                <a:latin typeface="Arial" charset="0"/>
              </a:rPr>
              <a:t>trust.</a:t>
            </a:r>
            <a:endParaRPr lang="en-US" sz="1600" dirty="0">
              <a:latin typeface="Arial" charset="0"/>
            </a:endParaRPr>
          </a:p>
          <a:p>
            <a:pPr>
              <a:lnSpc>
                <a:spcPct val="100000"/>
              </a:lnSpc>
              <a:spcBef>
                <a:spcPct val="20000"/>
              </a:spcBef>
              <a:spcAft>
                <a:spcPct val="20000"/>
              </a:spcAft>
            </a:pPr>
            <a:r>
              <a:rPr lang="en-US" sz="1600" dirty="0">
                <a:latin typeface="Arial" charset="0"/>
              </a:rPr>
              <a:t>Offering a prize for registering at a Web site with username and </a:t>
            </a:r>
            <a:r>
              <a:rPr lang="en-US" sz="1600" dirty="0" smtClean="0">
                <a:latin typeface="Arial" charset="0"/>
              </a:rPr>
              <a:t>password.</a:t>
            </a:r>
            <a:endParaRPr lang="en-US" sz="1600" dirty="0">
              <a:latin typeface="Arial" charset="0"/>
            </a:endParaRPr>
          </a:p>
          <a:p>
            <a:pPr>
              <a:lnSpc>
                <a:spcPct val="100000"/>
              </a:lnSpc>
              <a:spcBef>
                <a:spcPct val="20000"/>
              </a:spcBef>
              <a:spcAft>
                <a:spcPct val="20000"/>
              </a:spcAft>
            </a:pPr>
            <a:r>
              <a:rPr lang="en-US" sz="1600" dirty="0">
                <a:latin typeface="Arial" charset="0"/>
              </a:rPr>
              <a:t>Dropping a document or file at company mail room for intra-office </a:t>
            </a:r>
            <a:r>
              <a:rPr lang="en-US" sz="1600" dirty="0" smtClean="0">
                <a:latin typeface="Arial" charset="0"/>
              </a:rPr>
              <a:t>delivery.</a:t>
            </a:r>
            <a:endParaRPr lang="en-US" sz="1600" dirty="0">
              <a:latin typeface="Arial" charset="0"/>
            </a:endParaRPr>
          </a:p>
          <a:p>
            <a:pPr>
              <a:lnSpc>
                <a:spcPct val="100000"/>
              </a:lnSpc>
              <a:spcBef>
                <a:spcPct val="20000"/>
              </a:spcBef>
              <a:spcAft>
                <a:spcPct val="20000"/>
              </a:spcAft>
            </a:pPr>
            <a:r>
              <a:rPr lang="en-US" sz="1600" dirty="0">
                <a:latin typeface="Arial" charset="0"/>
              </a:rPr>
              <a:t>Modifying fax machine heading to appear to come from an internal </a:t>
            </a:r>
            <a:r>
              <a:rPr lang="en-US" sz="1600" dirty="0" smtClean="0">
                <a:latin typeface="Arial" charset="0"/>
              </a:rPr>
              <a:t>location.</a:t>
            </a:r>
            <a:endParaRPr lang="en-US" sz="1600" dirty="0">
              <a:latin typeface="Arial" charset="0"/>
            </a:endParaRPr>
          </a:p>
          <a:p>
            <a:pPr>
              <a:lnSpc>
                <a:spcPct val="100000"/>
              </a:lnSpc>
              <a:spcBef>
                <a:spcPct val="20000"/>
              </a:spcBef>
              <a:spcAft>
                <a:spcPct val="20000"/>
              </a:spcAft>
            </a:pPr>
            <a:r>
              <a:rPr lang="en-US" sz="1600" dirty="0">
                <a:latin typeface="Arial" charset="0"/>
              </a:rPr>
              <a:t>Asking receptionist to receive then forward a </a:t>
            </a:r>
            <a:r>
              <a:rPr lang="en-US" sz="1600" dirty="0" smtClean="0">
                <a:latin typeface="Arial" charset="0"/>
              </a:rPr>
              <a:t>fax.</a:t>
            </a:r>
            <a:endParaRPr lang="en-US" sz="1600" dirty="0">
              <a:latin typeface="Arial" charset="0"/>
            </a:endParaRPr>
          </a:p>
          <a:p>
            <a:pPr>
              <a:lnSpc>
                <a:spcPct val="100000"/>
              </a:lnSpc>
              <a:spcBef>
                <a:spcPct val="20000"/>
              </a:spcBef>
              <a:spcAft>
                <a:spcPct val="20000"/>
              </a:spcAft>
            </a:pPr>
            <a:r>
              <a:rPr lang="en-US" sz="1600" dirty="0">
                <a:latin typeface="Arial" charset="0"/>
              </a:rPr>
              <a:t>Asking for a file to be transferred to an apparently internal </a:t>
            </a:r>
            <a:r>
              <a:rPr lang="en-US" sz="1600" dirty="0" smtClean="0">
                <a:latin typeface="Arial" charset="0"/>
              </a:rPr>
              <a:t>location.</a:t>
            </a:r>
            <a:endParaRPr lang="en-US" sz="1600" dirty="0">
              <a:latin typeface="Arial" charset="0"/>
            </a:endParaRPr>
          </a:p>
          <a:p>
            <a:pPr>
              <a:lnSpc>
                <a:spcPct val="100000"/>
              </a:lnSpc>
              <a:spcBef>
                <a:spcPct val="20000"/>
              </a:spcBef>
              <a:spcAft>
                <a:spcPct val="20000"/>
              </a:spcAft>
            </a:pPr>
            <a:r>
              <a:rPr lang="en-US" sz="1600" dirty="0">
                <a:latin typeface="Arial" charset="0"/>
              </a:rPr>
              <a:t>Getting a voice mailbox set up so call backs perceive attacker as </a:t>
            </a:r>
            <a:r>
              <a:rPr lang="en-US" sz="1600" dirty="0" smtClean="0">
                <a:latin typeface="Arial" charset="0"/>
              </a:rPr>
              <a:t>internal.</a:t>
            </a:r>
            <a:endParaRPr lang="en-US" sz="1600" dirty="0">
              <a:latin typeface="Arial" charset="0"/>
            </a:endParaRPr>
          </a:p>
          <a:p>
            <a:pPr>
              <a:lnSpc>
                <a:spcPct val="100000"/>
              </a:lnSpc>
              <a:spcBef>
                <a:spcPct val="20000"/>
              </a:spcBef>
              <a:spcAft>
                <a:spcPct val="20000"/>
              </a:spcAft>
            </a:pPr>
            <a:r>
              <a:rPr lang="en-US" sz="1600" dirty="0">
                <a:latin typeface="Arial" charset="0"/>
              </a:rPr>
              <a:t>Pretending to be from remote office and asking for email access </a:t>
            </a:r>
            <a:r>
              <a:rPr lang="en-US" sz="1600" dirty="0" smtClean="0">
                <a:latin typeface="Arial" charset="0"/>
              </a:rPr>
              <a:t>locally.</a:t>
            </a:r>
            <a:endParaRPr lang="en-US" sz="1600" dirty="0">
              <a:latin typeface="Arial" charset="0"/>
            </a:endParaRPr>
          </a:p>
        </p:txBody>
      </p:sp>
    </p:spTree>
    <p:extLst>
      <p:ext uri="{BB962C8B-B14F-4D97-AF65-F5344CB8AC3E}">
        <p14:creationId xmlns:p14="http://schemas.microsoft.com/office/powerpoint/2010/main" val="3843123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smtClean="0"/>
              <a:t>Warning Signs of an Attack</a:t>
            </a:r>
            <a:endParaRPr lang="en-US"/>
          </a:p>
        </p:txBody>
      </p:sp>
      <p:sp>
        <p:nvSpPr>
          <p:cNvPr id="185347" name="Rectangle 3"/>
          <p:cNvSpPr>
            <a:spLocks noGrp="1" noChangeArrowheads="1"/>
          </p:cNvSpPr>
          <p:nvPr>
            <p:ph idx="1"/>
          </p:nvPr>
        </p:nvSpPr>
        <p:spPr/>
        <p:txBody>
          <a:bodyPr/>
          <a:lstStyle/>
          <a:p>
            <a:r>
              <a:rPr lang="en-US" smtClean="0"/>
              <a:t>Refusal to give call back number</a:t>
            </a:r>
          </a:p>
          <a:p>
            <a:r>
              <a:rPr lang="en-US" smtClean="0"/>
              <a:t>Out-of-ordinary request</a:t>
            </a:r>
          </a:p>
          <a:p>
            <a:r>
              <a:rPr lang="en-US" smtClean="0"/>
              <a:t>Claim of authority</a:t>
            </a:r>
          </a:p>
          <a:p>
            <a:r>
              <a:rPr lang="en-US" smtClean="0"/>
              <a:t>Stresses urgency</a:t>
            </a:r>
          </a:p>
          <a:p>
            <a:r>
              <a:rPr lang="en-US" smtClean="0"/>
              <a:t>Threatens negative consequences of non compliance</a:t>
            </a:r>
          </a:p>
          <a:p>
            <a:r>
              <a:rPr lang="en-US" smtClean="0"/>
              <a:t>Shows discomfort when questioned</a:t>
            </a:r>
          </a:p>
          <a:p>
            <a:r>
              <a:rPr lang="en-US" smtClean="0"/>
              <a:t>Name dropping</a:t>
            </a:r>
          </a:p>
          <a:p>
            <a:r>
              <a:rPr lang="en-US" smtClean="0"/>
              <a:t>Compliments or flattery</a:t>
            </a:r>
          </a:p>
          <a:p>
            <a:r>
              <a:rPr lang="en-US" smtClean="0"/>
              <a:t>Flirting</a:t>
            </a:r>
          </a:p>
          <a:p>
            <a:endParaRPr lang="en-US"/>
          </a:p>
        </p:txBody>
      </p:sp>
    </p:spTree>
    <p:extLst>
      <p:ext uri="{BB962C8B-B14F-4D97-AF65-F5344CB8AC3E}">
        <p14:creationId xmlns:p14="http://schemas.microsoft.com/office/powerpoint/2010/main" val="188104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Cisco Network Foundation Protection (NFP)</a:t>
            </a:r>
            <a:endParaRPr lang="en-US" dirty="0"/>
          </a:p>
        </p:txBody>
      </p:sp>
    </p:spTree>
    <p:extLst>
      <p:ext uri="{BB962C8B-B14F-4D97-AF65-F5344CB8AC3E}">
        <p14:creationId xmlns:p14="http://schemas.microsoft.com/office/powerpoint/2010/main" val="351386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mtClean="0"/>
              <a:t>Cisco Network Foundation Protection (NFP)</a:t>
            </a:r>
            <a:endParaRPr lang="en-US" dirty="0"/>
          </a:p>
        </p:txBody>
      </p:sp>
      <p:sp>
        <p:nvSpPr>
          <p:cNvPr id="90115" name="Rectangle 3"/>
          <p:cNvSpPr>
            <a:spLocks noGrp="1" noChangeArrowheads="1"/>
          </p:cNvSpPr>
          <p:nvPr>
            <p:ph idx="1"/>
          </p:nvPr>
        </p:nvSpPr>
        <p:spPr>
          <a:xfrm>
            <a:off x="360363" y="1237129"/>
            <a:ext cx="8326437" cy="2875878"/>
          </a:xfrm>
        </p:spPr>
        <p:txBody>
          <a:bodyPr>
            <a:normAutofit fontScale="85000" lnSpcReduction="10000"/>
          </a:bodyPr>
          <a:lstStyle/>
          <a:p>
            <a:r>
              <a:rPr lang="en-US" dirty="0" smtClean="0"/>
              <a:t>NFP logically divides routers and switches into three functional areas:</a:t>
            </a:r>
          </a:p>
          <a:p>
            <a:pPr lvl="1"/>
            <a:r>
              <a:rPr lang="en-US" b="1" dirty="0" smtClean="0"/>
              <a:t>Control Plane </a:t>
            </a:r>
            <a:r>
              <a:rPr lang="en-US" dirty="0" smtClean="0"/>
              <a:t>- Responsible for routing data correctly. </a:t>
            </a:r>
            <a:r>
              <a:rPr lang="en-US" dirty="0"/>
              <a:t>C</a:t>
            </a:r>
            <a:r>
              <a:rPr lang="en-US" dirty="0" smtClean="0"/>
              <a:t>onsists of device-generated packets required for the operation of the network itself such as ARP message exchanges or OSPF routing advertisements.</a:t>
            </a:r>
          </a:p>
          <a:p>
            <a:pPr lvl="1"/>
            <a:r>
              <a:rPr lang="en-US" b="1" dirty="0" smtClean="0"/>
              <a:t>Management Plane </a:t>
            </a:r>
            <a:r>
              <a:rPr lang="en-US" dirty="0" smtClean="0"/>
              <a:t>- Responsible for managing network elements. </a:t>
            </a:r>
            <a:r>
              <a:rPr lang="en-US" dirty="0"/>
              <a:t>G</a:t>
            </a:r>
            <a:r>
              <a:rPr lang="en-US" dirty="0" smtClean="0"/>
              <a:t>enerated either by network devices or network management stations using processes and protocols such as Telnet, SSH, TFTP, FTP, NTP, AAA, SNMP, syslog, TACACS+, RADIUS, and </a:t>
            </a:r>
            <a:r>
              <a:rPr lang="en-US" dirty="0" err="1" smtClean="0"/>
              <a:t>NetFlow</a:t>
            </a:r>
            <a:r>
              <a:rPr lang="en-US" dirty="0" smtClean="0"/>
              <a:t>.</a:t>
            </a:r>
          </a:p>
          <a:p>
            <a:pPr lvl="1"/>
            <a:r>
              <a:rPr lang="en-US" b="1" dirty="0" smtClean="0"/>
              <a:t>Data Plane </a:t>
            </a:r>
            <a:r>
              <a:rPr lang="en-US" dirty="0" smtClean="0"/>
              <a:t>(Forwarding Plane) - Responsible for forwarding data. </a:t>
            </a:r>
            <a:r>
              <a:rPr lang="en-US" dirty="0"/>
              <a:t>C</a:t>
            </a:r>
            <a:r>
              <a:rPr lang="en-US" dirty="0" smtClean="0"/>
              <a:t>onsists of user-generated packets being forwarded between end stations. Most traffic travels through the router, or switch, via the data plane.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00307"/>
            <a:ext cx="4830763" cy="263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05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Securing the Control Plane</a:t>
            </a:r>
            <a:endParaRPr lang="en-US" dirty="0"/>
          </a:p>
        </p:txBody>
      </p:sp>
      <p:sp>
        <p:nvSpPr>
          <p:cNvPr id="2" name="Text Placeholder 1"/>
          <p:cNvSpPr>
            <a:spLocks noGrp="1"/>
          </p:cNvSpPr>
          <p:nvPr>
            <p:ph sz="half" idx="1"/>
          </p:nvPr>
        </p:nvSpPr>
        <p:spPr/>
        <p:txBody>
          <a:bodyPr>
            <a:normAutofit fontScale="85000" lnSpcReduction="20000"/>
          </a:bodyPr>
          <a:lstStyle/>
          <a:p>
            <a:r>
              <a:rPr lang="en-US" b="1" dirty="0" smtClean="0">
                <a:solidFill>
                  <a:schemeClr val="tx2"/>
                </a:solidFill>
              </a:rPr>
              <a:t>Cisco </a:t>
            </a:r>
            <a:r>
              <a:rPr lang="en-US" b="1" dirty="0" err="1" smtClean="0">
                <a:solidFill>
                  <a:schemeClr val="tx2"/>
                </a:solidFill>
              </a:rPr>
              <a:t>AutoSecure</a:t>
            </a:r>
            <a:r>
              <a:rPr lang="en-US" b="1" dirty="0" smtClean="0">
                <a:solidFill>
                  <a:schemeClr val="tx2"/>
                </a:solidFill>
              </a:rPr>
              <a:t> </a:t>
            </a:r>
            <a:r>
              <a:rPr lang="en-US" dirty="0" smtClean="0"/>
              <a:t>provides a one-step lockdown for the control, management and data planes.</a:t>
            </a:r>
          </a:p>
          <a:p>
            <a:r>
              <a:rPr lang="en-US" dirty="0" smtClean="0">
                <a:solidFill>
                  <a:schemeClr val="accent1"/>
                </a:solidFill>
              </a:rPr>
              <a:t>Routing protocol authentication </a:t>
            </a:r>
            <a:r>
              <a:rPr lang="en-US" dirty="0" smtClean="0"/>
              <a:t>prevents the router from accepting fraudulent routing updates.</a:t>
            </a:r>
          </a:p>
          <a:p>
            <a:r>
              <a:rPr lang="en-US" b="1" dirty="0" smtClean="0">
                <a:solidFill>
                  <a:schemeClr val="tx2"/>
                </a:solidFill>
              </a:rPr>
              <a:t>Control Plane Policing (</a:t>
            </a:r>
            <a:r>
              <a:rPr lang="en-US" b="1" dirty="0" err="1" smtClean="0">
                <a:solidFill>
                  <a:schemeClr val="tx2"/>
                </a:solidFill>
              </a:rPr>
              <a:t>CoPP</a:t>
            </a:r>
            <a:r>
              <a:rPr lang="en-US" b="1" dirty="0" smtClean="0">
                <a:solidFill>
                  <a:schemeClr val="tx2"/>
                </a:solidFill>
              </a:rPr>
              <a:t>) </a:t>
            </a:r>
            <a:r>
              <a:rPr lang="en-US" dirty="0" smtClean="0"/>
              <a:t>prevents unnecessary traffic from overwhelming the route processor. </a:t>
            </a:r>
            <a:r>
              <a:rPr lang="en-US" dirty="0" err="1" smtClean="0"/>
              <a:t>CoPP</a:t>
            </a:r>
            <a:r>
              <a:rPr lang="en-US" dirty="0" smtClean="0"/>
              <a:t> treats the control plane as a separate entity and applies rules to the input and output ports.</a:t>
            </a:r>
            <a:endParaRPr lang="en-US" dirty="0"/>
          </a:p>
        </p:txBody>
      </p:sp>
      <p:pic>
        <p:nvPicPr>
          <p:cNvPr id="5" name="Picture 4"/>
          <p:cNvPicPr>
            <a:picLocks noChangeAspect="1"/>
          </p:cNvPicPr>
          <p:nvPr/>
        </p:nvPicPr>
        <p:blipFill>
          <a:blip r:embed="rId2"/>
          <a:stretch>
            <a:fillRect/>
          </a:stretch>
        </p:blipFill>
        <p:spPr>
          <a:xfrm>
            <a:off x="4432974" y="2197254"/>
            <a:ext cx="4442250" cy="3010694"/>
          </a:xfrm>
          <a:prstGeom prst="rect">
            <a:avLst/>
          </a:prstGeom>
        </p:spPr>
      </p:pic>
      <p:sp>
        <p:nvSpPr>
          <p:cNvPr id="6" name="Rounded Rectangle 5"/>
          <p:cNvSpPr/>
          <p:nvPr/>
        </p:nvSpPr>
        <p:spPr bwMode="auto">
          <a:xfrm>
            <a:off x="5182280" y="2268532"/>
            <a:ext cx="1819641" cy="1733961"/>
          </a:xfrm>
          <a:prstGeom prst="roundRect">
            <a:avLst/>
          </a:prstGeom>
          <a:solidFill>
            <a:srgbClr val="FFFF00">
              <a:alpha val="19000"/>
            </a:srgbClr>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18669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6350" y="1244096"/>
            <a:ext cx="8457830" cy="5613904"/>
          </a:xfrm>
        </p:spPr>
        <p:txBody>
          <a:bodyPr/>
          <a:lstStyle/>
          <a:p>
            <a:r>
              <a:rPr lang="en-US" dirty="0"/>
              <a:t>CoPP is designed to prevent unnecessary traffic from overwhelming the route processor. </a:t>
            </a:r>
            <a:endParaRPr lang="en-US" dirty="0" smtClean="0"/>
          </a:p>
          <a:p>
            <a:r>
              <a:rPr lang="en-US" dirty="0" smtClean="0"/>
              <a:t>CoPP </a:t>
            </a:r>
            <a:r>
              <a:rPr lang="en-US" dirty="0"/>
              <a:t>consists of the following features:</a:t>
            </a:r>
          </a:p>
          <a:p>
            <a:pPr marL="800100" lvl="1" indent="-342900">
              <a:buFont typeface="Arial"/>
              <a:buChar char="•"/>
            </a:pPr>
            <a:r>
              <a:rPr lang="en-US" b="1" dirty="0"/>
              <a:t>Control Plane Policing (CoPP) </a:t>
            </a:r>
            <a:r>
              <a:rPr lang="en-US" dirty="0"/>
              <a:t>- Allows users to configure a QoS filter that manages the traffic flow of control plane packets. </a:t>
            </a:r>
            <a:r>
              <a:rPr lang="en-US" dirty="0" smtClean="0"/>
              <a:t>This </a:t>
            </a:r>
            <a:r>
              <a:rPr lang="en-US" dirty="0"/>
              <a:t>protects the control plane against reconnaissance and DoS attacks.</a:t>
            </a:r>
          </a:p>
          <a:p>
            <a:pPr marL="800100" lvl="1" indent="-342900">
              <a:buFont typeface="Arial"/>
              <a:buChar char="•"/>
            </a:pPr>
            <a:r>
              <a:rPr lang="en-US" b="1" dirty="0"/>
              <a:t>Control Plane Protection (CPPr) </a:t>
            </a:r>
            <a:r>
              <a:rPr lang="en-US" dirty="0"/>
              <a:t>- An extension of CoPP that allows for policing granularity. </a:t>
            </a:r>
            <a:r>
              <a:rPr lang="en-US" dirty="0" smtClean="0"/>
              <a:t>For </a:t>
            </a:r>
            <a:r>
              <a:rPr lang="en-US" dirty="0"/>
              <a:t>example, CPPr can filter and rate-limit the packets that go to the control plane of the router and discard malicious and error packets (or both).</a:t>
            </a:r>
          </a:p>
          <a:p>
            <a:pPr marL="800100" lvl="1" indent="-342900">
              <a:buFont typeface="Arial"/>
              <a:buChar char="•"/>
            </a:pPr>
            <a:r>
              <a:rPr lang="en-US" b="1" dirty="0"/>
              <a:t>Control Plane Logging </a:t>
            </a:r>
            <a:r>
              <a:rPr lang="en-US" dirty="0"/>
              <a:t>- Enables the logging of packets that CoPP or CPPr drop or permit. </a:t>
            </a:r>
            <a:r>
              <a:rPr lang="en-US" dirty="0" smtClean="0"/>
              <a:t>It </a:t>
            </a:r>
            <a:r>
              <a:rPr lang="en-US" dirty="0"/>
              <a:t>provides the logging mechanism needed to deploy, monitor, and troubleshoot CoPP features efficiently</a:t>
            </a:r>
            <a:r>
              <a:rPr lang="en-US" dirty="0" smtClean="0"/>
              <a:t>.</a:t>
            </a:r>
          </a:p>
          <a:p>
            <a:endParaRPr lang="en-US" dirty="0"/>
          </a:p>
        </p:txBody>
      </p:sp>
      <p:sp>
        <p:nvSpPr>
          <p:cNvPr id="3" name="Title 2"/>
          <p:cNvSpPr>
            <a:spLocks noGrp="1"/>
          </p:cNvSpPr>
          <p:nvPr>
            <p:ph type="title"/>
          </p:nvPr>
        </p:nvSpPr>
        <p:spPr/>
        <p:txBody>
          <a:bodyPr>
            <a:normAutofit/>
          </a:bodyPr>
          <a:lstStyle/>
          <a:p>
            <a:r>
              <a:rPr lang="en-US" dirty="0"/>
              <a:t>Securing the Control Plane</a:t>
            </a:r>
          </a:p>
        </p:txBody>
      </p:sp>
    </p:spTree>
    <p:extLst>
      <p:ext uri="{BB962C8B-B14F-4D97-AF65-F5344CB8AC3E}">
        <p14:creationId xmlns:p14="http://schemas.microsoft.com/office/powerpoint/2010/main" val="3652016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latin typeface="Arial" charset="0"/>
              </a:rPr>
              <a:t>Code Re</a:t>
            </a:r>
            <a:r>
              <a:rPr lang="cs-CZ" dirty="0" smtClean="0">
                <a:latin typeface="Arial" charset="0"/>
              </a:rPr>
              <a:t>d</a:t>
            </a:r>
            <a:endParaRPr lang="en-US" dirty="0">
              <a:latin typeface="Arial" charset="0"/>
            </a:endParaRPr>
          </a:p>
        </p:txBody>
      </p:sp>
      <p:sp>
        <p:nvSpPr>
          <p:cNvPr id="36867" name="Rectangle 3"/>
          <p:cNvSpPr>
            <a:spLocks noGrp="1" noChangeArrowheads="1"/>
          </p:cNvSpPr>
          <p:nvPr>
            <p:ph idx="1"/>
          </p:nvPr>
        </p:nvSpPr>
        <p:spPr/>
        <p:txBody>
          <a:bodyPr>
            <a:normAutofit/>
          </a:bodyPr>
          <a:lstStyle/>
          <a:p>
            <a:r>
              <a:rPr lang="en-US" sz="1600" dirty="0">
                <a:latin typeface="Arial" charset="0"/>
              </a:rPr>
              <a:t>The </a:t>
            </a:r>
            <a:r>
              <a:rPr lang="en-US" sz="1600" b="1" dirty="0">
                <a:solidFill>
                  <a:schemeClr val="accent1"/>
                </a:solidFill>
                <a:latin typeface="Arial" charset="0"/>
              </a:rPr>
              <a:t>Code Red worm </a:t>
            </a:r>
            <a:r>
              <a:rPr lang="en-US" sz="1600" dirty="0">
                <a:latin typeface="Arial" charset="0"/>
              </a:rPr>
              <a:t>was a </a:t>
            </a:r>
            <a:r>
              <a:rPr lang="en-US" sz="1600" dirty="0" err="1">
                <a:latin typeface="Arial" charset="0"/>
              </a:rPr>
              <a:t>DoS</a:t>
            </a:r>
            <a:r>
              <a:rPr lang="en-US" sz="1600" dirty="0">
                <a:latin typeface="Arial" charset="0"/>
              </a:rPr>
              <a:t> attack and was released on July 19, 2001 and attacked web servers globally, infecting </a:t>
            </a:r>
            <a:r>
              <a:rPr lang="en-US" sz="1600" dirty="0">
                <a:solidFill>
                  <a:schemeClr val="accent1"/>
                </a:solidFill>
                <a:latin typeface="Arial" charset="0"/>
              </a:rPr>
              <a:t>over 350,000 hosts </a:t>
            </a:r>
            <a:r>
              <a:rPr lang="en-US" sz="1600" dirty="0">
                <a:latin typeface="Arial" charset="0"/>
              </a:rPr>
              <a:t>and in turn affected millions of </a:t>
            </a:r>
            <a:r>
              <a:rPr lang="en-US" sz="1600" dirty="0" smtClean="0">
                <a:latin typeface="Arial" charset="0"/>
              </a:rPr>
              <a:t>users</a:t>
            </a:r>
            <a:endParaRPr lang="cs-CZ" sz="1600" dirty="0" smtClean="0">
              <a:latin typeface="Arial" charset="0"/>
            </a:endParaRPr>
          </a:p>
          <a:p>
            <a:r>
              <a:rPr lang="en-US" sz="1600" i="1" dirty="0" smtClean="0">
                <a:latin typeface="Arial" charset="0"/>
              </a:rPr>
              <a:t>Behavior</a:t>
            </a:r>
          </a:p>
          <a:p>
            <a:pPr lvl="1"/>
            <a:r>
              <a:rPr lang="cs-CZ" sz="1200" dirty="0" smtClean="0">
                <a:latin typeface="Arial" charset="0"/>
              </a:rPr>
              <a:t>W</a:t>
            </a:r>
            <a:r>
              <a:rPr lang="en-US" sz="1200" dirty="0" err="1" smtClean="0">
                <a:latin typeface="Arial" charset="0"/>
              </a:rPr>
              <a:t>orm</a:t>
            </a:r>
            <a:r>
              <a:rPr lang="en-US" sz="1200" dirty="0" smtClean="0">
                <a:latin typeface="Arial" charset="0"/>
              </a:rPr>
              <a:t> </a:t>
            </a:r>
            <a:r>
              <a:rPr lang="en-US" sz="1200" dirty="0">
                <a:latin typeface="Arial" charset="0"/>
              </a:rPr>
              <a:t>attempted to connect to TCP port 80 on a randomly chosen host assuming that a web server will be </a:t>
            </a:r>
            <a:r>
              <a:rPr lang="en-US" sz="1200" dirty="0" smtClean="0">
                <a:latin typeface="Arial" charset="0"/>
              </a:rPr>
              <a:t>found</a:t>
            </a:r>
            <a:endParaRPr lang="en-US" sz="1200" dirty="0">
              <a:latin typeface="Arial" charset="0"/>
            </a:endParaRPr>
          </a:p>
          <a:p>
            <a:pPr lvl="2"/>
            <a:r>
              <a:rPr lang="en-US" sz="1100" dirty="0">
                <a:latin typeface="Arial" charset="0"/>
              </a:rPr>
              <a:t>Upon a successful connection to port 80, the attacking host sends a crafted HTTP GET request to the victim, attempting to exploit a buffer overflow in the Indexing </a:t>
            </a:r>
            <a:r>
              <a:rPr lang="en-US" sz="1100" dirty="0" smtClean="0">
                <a:latin typeface="Arial" charset="0"/>
              </a:rPr>
              <a:t>Service</a:t>
            </a:r>
            <a:endParaRPr lang="en-US" sz="1100" dirty="0">
              <a:latin typeface="Arial" charset="0"/>
            </a:endParaRPr>
          </a:p>
          <a:p>
            <a:pPr lvl="1"/>
            <a:r>
              <a:rPr lang="en-US" sz="1200" dirty="0">
                <a:latin typeface="Arial" charset="0"/>
              </a:rPr>
              <a:t>The same exploit (HTTP GET request) is sent to other randomly chosen hosts due to the self-propagating nature of the </a:t>
            </a:r>
            <a:r>
              <a:rPr lang="en-US" sz="1200" dirty="0" smtClean="0">
                <a:latin typeface="Arial" charset="0"/>
              </a:rPr>
              <a:t>worm</a:t>
            </a:r>
            <a:endParaRPr lang="en-US" sz="1200" dirty="0">
              <a:latin typeface="Arial" charset="0"/>
            </a:endParaRPr>
          </a:p>
          <a:p>
            <a:pPr lvl="2"/>
            <a:r>
              <a:rPr lang="en-US" sz="1100" dirty="0">
                <a:latin typeface="Arial" charset="0"/>
              </a:rPr>
              <a:t>However, depending on the configuration of the host which receives this request, there are varied </a:t>
            </a:r>
            <a:r>
              <a:rPr lang="en-US" sz="1100" dirty="0" smtClean="0">
                <a:latin typeface="Arial" charset="0"/>
              </a:rPr>
              <a:t>consequence</a:t>
            </a:r>
            <a:endParaRPr lang="cs-CZ" sz="1100" dirty="0" smtClean="0">
              <a:latin typeface="Arial" charset="0"/>
            </a:endParaRPr>
          </a:p>
          <a:p>
            <a:pPr lvl="1">
              <a:lnSpc>
                <a:spcPct val="85000"/>
              </a:lnSpc>
            </a:pPr>
            <a:r>
              <a:rPr lang="en-US" sz="1200" dirty="0">
                <a:latin typeface="Arial" charset="0"/>
              </a:rPr>
              <a:t>If the exploit was successful, the worm began executing on the victim host. </a:t>
            </a:r>
          </a:p>
          <a:p>
            <a:pPr lvl="2">
              <a:lnSpc>
                <a:spcPct val="85000"/>
              </a:lnSpc>
            </a:pPr>
            <a:r>
              <a:rPr lang="en-US" sz="1100" dirty="0">
                <a:latin typeface="Arial" charset="0"/>
              </a:rPr>
              <a:t>In the earlier variant of the worm, victim hosts experienced the following defacement on all pages requested from the server: </a:t>
            </a:r>
          </a:p>
          <a:p>
            <a:pPr marL="925512" lvl="3" indent="0">
              <a:lnSpc>
                <a:spcPct val="85000"/>
              </a:lnSpc>
              <a:buNone/>
            </a:pPr>
            <a:r>
              <a:rPr lang="en-US" sz="1100" b="1" dirty="0">
                <a:latin typeface="Courier New" charset="0"/>
              </a:rPr>
              <a:t>HELLO! Welcome to http://www.worm.com! Hacked By Chinese!</a:t>
            </a:r>
          </a:p>
          <a:p>
            <a:pPr lvl="1">
              <a:lnSpc>
                <a:spcPct val="85000"/>
              </a:lnSpc>
            </a:pPr>
            <a:r>
              <a:rPr lang="en-US" sz="1200" dirty="0">
                <a:latin typeface="Arial" charset="0"/>
              </a:rPr>
              <a:t>Actual worm activity on a compromised machine was time sensitive and different activity occurred based on the date of the system clock:</a:t>
            </a:r>
          </a:p>
          <a:p>
            <a:pPr lvl="2">
              <a:lnSpc>
                <a:spcPct val="85000"/>
              </a:lnSpc>
            </a:pPr>
            <a:r>
              <a:rPr lang="en-US" sz="1100" dirty="0">
                <a:latin typeface="Arial" charset="0"/>
              </a:rPr>
              <a:t>Day 1 - 19: The infected host will attempt to connect to TCP port 80 of randomly chosen IP addresses in order to further propagate the worm. </a:t>
            </a:r>
          </a:p>
          <a:p>
            <a:pPr lvl="2">
              <a:lnSpc>
                <a:spcPct val="85000"/>
              </a:lnSpc>
            </a:pPr>
            <a:r>
              <a:rPr lang="en-US" sz="1100" dirty="0">
                <a:latin typeface="Arial" charset="0"/>
              </a:rPr>
              <a:t>Day 20 - 27: A packet-flooding denial of service attack will be launched against a particular fixed IP address.</a:t>
            </a:r>
          </a:p>
          <a:p>
            <a:pPr lvl="2">
              <a:lnSpc>
                <a:spcPct val="85000"/>
              </a:lnSpc>
            </a:pPr>
            <a:r>
              <a:rPr lang="en-US" sz="1100" dirty="0">
                <a:latin typeface="Arial" charset="0"/>
              </a:rPr>
              <a:t>Day 28 - end of the month: The worm "sleeps"; no active connections or denial of service</a:t>
            </a:r>
            <a:r>
              <a:rPr lang="en-US" sz="1100" dirty="0" smtClean="0">
                <a:latin typeface="Arial" charset="0"/>
              </a:rPr>
              <a:t>.</a:t>
            </a:r>
            <a:endParaRPr lang="cs-CZ" sz="1100" dirty="0" smtClean="0">
              <a:latin typeface="Arial" charset="0"/>
            </a:endParaRPr>
          </a:p>
          <a:p>
            <a:r>
              <a:rPr lang="en-US" sz="1600" dirty="0">
                <a:latin typeface="Arial" charset="0"/>
              </a:rPr>
              <a:t>Although the </a:t>
            </a:r>
            <a:r>
              <a:rPr lang="en-US" sz="1600" dirty="0">
                <a:solidFill>
                  <a:schemeClr val="accent1"/>
                </a:solidFill>
                <a:latin typeface="Arial" charset="0"/>
              </a:rPr>
              <a:t>worm resides entirely in memory</a:t>
            </a:r>
            <a:r>
              <a:rPr lang="en-US" sz="1600" dirty="0">
                <a:latin typeface="Arial" charset="0"/>
              </a:rPr>
              <a:t>, a reboot of the machine will purge it from the </a:t>
            </a:r>
            <a:r>
              <a:rPr lang="en-US" sz="1600" dirty="0" smtClean="0">
                <a:latin typeface="Arial" charset="0"/>
              </a:rPr>
              <a:t>system</a:t>
            </a:r>
            <a:endParaRPr lang="en-US" sz="1600" dirty="0">
              <a:latin typeface="Arial" charset="0"/>
            </a:endParaRPr>
          </a:p>
          <a:p>
            <a:pPr lvl="1"/>
            <a:r>
              <a:rPr lang="en-US" sz="1200" dirty="0">
                <a:latin typeface="Arial" charset="0"/>
              </a:rPr>
              <a:t>However, patching the system for the underlying vulnerability remains imperative since the likelihood of re-infection is quite high due to the rapid propagation of the </a:t>
            </a:r>
            <a:r>
              <a:rPr lang="en-US" sz="1200" dirty="0" smtClean="0">
                <a:latin typeface="Arial" charset="0"/>
              </a:rPr>
              <a:t>worm</a:t>
            </a:r>
            <a:endParaRPr lang="en-US" sz="1200" dirty="0">
              <a:latin typeface="Arial" charset="0"/>
            </a:endParaRPr>
          </a:p>
          <a:p>
            <a:pPr>
              <a:lnSpc>
                <a:spcPct val="85000"/>
              </a:lnSpc>
            </a:pPr>
            <a:endParaRPr lang="en-US" sz="1500" dirty="0">
              <a:latin typeface="Arial" charset="0"/>
            </a:endParaRPr>
          </a:p>
          <a:p>
            <a:pPr lvl="2"/>
            <a:endParaRPr lang="en-US" sz="1100" dirty="0">
              <a:latin typeface="Arial" charset="0"/>
            </a:endParaRPr>
          </a:p>
        </p:txBody>
      </p:sp>
    </p:spTree>
    <p:extLst>
      <p:ext uri="{BB962C8B-B14F-4D97-AF65-F5344CB8AC3E}">
        <p14:creationId xmlns:p14="http://schemas.microsoft.com/office/powerpoint/2010/main" val="126339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Securing the Management Plane</a:t>
            </a:r>
            <a:endParaRPr lang="en-US" dirty="0"/>
          </a:p>
        </p:txBody>
      </p:sp>
      <p:sp>
        <p:nvSpPr>
          <p:cNvPr id="2" name="Text Placeholder 1"/>
          <p:cNvSpPr>
            <a:spLocks noGrp="1"/>
          </p:cNvSpPr>
          <p:nvPr>
            <p:ph sz="half" idx="1"/>
          </p:nvPr>
        </p:nvSpPr>
        <p:spPr/>
        <p:txBody>
          <a:bodyPr>
            <a:normAutofit fontScale="70000" lnSpcReduction="20000"/>
          </a:bodyPr>
          <a:lstStyle/>
          <a:p>
            <a:r>
              <a:rPr lang="en-US" dirty="0" smtClean="0"/>
              <a:t>Implement a login </a:t>
            </a:r>
            <a:r>
              <a:rPr lang="en-US" dirty="0"/>
              <a:t>and password policy </a:t>
            </a:r>
            <a:r>
              <a:rPr lang="en-US" dirty="0" smtClean="0"/>
              <a:t>to restrict </a:t>
            </a:r>
            <a:r>
              <a:rPr lang="en-US" dirty="0"/>
              <a:t>device accessibility. </a:t>
            </a:r>
            <a:endParaRPr lang="en-US" dirty="0" smtClean="0"/>
          </a:p>
          <a:p>
            <a:r>
              <a:rPr lang="en-US" dirty="0" smtClean="0"/>
              <a:t>Present </a:t>
            </a:r>
            <a:r>
              <a:rPr lang="en-US" dirty="0"/>
              <a:t>legal notification </a:t>
            </a:r>
            <a:r>
              <a:rPr lang="en-US" dirty="0" smtClean="0"/>
              <a:t>developed </a:t>
            </a:r>
            <a:r>
              <a:rPr lang="en-US" dirty="0"/>
              <a:t>by legal counsel of a corporation. </a:t>
            </a:r>
          </a:p>
          <a:p>
            <a:r>
              <a:rPr lang="en-US" dirty="0"/>
              <a:t>Ensure the confidentiality of data </a:t>
            </a:r>
            <a:r>
              <a:rPr lang="en-US" dirty="0" smtClean="0"/>
              <a:t>by using management </a:t>
            </a:r>
            <a:r>
              <a:rPr lang="en-US" dirty="0"/>
              <a:t>protocols with strong </a:t>
            </a:r>
            <a:r>
              <a:rPr lang="en-US" dirty="0" smtClean="0"/>
              <a:t>authentication. </a:t>
            </a:r>
            <a:endParaRPr lang="en-US" dirty="0"/>
          </a:p>
          <a:p>
            <a:r>
              <a:rPr lang="en-US" dirty="0" smtClean="0"/>
              <a:t>Use role</a:t>
            </a:r>
            <a:r>
              <a:rPr lang="en-US" dirty="0"/>
              <a:t>-based access control (RBAC) </a:t>
            </a:r>
            <a:r>
              <a:rPr lang="en-US" dirty="0" smtClean="0"/>
              <a:t>to ensure that </a:t>
            </a:r>
            <a:r>
              <a:rPr lang="en-US" dirty="0"/>
              <a:t>access is only granted to authenticated users, groups, and services</a:t>
            </a:r>
            <a:r>
              <a:rPr lang="en-US" dirty="0" smtClean="0"/>
              <a:t>.</a:t>
            </a:r>
            <a:endParaRPr lang="en-US" dirty="0"/>
          </a:p>
          <a:p>
            <a:r>
              <a:rPr lang="en-US" dirty="0" smtClean="0"/>
              <a:t>Restrict </a:t>
            </a:r>
            <a:r>
              <a:rPr lang="en-US" dirty="0"/>
              <a:t>the actions and views that are permitted by any particular user, group, or service.</a:t>
            </a:r>
          </a:p>
          <a:p>
            <a:r>
              <a:rPr lang="en-US" dirty="0"/>
              <a:t>Enable management access reporting </a:t>
            </a:r>
            <a:r>
              <a:rPr lang="en-US" dirty="0" smtClean="0"/>
              <a:t>to log </a:t>
            </a:r>
            <a:r>
              <a:rPr lang="en-US" dirty="0"/>
              <a:t>and </a:t>
            </a:r>
            <a:r>
              <a:rPr lang="en-US" dirty="0" smtClean="0"/>
              <a:t>account </a:t>
            </a:r>
            <a:r>
              <a:rPr lang="en-US" dirty="0"/>
              <a:t>for all access</a:t>
            </a:r>
            <a:r>
              <a:rPr lang="en-US" dirty="0" smtClean="0"/>
              <a:t>.</a:t>
            </a:r>
            <a:endParaRPr lang="en-US" dirty="0"/>
          </a:p>
        </p:txBody>
      </p:sp>
      <p:pic>
        <p:nvPicPr>
          <p:cNvPr id="5" name="Picture 4"/>
          <p:cNvPicPr>
            <a:picLocks noChangeAspect="1"/>
          </p:cNvPicPr>
          <p:nvPr/>
        </p:nvPicPr>
        <p:blipFill>
          <a:blip r:embed="rId2"/>
          <a:stretch>
            <a:fillRect/>
          </a:stretch>
        </p:blipFill>
        <p:spPr>
          <a:xfrm>
            <a:off x="4406658" y="2088080"/>
            <a:ext cx="4574235" cy="3100146"/>
          </a:xfrm>
          <a:prstGeom prst="rect">
            <a:avLst/>
          </a:prstGeom>
        </p:spPr>
      </p:pic>
      <p:sp>
        <p:nvSpPr>
          <p:cNvPr id="6" name="Rounded Rectangle 5"/>
          <p:cNvSpPr/>
          <p:nvPr/>
        </p:nvSpPr>
        <p:spPr bwMode="auto">
          <a:xfrm>
            <a:off x="6890727" y="1965970"/>
            <a:ext cx="1999867" cy="2041603"/>
          </a:xfrm>
          <a:prstGeom prst="roundRect">
            <a:avLst/>
          </a:prstGeom>
          <a:solidFill>
            <a:srgbClr val="FFFF00">
              <a:alpha val="19000"/>
            </a:srgbClr>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7837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Securing the Data Plane</a:t>
            </a:r>
            <a:endParaRPr lang="en-US" dirty="0"/>
          </a:p>
        </p:txBody>
      </p:sp>
      <p:sp>
        <p:nvSpPr>
          <p:cNvPr id="2" name="Text Placeholder 1"/>
          <p:cNvSpPr>
            <a:spLocks noGrp="1"/>
          </p:cNvSpPr>
          <p:nvPr>
            <p:ph sz="half" idx="1"/>
          </p:nvPr>
        </p:nvSpPr>
        <p:spPr/>
        <p:txBody>
          <a:bodyPr>
            <a:normAutofit fontScale="77500" lnSpcReduction="20000"/>
          </a:bodyPr>
          <a:lstStyle/>
          <a:p>
            <a:r>
              <a:rPr lang="en-US" dirty="0" smtClean="0"/>
              <a:t>Use ACLs to perform packet filtering. ACLs can be used to:</a:t>
            </a:r>
          </a:p>
          <a:p>
            <a:pPr lvl="1"/>
            <a:r>
              <a:rPr lang="en-US" dirty="0" smtClean="0"/>
              <a:t>Block unwanted traffic or users.</a:t>
            </a:r>
          </a:p>
          <a:p>
            <a:pPr lvl="1"/>
            <a:r>
              <a:rPr lang="en-US" dirty="0" smtClean="0"/>
              <a:t>Reduce the change of a </a:t>
            </a:r>
            <a:r>
              <a:rPr lang="en-US" dirty="0" err="1" smtClean="0"/>
              <a:t>DoS</a:t>
            </a:r>
            <a:r>
              <a:rPr lang="en-US" dirty="0" smtClean="0"/>
              <a:t> attack.</a:t>
            </a:r>
          </a:p>
          <a:p>
            <a:pPr lvl="1"/>
            <a:r>
              <a:rPr lang="en-US" dirty="0" smtClean="0"/>
              <a:t>Mitigate spoofing attacks.</a:t>
            </a:r>
          </a:p>
          <a:p>
            <a:pPr lvl="1"/>
            <a:r>
              <a:rPr lang="en-US" dirty="0" smtClean="0"/>
              <a:t>Provide bandwidth control.</a:t>
            </a:r>
          </a:p>
          <a:p>
            <a:pPr lvl="1"/>
            <a:r>
              <a:rPr lang="en-US" dirty="0" smtClean="0"/>
              <a:t>Classify traffic to protect the management and control planes.</a:t>
            </a:r>
          </a:p>
          <a:p>
            <a:r>
              <a:rPr lang="en-US" dirty="0" smtClean="0"/>
              <a:t>Implement Layer 2 security using:</a:t>
            </a:r>
          </a:p>
          <a:p>
            <a:pPr lvl="1"/>
            <a:r>
              <a:rPr lang="en-US" dirty="0" smtClean="0"/>
              <a:t>Port security</a:t>
            </a:r>
          </a:p>
          <a:p>
            <a:pPr lvl="1"/>
            <a:r>
              <a:rPr lang="en-US" dirty="0" smtClean="0"/>
              <a:t>DHCP snooping</a:t>
            </a:r>
          </a:p>
          <a:p>
            <a:pPr lvl="1"/>
            <a:r>
              <a:rPr lang="en-US" dirty="0" smtClean="0"/>
              <a:t>Dynamic ARP Inspection (DAI)</a:t>
            </a:r>
          </a:p>
          <a:p>
            <a:pPr lvl="1"/>
            <a:r>
              <a:rPr lang="en-US" dirty="0" smtClean="0"/>
              <a:t>IP Source Guard</a:t>
            </a:r>
            <a:endParaRPr lang="en-US" dirty="0"/>
          </a:p>
        </p:txBody>
      </p:sp>
      <p:pic>
        <p:nvPicPr>
          <p:cNvPr id="5" name="Picture 4"/>
          <p:cNvPicPr>
            <a:picLocks noChangeAspect="1"/>
          </p:cNvPicPr>
          <p:nvPr/>
        </p:nvPicPr>
        <p:blipFill>
          <a:blip r:embed="rId2"/>
          <a:stretch>
            <a:fillRect/>
          </a:stretch>
        </p:blipFill>
        <p:spPr>
          <a:xfrm>
            <a:off x="4879066" y="2112143"/>
            <a:ext cx="3884960" cy="2632996"/>
          </a:xfrm>
          <a:prstGeom prst="rect">
            <a:avLst/>
          </a:prstGeom>
        </p:spPr>
      </p:pic>
      <p:sp>
        <p:nvSpPr>
          <p:cNvPr id="6" name="Rounded Rectangle 5"/>
          <p:cNvSpPr/>
          <p:nvPr/>
        </p:nvSpPr>
        <p:spPr bwMode="auto">
          <a:xfrm>
            <a:off x="4802410" y="3711784"/>
            <a:ext cx="3981228" cy="1098990"/>
          </a:xfrm>
          <a:prstGeom prst="roundRect">
            <a:avLst/>
          </a:prstGeom>
          <a:solidFill>
            <a:srgbClr val="FFFF00">
              <a:alpha val="19000"/>
            </a:srgbClr>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26777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2"/>
          <p:cNvGrpSpPr>
            <a:grpSpLocks/>
          </p:cNvGrpSpPr>
          <p:nvPr/>
        </p:nvGrpSpPr>
        <p:grpSpPr bwMode="auto">
          <a:xfrm>
            <a:off x="0" y="0"/>
            <a:ext cx="9144000" cy="4383088"/>
            <a:chOff x="0" y="0"/>
            <a:chExt cx="5760" cy="2761"/>
          </a:xfrm>
        </p:grpSpPr>
        <p:grpSp>
          <p:nvGrpSpPr>
            <p:cNvPr id="90115" name="Group 3"/>
            <p:cNvGrpSpPr>
              <a:grpSpLocks/>
            </p:cNvGrpSpPr>
            <p:nvPr/>
          </p:nvGrpSpPr>
          <p:grpSpPr bwMode="auto">
            <a:xfrm>
              <a:off x="1727" y="1485"/>
              <a:ext cx="2400" cy="1276"/>
              <a:chOff x="3272" y="1316"/>
              <a:chExt cx="1889" cy="1002"/>
            </a:xfrm>
          </p:grpSpPr>
          <p:sp>
            <p:nvSpPr>
              <p:cNvPr id="90117" name="AutoShape 4"/>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90118" name="Rectangle 5"/>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k-SK"/>
              </a:p>
            </p:txBody>
          </p:sp>
          <p:sp>
            <p:nvSpPr>
              <p:cNvPr id="90119" name="Freeform 6"/>
              <p:cNvSpPr>
                <a:spLocks/>
              </p:cNvSpPr>
              <p:nvPr/>
            </p:nvSpPr>
            <p:spPr bwMode="auto">
              <a:xfrm>
                <a:off x="4304" y="1971"/>
                <a:ext cx="249" cy="343"/>
              </a:xfrm>
              <a:custGeom>
                <a:avLst/>
                <a:gdLst>
                  <a:gd name="T0" fmla="*/ 1558835 w 58"/>
                  <a:gd name="T1" fmla="*/ 640377 h 80"/>
                  <a:gd name="T2" fmla="*/ 1127446 w 58"/>
                  <a:gd name="T3" fmla="*/ 534604 h 80"/>
                  <a:gd name="T4" fmla="*/ 562895 w 58"/>
                  <a:gd name="T5" fmla="*/ 1067793 h 80"/>
                  <a:gd name="T6" fmla="*/ 1127446 w 58"/>
                  <a:gd name="T7" fmla="*/ 1596643 h 80"/>
                  <a:gd name="T8" fmla="*/ 1558835 w 58"/>
                  <a:gd name="T9" fmla="*/ 1490871 h 80"/>
                  <a:gd name="T10" fmla="*/ 1558835 w 58"/>
                  <a:gd name="T11" fmla="*/ 2050145 h 80"/>
                  <a:gd name="T12" fmla="*/ 1102602 w 58"/>
                  <a:gd name="T13" fmla="*/ 2131247 h 80"/>
                  <a:gd name="T14" fmla="*/ 0 w 58"/>
                  <a:gd name="T15" fmla="*/ 1067793 h 80"/>
                  <a:gd name="T16" fmla="*/ 1102602 w 58"/>
                  <a:gd name="T17" fmla="*/ 0 h 80"/>
                  <a:gd name="T18" fmla="*/ 1558835 w 58"/>
                  <a:gd name="T19" fmla="*/ 81102 h 80"/>
                  <a:gd name="T20" fmla="*/ 1558835 w 58"/>
                  <a:gd name="T21" fmla="*/ 64037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20" name="Freeform 7"/>
              <p:cNvSpPr>
                <a:spLocks/>
              </p:cNvSpPr>
              <p:nvPr/>
            </p:nvSpPr>
            <p:spPr bwMode="auto">
              <a:xfrm>
                <a:off x="3443" y="1971"/>
                <a:ext cx="249" cy="343"/>
              </a:xfrm>
              <a:custGeom>
                <a:avLst/>
                <a:gdLst>
                  <a:gd name="T0" fmla="*/ 1558835 w 58"/>
                  <a:gd name="T1" fmla="*/ 640377 h 80"/>
                  <a:gd name="T2" fmla="*/ 1127446 w 58"/>
                  <a:gd name="T3" fmla="*/ 534604 h 80"/>
                  <a:gd name="T4" fmla="*/ 562895 w 58"/>
                  <a:gd name="T5" fmla="*/ 1067793 h 80"/>
                  <a:gd name="T6" fmla="*/ 1127446 w 58"/>
                  <a:gd name="T7" fmla="*/ 1596643 h 80"/>
                  <a:gd name="T8" fmla="*/ 1558835 w 58"/>
                  <a:gd name="T9" fmla="*/ 1490871 h 80"/>
                  <a:gd name="T10" fmla="*/ 1558835 w 58"/>
                  <a:gd name="T11" fmla="*/ 2050145 h 80"/>
                  <a:gd name="T12" fmla="*/ 1076191 w 58"/>
                  <a:gd name="T13" fmla="*/ 2131247 h 80"/>
                  <a:gd name="T14" fmla="*/ 0 w 58"/>
                  <a:gd name="T15" fmla="*/ 1067793 h 80"/>
                  <a:gd name="T16" fmla="*/ 1076191 w 58"/>
                  <a:gd name="T17" fmla="*/ 0 h 80"/>
                  <a:gd name="T18" fmla="*/ 1558835 w 58"/>
                  <a:gd name="T19" fmla="*/ 81102 h 80"/>
                  <a:gd name="T20" fmla="*/ 1558835 w 58"/>
                  <a:gd name="T21" fmla="*/ 64037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21" name="Freeform 8"/>
              <p:cNvSpPr>
                <a:spLocks noEditPoints="1"/>
              </p:cNvSpPr>
              <p:nvPr/>
            </p:nvSpPr>
            <p:spPr bwMode="auto">
              <a:xfrm>
                <a:off x="4643" y="1971"/>
                <a:ext cx="342" cy="343"/>
              </a:xfrm>
              <a:custGeom>
                <a:avLst/>
                <a:gdLst>
                  <a:gd name="T0" fmla="*/ 2087516 w 80"/>
                  <a:gd name="T1" fmla="*/ 1067793 h 80"/>
                  <a:gd name="T2" fmla="*/ 1043720 w 80"/>
                  <a:gd name="T3" fmla="*/ 2131247 h 80"/>
                  <a:gd name="T4" fmla="*/ 0 w 80"/>
                  <a:gd name="T5" fmla="*/ 1067793 h 80"/>
                  <a:gd name="T6" fmla="*/ 1043720 w 80"/>
                  <a:gd name="T7" fmla="*/ 0 h 80"/>
                  <a:gd name="T8" fmla="*/ 2087516 w 80"/>
                  <a:gd name="T9" fmla="*/ 1067793 h 80"/>
                  <a:gd name="T10" fmla="*/ 1043720 w 80"/>
                  <a:gd name="T11" fmla="*/ 534604 h 80"/>
                  <a:gd name="T12" fmla="*/ 525406 w 80"/>
                  <a:gd name="T13" fmla="*/ 1067793 h 80"/>
                  <a:gd name="T14" fmla="*/ 1043720 w 80"/>
                  <a:gd name="T15" fmla="*/ 1596643 h 80"/>
                  <a:gd name="T16" fmla="*/ 1562089 w 80"/>
                  <a:gd name="T17" fmla="*/ 1067793 h 80"/>
                  <a:gd name="T18" fmla="*/ 1043720 w 80"/>
                  <a:gd name="T19" fmla="*/ 53460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22" name="Freeform 9"/>
              <p:cNvSpPr>
                <a:spLocks/>
              </p:cNvSpPr>
              <p:nvPr/>
            </p:nvSpPr>
            <p:spPr bwMode="auto">
              <a:xfrm>
                <a:off x="4000" y="1971"/>
                <a:ext cx="223" cy="343"/>
              </a:xfrm>
              <a:custGeom>
                <a:avLst/>
                <a:gdLst>
                  <a:gd name="T0" fmla="*/ 1256138 w 52"/>
                  <a:gd name="T1" fmla="*/ 502838 h 80"/>
                  <a:gd name="T2" fmla="*/ 853044 w 52"/>
                  <a:gd name="T3" fmla="*/ 453502 h 80"/>
                  <a:gd name="T4" fmla="*/ 535046 w 52"/>
                  <a:gd name="T5" fmla="*/ 614369 h 80"/>
                  <a:gd name="T6" fmla="*/ 771499 w 52"/>
                  <a:gd name="T7" fmla="*/ 801244 h 80"/>
                  <a:gd name="T8" fmla="*/ 908180 w 52"/>
                  <a:gd name="T9" fmla="*/ 850584 h 80"/>
                  <a:gd name="T10" fmla="*/ 1386747 w 52"/>
                  <a:gd name="T11" fmla="*/ 1441530 h 80"/>
                  <a:gd name="T12" fmla="*/ 559726 w 52"/>
                  <a:gd name="T13" fmla="*/ 2131247 h 80"/>
                  <a:gd name="T14" fmla="*/ 0 w 52"/>
                  <a:gd name="T15" fmla="*/ 2050145 h 80"/>
                  <a:gd name="T16" fmla="*/ 0 w 52"/>
                  <a:gd name="T17" fmla="*/ 1596643 h 80"/>
                  <a:gd name="T18" fmla="*/ 478567 w 52"/>
                  <a:gd name="T19" fmla="*/ 1677750 h 80"/>
                  <a:gd name="T20" fmla="*/ 853044 w 52"/>
                  <a:gd name="T21" fmla="*/ 1490871 h 80"/>
                  <a:gd name="T22" fmla="*/ 616591 w 52"/>
                  <a:gd name="T23" fmla="*/ 1279343 h 80"/>
                  <a:gd name="T24" fmla="*/ 503268 w 52"/>
                  <a:gd name="T25" fmla="*/ 1254673 h 80"/>
                  <a:gd name="T26" fmla="*/ 0 w 52"/>
                  <a:gd name="T27" fmla="*/ 640377 h 80"/>
                  <a:gd name="T28" fmla="*/ 747132 w 52"/>
                  <a:gd name="T29" fmla="*/ 0 h 80"/>
                  <a:gd name="T30" fmla="*/ 1256138 w 52"/>
                  <a:gd name="T31" fmla="*/ 81102 h 80"/>
                  <a:gd name="T32" fmla="*/ 1256138 w 52"/>
                  <a:gd name="T33" fmla="*/ 502838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23" name="Freeform 10"/>
              <p:cNvSpPr>
                <a:spLocks/>
              </p:cNvSpPr>
              <p:nvPr/>
            </p:nvSpPr>
            <p:spPr bwMode="auto">
              <a:xfrm>
                <a:off x="3272" y="1586"/>
                <a:ext cx="81" cy="167"/>
              </a:xfrm>
              <a:custGeom>
                <a:avLst/>
                <a:gdLst>
                  <a:gd name="T0" fmla="*/ 485876 w 19"/>
                  <a:gd name="T1" fmla="*/ 264918 h 39"/>
                  <a:gd name="T2" fmla="*/ 257623 w 19"/>
                  <a:gd name="T3" fmla="*/ 0 h 39"/>
                  <a:gd name="T4" fmla="*/ 0 w 19"/>
                  <a:gd name="T5" fmla="*/ 264918 h 39"/>
                  <a:gd name="T6" fmla="*/ 0 w 19"/>
                  <a:gd name="T7" fmla="*/ 789088 h 39"/>
                  <a:gd name="T8" fmla="*/ 257623 w 19"/>
                  <a:gd name="T9" fmla="*/ 1029491 h 39"/>
                  <a:gd name="T10" fmla="*/ 485876 w 19"/>
                  <a:gd name="T11" fmla="*/ 789088 h 39"/>
                  <a:gd name="T12" fmla="*/ 485876 w 19"/>
                  <a:gd name="T13" fmla="*/ 264918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24" name="Freeform 11"/>
              <p:cNvSpPr>
                <a:spLocks/>
              </p:cNvSpPr>
              <p:nvPr/>
            </p:nvSpPr>
            <p:spPr bwMode="auto">
              <a:xfrm>
                <a:off x="3499" y="1474"/>
                <a:ext cx="81" cy="279"/>
              </a:xfrm>
              <a:custGeom>
                <a:avLst/>
                <a:gdLst>
                  <a:gd name="T0" fmla="*/ 485876 w 19"/>
                  <a:gd name="T1" fmla="*/ 243417 h 65"/>
                  <a:gd name="T2" fmla="*/ 228254 w 19"/>
                  <a:gd name="T3" fmla="*/ 0 h 65"/>
                  <a:gd name="T4" fmla="*/ 0 w 19"/>
                  <a:gd name="T5" fmla="*/ 243417 h 65"/>
                  <a:gd name="T6" fmla="*/ 0 w 19"/>
                  <a:gd name="T7" fmla="*/ 1500646 h 65"/>
                  <a:gd name="T8" fmla="*/ 228254 w 19"/>
                  <a:gd name="T9" fmla="*/ 1745407 h 65"/>
                  <a:gd name="T10" fmla="*/ 485876 w 19"/>
                  <a:gd name="T11" fmla="*/ 1500646 h 65"/>
                  <a:gd name="T12" fmla="*/ 485876 w 19"/>
                  <a:gd name="T13" fmla="*/ 2434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25" name="Freeform 12"/>
              <p:cNvSpPr>
                <a:spLocks/>
              </p:cNvSpPr>
              <p:nvPr/>
            </p:nvSpPr>
            <p:spPr bwMode="auto">
              <a:xfrm>
                <a:off x="3722" y="1320"/>
                <a:ext cx="81" cy="514"/>
              </a:xfrm>
              <a:custGeom>
                <a:avLst/>
                <a:gdLst>
                  <a:gd name="T0" fmla="*/ 485876 w 19"/>
                  <a:gd name="T1" fmla="*/ 240710 h 120"/>
                  <a:gd name="T2" fmla="*/ 257623 w 19"/>
                  <a:gd name="T3" fmla="*/ 0 h 120"/>
                  <a:gd name="T4" fmla="*/ 0 w 19"/>
                  <a:gd name="T5" fmla="*/ 240710 h 120"/>
                  <a:gd name="T6" fmla="*/ 0 w 19"/>
                  <a:gd name="T7" fmla="*/ 2934246 h 120"/>
                  <a:gd name="T8" fmla="*/ 257623 w 19"/>
                  <a:gd name="T9" fmla="*/ 3174884 h 120"/>
                  <a:gd name="T10" fmla="*/ 485876 w 19"/>
                  <a:gd name="T11" fmla="*/ 2934246 h 120"/>
                  <a:gd name="T12" fmla="*/ 485876 w 19"/>
                  <a:gd name="T13" fmla="*/ 240710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26" name="Freeform 13"/>
              <p:cNvSpPr>
                <a:spLocks/>
              </p:cNvSpPr>
              <p:nvPr/>
            </p:nvSpPr>
            <p:spPr bwMode="auto">
              <a:xfrm>
                <a:off x="3949" y="1474"/>
                <a:ext cx="81" cy="279"/>
              </a:xfrm>
              <a:custGeom>
                <a:avLst/>
                <a:gdLst>
                  <a:gd name="T0" fmla="*/ 485876 w 19"/>
                  <a:gd name="T1" fmla="*/ 243417 h 65"/>
                  <a:gd name="T2" fmla="*/ 228254 w 19"/>
                  <a:gd name="T3" fmla="*/ 0 h 65"/>
                  <a:gd name="T4" fmla="*/ 0 w 19"/>
                  <a:gd name="T5" fmla="*/ 243417 h 65"/>
                  <a:gd name="T6" fmla="*/ 0 w 19"/>
                  <a:gd name="T7" fmla="*/ 1500646 h 65"/>
                  <a:gd name="T8" fmla="*/ 228254 w 19"/>
                  <a:gd name="T9" fmla="*/ 1745407 h 65"/>
                  <a:gd name="T10" fmla="*/ 485876 w 19"/>
                  <a:gd name="T11" fmla="*/ 1500646 h 65"/>
                  <a:gd name="T12" fmla="*/ 485876 w 19"/>
                  <a:gd name="T13" fmla="*/ 2434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27" name="Freeform 14"/>
              <p:cNvSpPr>
                <a:spLocks/>
              </p:cNvSpPr>
              <p:nvPr/>
            </p:nvSpPr>
            <p:spPr bwMode="auto">
              <a:xfrm>
                <a:off x="4171" y="1586"/>
                <a:ext cx="86" cy="167"/>
              </a:xfrm>
              <a:custGeom>
                <a:avLst/>
                <a:gdLst>
                  <a:gd name="T0" fmla="*/ 543903 w 20"/>
                  <a:gd name="T1" fmla="*/ 264918 h 39"/>
                  <a:gd name="T2" fmla="*/ 271747 w 20"/>
                  <a:gd name="T3" fmla="*/ 0 h 39"/>
                  <a:gd name="T4" fmla="*/ 0 w 20"/>
                  <a:gd name="T5" fmla="*/ 264918 h 39"/>
                  <a:gd name="T6" fmla="*/ 0 w 20"/>
                  <a:gd name="T7" fmla="*/ 789088 h 39"/>
                  <a:gd name="T8" fmla="*/ 271747 w 20"/>
                  <a:gd name="T9" fmla="*/ 1029491 h 39"/>
                  <a:gd name="T10" fmla="*/ 543903 w 20"/>
                  <a:gd name="T11" fmla="*/ 789088 h 39"/>
                  <a:gd name="T12" fmla="*/ 543903 w 20"/>
                  <a:gd name="T13" fmla="*/ 264918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28" name="Freeform 15"/>
              <p:cNvSpPr>
                <a:spLocks/>
              </p:cNvSpPr>
              <p:nvPr/>
            </p:nvSpPr>
            <p:spPr bwMode="auto">
              <a:xfrm>
                <a:off x="4398" y="1474"/>
                <a:ext cx="82" cy="279"/>
              </a:xfrm>
              <a:custGeom>
                <a:avLst/>
                <a:gdLst>
                  <a:gd name="T0" fmla="*/ 530152 w 19"/>
                  <a:gd name="T1" fmla="*/ 243417 h 65"/>
                  <a:gd name="T2" fmla="*/ 278627 w 19"/>
                  <a:gd name="T3" fmla="*/ 0 h 65"/>
                  <a:gd name="T4" fmla="*/ 0 w 19"/>
                  <a:gd name="T5" fmla="*/ 243417 h 65"/>
                  <a:gd name="T6" fmla="*/ 0 w 19"/>
                  <a:gd name="T7" fmla="*/ 1500646 h 65"/>
                  <a:gd name="T8" fmla="*/ 278627 w 19"/>
                  <a:gd name="T9" fmla="*/ 1745407 h 65"/>
                  <a:gd name="T10" fmla="*/ 530152 w 19"/>
                  <a:gd name="T11" fmla="*/ 1500646 h 65"/>
                  <a:gd name="T12" fmla="*/ 530152 w 19"/>
                  <a:gd name="T13" fmla="*/ 2434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29" name="Freeform 16"/>
              <p:cNvSpPr>
                <a:spLocks/>
              </p:cNvSpPr>
              <p:nvPr/>
            </p:nvSpPr>
            <p:spPr bwMode="auto">
              <a:xfrm>
                <a:off x="4625" y="1320"/>
                <a:ext cx="82" cy="514"/>
              </a:xfrm>
              <a:custGeom>
                <a:avLst/>
                <a:gdLst>
                  <a:gd name="T0" fmla="*/ 530152 w 19"/>
                  <a:gd name="T1" fmla="*/ 240710 h 120"/>
                  <a:gd name="T2" fmla="*/ 251524 w 19"/>
                  <a:gd name="T3" fmla="*/ 0 h 120"/>
                  <a:gd name="T4" fmla="*/ 0 w 19"/>
                  <a:gd name="T5" fmla="*/ 240710 h 120"/>
                  <a:gd name="T6" fmla="*/ 0 w 19"/>
                  <a:gd name="T7" fmla="*/ 2934246 h 120"/>
                  <a:gd name="T8" fmla="*/ 251524 w 19"/>
                  <a:gd name="T9" fmla="*/ 3174884 h 120"/>
                  <a:gd name="T10" fmla="*/ 530152 w 19"/>
                  <a:gd name="T11" fmla="*/ 2934246 h 120"/>
                  <a:gd name="T12" fmla="*/ 530152 w 19"/>
                  <a:gd name="T13" fmla="*/ 240710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30" name="Freeform 17"/>
              <p:cNvSpPr>
                <a:spLocks/>
              </p:cNvSpPr>
              <p:nvPr/>
            </p:nvSpPr>
            <p:spPr bwMode="auto">
              <a:xfrm>
                <a:off x="4848" y="1474"/>
                <a:ext cx="82" cy="279"/>
              </a:xfrm>
              <a:custGeom>
                <a:avLst/>
                <a:gdLst>
                  <a:gd name="T0" fmla="*/ 530152 w 19"/>
                  <a:gd name="T1" fmla="*/ 243417 h 65"/>
                  <a:gd name="T2" fmla="*/ 278627 w 19"/>
                  <a:gd name="T3" fmla="*/ 0 h 65"/>
                  <a:gd name="T4" fmla="*/ 0 w 19"/>
                  <a:gd name="T5" fmla="*/ 243417 h 65"/>
                  <a:gd name="T6" fmla="*/ 0 w 19"/>
                  <a:gd name="T7" fmla="*/ 1500646 h 65"/>
                  <a:gd name="T8" fmla="*/ 278627 w 19"/>
                  <a:gd name="T9" fmla="*/ 1745407 h 65"/>
                  <a:gd name="T10" fmla="*/ 530152 w 19"/>
                  <a:gd name="T11" fmla="*/ 1500646 h 65"/>
                  <a:gd name="T12" fmla="*/ 530152 w 19"/>
                  <a:gd name="T13" fmla="*/ 2434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131" name="Freeform 18"/>
              <p:cNvSpPr>
                <a:spLocks/>
              </p:cNvSpPr>
              <p:nvPr/>
            </p:nvSpPr>
            <p:spPr bwMode="auto">
              <a:xfrm>
                <a:off x="5075" y="1586"/>
                <a:ext cx="82" cy="167"/>
              </a:xfrm>
              <a:custGeom>
                <a:avLst/>
                <a:gdLst>
                  <a:gd name="T0" fmla="*/ 530152 w 19"/>
                  <a:gd name="T1" fmla="*/ 264918 h 39"/>
                  <a:gd name="T2" fmla="*/ 251524 w 19"/>
                  <a:gd name="T3" fmla="*/ 0 h 39"/>
                  <a:gd name="T4" fmla="*/ 0 w 19"/>
                  <a:gd name="T5" fmla="*/ 264918 h 39"/>
                  <a:gd name="T6" fmla="*/ 0 w 19"/>
                  <a:gd name="T7" fmla="*/ 789088 h 39"/>
                  <a:gd name="T8" fmla="*/ 251524 w 19"/>
                  <a:gd name="T9" fmla="*/ 1029491 h 39"/>
                  <a:gd name="T10" fmla="*/ 530152 w 19"/>
                  <a:gd name="T11" fmla="*/ 789088 h 39"/>
                  <a:gd name="T12" fmla="*/ 530152 w 19"/>
                  <a:gd name="T13" fmla="*/ 264918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90116" name="Rectangle 19"/>
            <p:cNvSpPr>
              <a:spLocks noChangeArrowheads="1"/>
            </p:cNvSpPr>
            <p:nvPr/>
          </p:nvSpPr>
          <p:spPr bwMode="auto">
            <a:xfrm>
              <a:off x="0" y="0"/>
              <a:ext cx="5760" cy="43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endParaRPr lang="sk-SK"/>
            </a:p>
          </p:txBody>
        </p:sp>
      </p:grpSp>
      <p:sp>
        <p:nvSpPr>
          <p:cNvPr id="20" name="TextovéPole 19"/>
          <p:cNvSpPr txBox="1"/>
          <p:nvPr/>
        </p:nvSpPr>
        <p:spPr>
          <a:xfrm>
            <a:off x="2421995" y="4913743"/>
            <a:ext cx="4300023" cy="1200329"/>
          </a:xfrm>
          <a:prstGeom prst="rect">
            <a:avLst/>
          </a:prstGeom>
          <a:noFill/>
        </p:spPr>
        <p:txBody>
          <a:bodyPr wrap="none" rtlCol="0">
            <a:spAutoFit/>
          </a:bodyPr>
          <a:lstStyle/>
          <a:p>
            <a:pPr algn="ctr"/>
            <a:r>
              <a:rPr lang="en-US" sz="1800" dirty="0" smtClean="0"/>
              <a:t>Slides adapted by </a:t>
            </a:r>
            <a:r>
              <a:rPr lang="cs-CZ" sz="1800" dirty="0" smtClean="0">
                <a:hlinkClick r:id="rId3"/>
              </a:rPr>
              <a:t>Vladimír Veselý</a:t>
            </a:r>
            <a:r>
              <a:rPr lang="cs-CZ" sz="1800" dirty="0" smtClean="0"/>
              <a:t/>
            </a:r>
            <a:br>
              <a:rPr lang="cs-CZ" sz="1800" dirty="0" smtClean="0"/>
            </a:br>
            <a:r>
              <a:rPr lang="en-US" sz="1800" dirty="0" smtClean="0"/>
              <a:t>partially</a:t>
            </a:r>
            <a:r>
              <a:rPr lang="cs-CZ" sz="1800" dirty="0" smtClean="0"/>
              <a:t> </a:t>
            </a:r>
            <a:r>
              <a:rPr lang="en-US" sz="1800" dirty="0" smtClean="0"/>
              <a:t>from official course materials </a:t>
            </a:r>
            <a:endParaRPr lang="cs-CZ" sz="1800" dirty="0" smtClean="0"/>
          </a:p>
          <a:p>
            <a:endParaRPr lang="en-US" sz="1800" dirty="0"/>
          </a:p>
          <a:p>
            <a:pPr algn="ctr"/>
            <a:r>
              <a:rPr lang="en-US" sz="1800" dirty="0" smtClean="0"/>
              <a:t>Last update: 201</a:t>
            </a:r>
            <a:r>
              <a:rPr lang="cs-CZ" sz="1800" dirty="0" smtClean="0"/>
              <a:t>5</a:t>
            </a:r>
            <a:r>
              <a:rPr lang="en-US" sz="1800" dirty="0" smtClean="0"/>
              <a:t>-0</a:t>
            </a:r>
            <a:r>
              <a:rPr lang="cs-CZ" sz="1800" dirty="0" smtClean="0"/>
              <a:t>7</a:t>
            </a:r>
            <a:r>
              <a:rPr lang="en-US" sz="1800" dirty="0" smtClean="0"/>
              <a:t>-0</a:t>
            </a:r>
            <a:r>
              <a:rPr lang="cs-CZ" sz="1800" dirty="0" smtClean="0"/>
              <a:t>5</a:t>
            </a:r>
            <a:endParaRPr lang="cs-CZ" sz="1800" dirty="0"/>
          </a:p>
        </p:txBody>
      </p:sp>
    </p:spTree>
    <p:extLst>
      <p:ext uri="{BB962C8B-B14F-4D97-AF65-F5344CB8AC3E}">
        <p14:creationId xmlns:p14="http://schemas.microsoft.com/office/powerpoint/2010/main" val="20732134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ISCOšablonka2">
  <a:themeElements>
    <a:clrScheme name="BSCI M1 PP 1">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BSCI M1 P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SCI M1 PP 1">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CISCOšablonka2</Template>
  <TotalTime>622</TotalTime>
  <Pages>28</Pages>
  <Words>5726</Words>
  <Application>Microsoft Office PowerPoint</Application>
  <PresentationFormat>On-screen Show (4:3)</PresentationFormat>
  <Paragraphs>597</Paragraphs>
  <Slides>92</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92</vt:i4>
      </vt:variant>
    </vt:vector>
  </HeadingPairs>
  <TitlesOfParts>
    <vt:vector size="100" baseType="lpstr">
      <vt:lpstr>Gulim</vt:lpstr>
      <vt:lpstr>ＭＳ Ｐゴシック</vt:lpstr>
      <vt:lpstr>Arial</vt:lpstr>
      <vt:lpstr>Courier New</vt:lpstr>
      <vt:lpstr>Helvetica</vt:lpstr>
      <vt:lpstr>Times</vt:lpstr>
      <vt:lpstr>Wingdings</vt:lpstr>
      <vt:lpstr>CISCOšablonka2</vt:lpstr>
      <vt:lpstr>Modern Network Security Threats</vt:lpstr>
      <vt:lpstr>Agenda</vt:lpstr>
      <vt:lpstr>Purpose of Security</vt:lpstr>
      <vt:lpstr>Threats</vt:lpstr>
      <vt:lpstr>Network Security Models</vt:lpstr>
      <vt:lpstr>Evolution of Network Security</vt:lpstr>
      <vt:lpstr>Sophistication of Tools vs. Technical Knowledge </vt:lpstr>
      <vt:lpstr>Morris Worm</vt:lpstr>
      <vt:lpstr>Code Red</vt:lpstr>
      <vt:lpstr>CERT Code Red</vt:lpstr>
      <vt:lpstr>New Cisco Tool!</vt:lpstr>
      <vt:lpstr>Drivers for Network Security</vt:lpstr>
      <vt:lpstr>Hacker Titles</vt:lpstr>
      <vt:lpstr>Hacker Titles</vt:lpstr>
      <vt:lpstr>Evolution of Security Threats</vt:lpstr>
      <vt:lpstr>Evolution of Network Security Tools</vt:lpstr>
      <vt:lpstr>Evolution of Data Protection Technologies</vt:lpstr>
      <vt:lpstr>First Email Virus</vt:lpstr>
      <vt:lpstr>First Worm</vt:lpstr>
      <vt:lpstr>First SPAM</vt:lpstr>
      <vt:lpstr>First DoS Attack</vt:lpstr>
      <vt:lpstr>Trends Driving Network Security</vt:lpstr>
      <vt:lpstr>Network Security Organizations</vt:lpstr>
      <vt:lpstr>Legal and Governmental Policy Issues</vt:lpstr>
      <vt:lpstr>Information Security Organizations</vt:lpstr>
      <vt:lpstr>     US-CERT        EU-CERT</vt:lpstr>
      <vt:lpstr>US-CERT RSS Feed</vt:lpstr>
      <vt:lpstr>SANS</vt:lpstr>
      <vt:lpstr>(ISC)2</vt:lpstr>
      <vt:lpstr>Network Security Polices and Domains</vt:lpstr>
      <vt:lpstr>Domains of Network Security</vt:lpstr>
      <vt:lpstr>Domains of Network Security</vt:lpstr>
      <vt:lpstr>Security Policy</vt:lpstr>
      <vt:lpstr>Cisco SecureX</vt:lpstr>
      <vt:lpstr>Malware /  Malicious Code</vt:lpstr>
      <vt:lpstr>Malware</vt:lpstr>
      <vt:lpstr>Spyware</vt:lpstr>
      <vt:lpstr>Viruses, Trojan horses, and Worms</vt:lpstr>
      <vt:lpstr>SQL Slammer Worms</vt:lpstr>
      <vt:lpstr>Trojan Horse Classification</vt:lpstr>
      <vt:lpstr>Five Phases of a Virus/Worm Attack</vt:lpstr>
      <vt:lpstr>Exploit Comparison</vt:lpstr>
      <vt:lpstr>Commonalities</vt:lpstr>
      <vt:lpstr>How Do You Mitigate Viruses and Worms?</vt:lpstr>
      <vt:lpstr>Mitigation</vt:lpstr>
      <vt:lpstr>Reconnaissance Attacks</vt:lpstr>
      <vt:lpstr>Reconnaissance</vt:lpstr>
      <vt:lpstr>Internet Information Queries</vt:lpstr>
      <vt:lpstr>Ping Sweeps and Port Scans</vt:lpstr>
      <vt:lpstr>Packet Sniffing</vt:lpstr>
      <vt:lpstr>Access Attacks</vt:lpstr>
      <vt:lpstr>Access Attacks</vt:lpstr>
      <vt:lpstr>Password Attacks</vt:lpstr>
      <vt:lpstr>Trust Exploitation</vt:lpstr>
      <vt:lpstr>Trust Exploitation</vt:lpstr>
      <vt:lpstr>Port Redirection</vt:lpstr>
      <vt:lpstr>“Man-in-the-Middle” Attacks</vt:lpstr>
      <vt:lpstr>Man-in-the-Middle Attacks (MITM) Cont.</vt:lpstr>
      <vt:lpstr>Buffer Overflow Attacks</vt:lpstr>
      <vt:lpstr>DoS and DDoS Attacks</vt:lpstr>
      <vt:lpstr>DoS Attacks</vt:lpstr>
      <vt:lpstr>DoS Attack Types</vt:lpstr>
      <vt:lpstr>Legacy DoS Attacks</vt:lpstr>
      <vt:lpstr>Ping of Death</vt:lpstr>
      <vt:lpstr>Smurf Attack Cont.</vt:lpstr>
      <vt:lpstr>SYN Flood Attack</vt:lpstr>
      <vt:lpstr>Distributed Denial of Service Attack (DoS)</vt:lpstr>
      <vt:lpstr>DDoS Example</vt:lpstr>
      <vt:lpstr>BotNet Example</vt:lpstr>
      <vt:lpstr>Countermeasures</vt:lpstr>
      <vt:lpstr>Reconnaissance Attacks Mitigation</vt:lpstr>
      <vt:lpstr>Port Scan and Ping Sweep Mitigation</vt:lpstr>
      <vt:lpstr>Packet Sniffer Mitigation</vt:lpstr>
      <vt:lpstr>Password Attack Mitigation</vt:lpstr>
      <vt:lpstr>Trust Exploitation Attack Mitigation</vt:lpstr>
      <vt:lpstr>Man-in-the-Middle Mitigation</vt:lpstr>
      <vt:lpstr>DoS and DDoS Attack Mitigation</vt:lpstr>
      <vt:lpstr>IP Spoofing Attack Mitigation</vt:lpstr>
      <vt:lpstr>10 Best Practices</vt:lpstr>
      <vt:lpstr>Thinking Like a Hacker</vt:lpstr>
      <vt:lpstr>Know Thine Enemy</vt:lpstr>
      <vt:lpstr>Seven Steps to Hacking a Network</vt:lpstr>
      <vt:lpstr>Software Tools</vt:lpstr>
      <vt:lpstr>Common Social Engineering Methods</vt:lpstr>
      <vt:lpstr>Warning Signs of an Attack</vt:lpstr>
      <vt:lpstr>Cisco Network Foundation Protection (NFP)</vt:lpstr>
      <vt:lpstr>Cisco Network Foundation Protection (NFP)</vt:lpstr>
      <vt:lpstr>Securing the Control Plane</vt:lpstr>
      <vt:lpstr>Securing the Control Plane</vt:lpstr>
      <vt:lpstr>Securing the Management Plane</vt:lpstr>
      <vt:lpstr>Securing the Data Plane</vt:lpstr>
      <vt:lpstr>PowerPoint Presentation</vt:lpstr>
    </vt:vector>
  </TitlesOfParts>
  <Company>FIT VUT Brno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Network Security Threats</dc:title>
  <dc:creator>Vladimír Veselý</dc:creator>
  <cp:lastModifiedBy>Vladimír Veselý</cp:lastModifiedBy>
  <cp:revision>27</cp:revision>
  <cp:lastPrinted>1999-01-27T00:54:54Z</cp:lastPrinted>
  <dcterms:created xsi:type="dcterms:W3CDTF">2014-01-03T12:37:32Z</dcterms:created>
  <dcterms:modified xsi:type="dcterms:W3CDTF">2015-07-05T20:22:58Z</dcterms:modified>
</cp:coreProperties>
</file>