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75" r:id="rId3"/>
    <p:sldId id="376" r:id="rId4"/>
    <p:sldId id="257" r:id="rId5"/>
    <p:sldId id="263" r:id="rId6"/>
    <p:sldId id="258" r:id="rId7"/>
    <p:sldId id="259" r:id="rId8"/>
    <p:sldId id="260" r:id="rId9"/>
    <p:sldId id="262" r:id="rId10"/>
    <p:sldId id="286" r:id="rId11"/>
    <p:sldId id="261" r:id="rId12"/>
    <p:sldId id="330" r:id="rId13"/>
    <p:sldId id="264" r:id="rId14"/>
    <p:sldId id="265" r:id="rId15"/>
    <p:sldId id="266" r:id="rId16"/>
    <p:sldId id="267" r:id="rId17"/>
    <p:sldId id="268" r:id="rId18"/>
    <p:sldId id="269" r:id="rId19"/>
    <p:sldId id="272" r:id="rId20"/>
    <p:sldId id="271" r:id="rId21"/>
    <p:sldId id="273" r:id="rId22"/>
    <p:sldId id="274" r:id="rId23"/>
    <p:sldId id="275" r:id="rId24"/>
    <p:sldId id="276" r:id="rId25"/>
    <p:sldId id="280" r:id="rId26"/>
    <p:sldId id="279" r:id="rId27"/>
    <p:sldId id="277" r:id="rId28"/>
    <p:sldId id="278" r:id="rId29"/>
    <p:sldId id="281" r:id="rId30"/>
    <p:sldId id="284" r:id="rId31"/>
    <p:sldId id="282" r:id="rId32"/>
    <p:sldId id="283" r:id="rId33"/>
    <p:sldId id="285" r:id="rId34"/>
    <p:sldId id="287" r:id="rId35"/>
    <p:sldId id="288" r:id="rId36"/>
    <p:sldId id="292" r:id="rId37"/>
    <p:sldId id="290" r:id="rId38"/>
    <p:sldId id="293" r:id="rId39"/>
    <p:sldId id="291" r:id="rId40"/>
    <p:sldId id="294" r:id="rId41"/>
    <p:sldId id="296" r:id="rId42"/>
    <p:sldId id="295" r:id="rId43"/>
    <p:sldId id="297" r:id="rId44"/>
    <p:sldId id="299" r:id="rId45"/>
    <p:sldId id="298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78" r:id="rId55"/>
    <p:sldId id="379" r:id="rId56"/>
    <p:sldId id="308" r:id="rId57"/>
    <p:sldId id="309" r:id="rId58"/>
    <p:sldId id="310" r:id="rId59"/>
    <p:sldId id="311" r:id="rId60"/>
    <p:sldId id="312" r:id="rId61"/>
    <p:sldId id="329" r:id="rId62"/>
    <p:sldId id="328" r:id="rId63"/>
    <p:sldId id="313" r:id="rId64"/>
    <p:sldId id="314" r:id="rId65"/>
    <p:sldId id="316" r:id="rId66"/>
    <p:sldId id="315" r:id="rId67"/>
    <p:sldId id="319" r:id="rId68"/>
    <p:sldId id="317" r:id="rId69"/>
    <p:sldId id="320" r:id="rId70"/>
    <p:sldId id="318" r:id="rId71"/>
    <p:sldId id="323" r:id="rId72"/>
    <p:sldId id="322" r:id="rId73"/>
    <p:sldId id="324" r:id="rId74"/>
    <p:sldId id="325" r:id="rId75"/>
    <p:sldId id="327" r:id="rId76"/>
    <p:sldId id="326" r:id="rId77"/>
    <p:sldId id="331" r:id="rId78"/>
    <p:sldId id="333" r:id="rId79"/>
    <p:sldId id="332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3" r:id="rId88"/>
    <p:sldId id="342" r:id="rId89"/>
    <p:sldId id="344" r:id="rId90"/>
    <p:sldId id="345" r:id="rId91"/>
    <p:sldId id="349" r:id="rId92"/>
    <p:sldId id="350" r:id="rId93"/>
    <p:sldId id="351" r:id="rId94"/>
    <p:sldId id="352" r:id="rId95"/>
    <p:sldId id="353" r:id="rId96"/>
    <p:sldId id="354" r:id="rId97"/>
    <p:sldId id="357" r:id="rId98"/>
    <p:sldId id="360" r:id="rId99"/>
    <p:sldId id="359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69" r:id="rId109"/>
    <p:sldId id="371" r:id="rId110"/>
    <p:sldId id="372" r:id="rId111"/>
    <p:sldId id="374" r:id="rId112"/>
    <p:sldId id="377" r:id="rId113"/>
    <p:sldId id="373" r:id="rId1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Svetlý štý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6" autoAdjust="0"/>
    <p:restoredTop sz="94658" autoAdjust="0"/>
  </p:normalViewPr>
  <p:slideViewPr>
    <p:cSldViewPr>
      <p:cViewPr>
        <p:scale>
          <a:sx n="68" d="100"/>
          <a:sy n="68" d="100"/>
        </p:scale>
        <p:origin x="-2244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037F68F-F479-4E36-9515-20AABDB37FA9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57B9691-3AD6-49D3-B767-11D5455CD9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F68F-F479-4E36-9515-20AABDB37FA9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9691-3AD6-49D3-B767-11D5455CD9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F68F-F479-4E36-9515-20AABDB37FA9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9691-3AD6-49D3-B767-11D5455CD9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F68F-F479-4E36-9515-20AABDB37FA9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9691-3AD6-49D3-B767-11D5455CD9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F68F-F479-4E36-9515-20AABDB37FA9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9691-3AD6-49D3-B767-11D5455CD9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F68F-F479-4E36-9515-20AABDB37FA9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9691-3AD6-49D3-B767-11D5455CD9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37F68F-F479-4E36-9515-20AABDB37FA9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7B9691-3AD6-49D3-B767-11D5455CD9B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037F68F-F479-4E36-9515-20AABDB37FA9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57B9691-3AD6-49D3-B767-11D5455CD9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F68F-F479-4E36-9515-20AABDB37FA9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9691-3AD6-49D3-B767-11D5455CD9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F68F-F479-4E36-9515-20AABDB37FA9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9691-3AD6-49D3-B767-11D5455CD9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F68F-F479-4E36-9515-20AABDB37FA9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9691-3AD6-49D3-B767-11D5455CD9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037F68F-F479-4E36-9515-20AABDB37FA9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57B9691-3AD6-49D3-B767-11D5455CD9B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rkus\My%20Documents\Cisco\L2%20workshop\slideshow\private%20VLAN%20attack.vs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rkus\My%20Documents\Cisco\L2%20workshop\slideshow\private%20VLAN%20attack.vs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rkus\My%20Documents\Cisco\L2%20workshop\slideshow\private%20VLAN%20attack.vs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dev.org/projects/scapy/" TargetMode="External"/><Relationship Id="rId2" Type="http://schemas.openxmlformats.org/officeDocument/2006/relationships/hyperlink" Target="http://monkey.org/~dugsong/dsniff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ettercap.sourceforge.net/" TargetMode="External"/><Relationship Id="rId2" Type="http://schemas.openxmlformats.org/officeDocument/2006/relationships/hyperlink" Target="http://monkey.org/~dugsong/dsniff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monkey.org/~dugsong/dsniff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rkus\My%20Documents\Cisco\L2%20workshop\slideshow\vlan-hopping.vs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rkus\My%20Documents\Cisco\L2%20workshop\slideshow\vlan-hopping.vs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rkus\My%20Documents\Cisco\L2%20workshop\slideshow\vlan-hopping.vs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rkus\My%20Documents\Cisco\L2%20workshop\slideshow\vlan-hopping.vs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rkus\My%20Documents\Cisco\L2%20workshop\slideshow\vlan-hopping.vs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dev.org/projects/scapy/" TargetMode="External"/><Relationship Id="rId2" Type="http://schemas.openxmlformats.org/officeDocument/2006/relationships/hyperlink" Target="http://www.yersinia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rkus\My%20Documents\Cisco\L2%20workshop\slideshow\swithc-spoofing.vs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rkus\My%20Documents\Cisco\L2%20workshop\slideshow\swithc-spoofing.vs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rkus\My%20Documents\Cisco\L2%20workshop\slideshow\swithc-spoofing.vs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rkus\My%20Documents\Cisco\L2%20workshop\slideshow\swithc-spoofing.vs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rkus\My%20Documents\Cisco\L2%20workshop\slideshow\swithc-spoofing.vs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L2 </a:t>
            </a:r>
            <a:r>
              <a:rPr lang="sk-SK" dirty="0" err="1" smtClean="0"/>
              <a:t>Attacks</a:t>
            </a:r>
            <a:r>
              <a:rPr lang="sk-SK" dirty="0" smtClean="0"/>
              <a:t> </a:t>
            </a:r>
            <a:r>
              <a:rPr lang="sk-SK" dirty="0" err="1" smtClean="0"/>
              <a:t>Workshop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6400816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sk-SK" dirty="0" smtClean="0"/>
              <a:t>29. 3. 2012</a:t>
            </a:r>
            <a:endParaRPr lang="sk-SK" dirty="0" smtClean="0"/>
          </a:p>
          <a:p>
            <a:endParaRPr lang="sk-SK" dirty="0" smtClean="0"/>
          </a:p>
          <a:p>
            <a:r>
              <a:rPr lang="sk-SK" b="1" i="1" dirty="0" smtClean="0"/>
              <a:t>Ing. Marek </a:t>
            </a:r>
            <a:r>
              <a:rPr lang="sk-SK" b="1" i="1" dirty="0" smtClean="0"/>
              <a:t>Lomnický</a:t>
            </a:r>
            <a:endParaRPr lang="sk-SK" b="1" i="1" dirty="0"/>
          </a:p>
        </p:txBody>
      </p:sp>
      <p:pic>
        <p:nvPicPr>
          <p:cNvPr id="109570" name="Picture 2" descr="D:\Markus\Desktop\press_logo_a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653136"/>
            <a:ext cx="2455040" cy="1169213"/>
          </a:xfrm>
          <a:prstGeom prst="rect">
            <a:avLst/>
          </a:prstGeom>
          <a:noFill/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797152"/>
            <a:ext cx="12477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Útok č. 1 – CAM Overflow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 úprave: </a:t>
            </a:r>
            <a:r>
              <a:rPr lang="sk-SK" dirty="0" err="1" smtClean="0"/>
              <a:t>listening</a:t>
            </a:r>
            <a:endParaRPr lang="sk-SK" dirty="0"/>
          </a:p>
        </p:txBody>
      </p:sp>
      <p:graphicFrame>
        <p:nvGraphicFramePr>
          <p:cNvPr id="6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93186" name="Visio" r:id="rId3" imgW="5878761" imgH="2325950" progId="Visio.Drawing.11">
              <p:embed/>
            </p:oleObj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492919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ĺžnik 13"/>
          <p:cNvSpPr/>
          <p:nvPr/>
        </p:nvSpPr>
        <p:spPr>
          <a:xfrm rot="940890">
            <a:off x="2162898" y="4073708"/>
            <a:ext cx="1000132" cy="285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Rovná spojovacia šípka 14"/>
          <p:cNvCxnSpPr/>
          <p:nvPr/>
        </p:nvCxnSpPr>
        <p:spPr>
          <a:xfrm>
            <a:off x="3286116" y="4357694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H="1">
            <a:off x="3286116" y="4929198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bdĺžnik 16"/>
          <p:cNvSpPr/>
          <p:nvPr/>
        </p:nvSpPr>
        <p:spPr>
          <a:xfrm rot="20496437">
            <a:off x="2162645" y="5222561"/>
            <a:ext cx="1000132" cy="285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Rovná spojovacia šípka 21"/>
          <p:cNvCxnSpPr/>
          <p:nvPr/>
        </p:nvCxnSpPr>
        <p:spPr>
          <a:xfrm rot="10800000" flipH="1">
            <a:off x="3571868" y="5414042"/>
            <a:ext cx="50006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bdĺžnik 22"/>
          <p:cNvSpPr/>
          <p:nvPr/>
        </p:nvSpPr>
        <p:spPr>
          <a:xfrm rot="20496437">
            <a:off x="2299205" y="5668392"/>
            <a:ext cx="1206730" cy="2923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C pre B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dĺžnik 22"/>
          <p:cNvSpPr/>
          <p:nvPr/>
        </p:nvSpPr>
        <p:spPr>
          <a:xfrm rot="20496437">
            <a:off x="2444160" y="6168458"/>
            <a:ext cx="1206730" cy="2923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B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Rovná spojovacia šípka 21"/>
          <p:cNvCxnSpPr/>
          <p:nvPr/>
        </p:nvCxnSpPr>
        <p:spPr>
          <a:xfrm rot="10800000" flipH="1">
            <a:off x="3714744" y="5914108"/>
            <a:ext cx="50006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 úprave:</a:t>
            </a:r>
            <a:r>
              <a:rPr lang="en-US" dirty="0" smtClean="0"/>
              <a:t> </a:t>
            </a:r>
            <a:r>
              <a:rPr lang="sk-SK" dirty="0" err="1" smtClean="0"/>
              <a:t>forwarding</a:t>
            </a:r>
            <a:endParaRPr lang="sk-SK" dirty="0"/>
          </a:p>
        </p:txBody>
      </p:sp>
      <p:graphicFrame>
        <p:nvGraphicFramePr>
          <p:cNvPr id="6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94210" name="Visio" r:id="rId3" imgW="5878761" imgH="2325950" progId="Visio.Drawing.11">
              <p:embed/>
            </p:oleObj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492919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Rovná spojovacia šípka 21"/>
          <p:cNvCxnSpPr/>
          <p:nvPr/>
        </p:nvCxnSpPr>
        <p:spPr>
          <a:xfrm rot="10800000" flipH="1">
            <a:off x="3428992" y="4929198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bdĺžnik 22"/>
          <p:cNvSpPr/>
          <p:nvPr/>
        </p:nvSpPr>
        <p:spPr>
          <a:xfrm rot="20496437">
            <a:off x="2156329" y="5183548"/>
            <a:ext cx="1206730" cy="2923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dĺžnik 6"/>
          <p:cNvSpPr/>
          <p:nvPr/>
        </p:nvSpPr>
        <p:spPr>
          <a:xfrm rot="20508556">
            <a:off x="5798609" y="3478599"/>
            <a:ext cx="1278451" cy="2833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Rovná spojovacia šípka 12"/>
          <p:cNvCxnSpPr/>
          <p:nvPr/>
        </p:nvCxnSpPr>
        <p:spPr>
          <a:xfrm flipV="1">
            <a:off x="5214942" y="3857628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bdĺžnik 22"/>
          <p:cNvSpPr/>
          <p:nvPr/>
        </p:nvSpPr>
        <p:spPr>
          <a:xfrm rot="896764">
            <a:off x="2161195" y="4076626"/>
            <a:ext cx="1180531" cy="2763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Rovná spojovacia šípka 23"/>
          <p:cNvCxnSpPr/>
          <p:nvPr/>
        </p:nvCxnSpPr>
        <p:spPr>
          <a:xfrm rot="10800000">
            <a:off x="3428992" y="4357694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bdĺžnik 24"/>
          <p:cNvSpPr/>
          <p:nvPr/>
        </p:nvSpPr>
        <p:spPr>
          <a:xfrm rot="865239">
            <a:off x="5800749" y="5030458"/>
            <a:ext cx="1154056" cy="2608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Rovná spojovacia šípka 25"/>
          <p:cNvCxnSpPr/>
          <p:nvPr/>
        </p:nvCxnSpPr>
        <p:spPr>
          <a:xfrm rot="10800000" flipH="1" flipV="1">
            <a:off x="5214942" y="4786322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BlokTextu 26"/>
          <p:cNvSpPr txBox="1"/>
          <p:nvPr/>
        </p:nvSpPr>
        <p:spPr>
          <a:xfrm>
            <a:off x="4286248" y="5500702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Rámce sú na L2 </a:t>
            </a:r>
            <a:r>
              <a:rPr lang="sk-SK" dirty="0" err="1" smtClean="0"/>
              <a:t>forwardnuté</a:t>
            </a:r>
            <a:r>
              <a:rPr lang="sk-SK" dirty="0" smtClean="0"/>
              <a:t> na FF:FF:FF:FF:FF:FF</a:t>
            </a:r>
            <a:endParaRPr lang="sk-SK" dirty="0"/>
          </a:p>
        </p:txBody>
      </p:sp>
      <p:cxnSp>
        <p:nvCxnSpPr>
          <p:cNvPr id="28" name="Rovná spojovacia šípka 21"/>
          <p:cNvCxnSpPr/>
          <p:nvPr/>
        </p:nvCxnSpPr>
        <p:spPr>
          <a:xfrm rot="10800000" flipH="1">
            <a:off x="3571868" y="5414042"/>
            <a:ext cx="50006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bdĺžnik 22"/>
          <p:cNvSpPr/>
          <p:nvPr/>
        </p:nvSpPr>
        <p:spPr>
          <a:xfrm rot="20496437">
            <a:off x="2299205" y="5668392"/>
            <a:ext cx="1206730" cy="2923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C pre B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bdĺžnik 22"/>
          <p:cNvSpPr/>
          <p:nvPr/>
        </p:nvSpPr>
        <p:spPr>
          <a:xfrm rot="20496437">
            <a:off x="2444160" y="6168458"/>
            <a:ext cx="1206730" cy="2923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B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Rovná spojovacia šípka 21"/>
          <p:cNvCxnSpPr/>
          <p:nvPr/>
        </p:nvCxnSpPr>
        <p:spPr>
          <a:xfrm rot="10800000" flipH="1">
            <a:off x="3714744" y="5914108"/>
            <a:ext cx="50006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Nástroje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Ettercap</a:t>
            </a:r>
            <a:endParaRPr lang="sk-SK" b="1" dirty="0" smtClean="0"/>
          </a:p>
          <a:p>
            <a:pPr lvl="1"/>
            <a:r>
              <a:rPr lang="sk-SK" dirty="0" smtClean="0"/>
              <a:t>Jediná známa implementácia</a:t>
            </a:r>
          </a:p>
          <a:p>
            <a:pPr lvl="1"/>
            <a:r>
              <a:rPr lang="sk-SK" dirty="0" smtClean="0"/>
              <a:t>Implementuje útok pred úpravou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Zabezpečenie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Port </a:t>
            </a:r>
            <a:r>
              <a:rPr lang="sk-SK" dirty="0" err="1" smtClean="0"/>
              <a:t>Security</a:t>
            </a:r>
            <a:endParaRPr lang="sk-SK" dirty="0" smtClean="0"/>
          </a:p>
          <a:p>
            <a:pPr lvl="1"/>
            <a:r>
              <a:rPr lang="sk-SK" dirty="0" smtClean="0"/>
              <a:t>Povolením jedinej MAC adresy útočník nanajvýš presmeruje jednu stranu</a:t>
            </a:r>
          </a:p>
          <a:p>
            <a:pPr lvl="1"/>
            <a:r>
              <a:rPr lang="sk-SK" dirty="0" smtClean="0"/>
              <a:t>Ručným nastavením útočníkovej MAC adresy nepresmeruje nič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Útok č. 6 – </a:t>
            </a:r>
            <a:r>
              <a:rPr lang="sk-SK" dirty="0" err="1" smtClean="0"/>
              <a:t>Private</a:t>
            </a:r>
            <a:r>
              <a:rPr lang="sk-SK" dirty="0" smtClean="0"/>
              <a:t> VLAN </a:t>
            </a:r>
            <a:r>
              <a:rPr lang="sk-SK" dirty="0" err="1" smtClean="0"/>
              <a:t>Attack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Private</a:t>
            </a:r>
            <a:r>
              <a:rPr lang="sk-SK" dirty="0" smtClean="0"/>
              <a:t> </a:t>
            </a:r>
            <a:r>
              <a:rPr lang="sk-SK" dirty="0" err="1" smtClean="0"/>
              <a:t>VLANs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L2 </a:t>
            </a:r>
            <a:r>
              <a:rPr lang="sk-SK" dirty="0" err="1" smtClean="0"/>
              <a:t>security</a:t>
            </a:r>
            <a:r>
              <a:rPr lang="sk-SK" dirty="0" smtClean="0"/>
              <a:t> feature</a:t>
            </a:r>
          </a:p>
          <a:p>
            <a:r>
              <a:rPr lang="sk-SK" dirty="0" smtClean="0"/>
              <a:t>Použitie:</a:t>
            </a:r>
          </a:p>
          <a:p>
            <a:pPr lvl="1"/>
            <a:r>
              <a:rPr lang="sk-SK" dirty="0" smtClean="0"/>
              <a:t>Izolovanie </a:t>
            </a:r>
            <a:r>
              <a:rPr lang="sk-SK" dirty="0" err="1" smtClean="0"/>
              <a:t>hostov</a:t>
            </a:r>
            <a:r>
              <a:rPr lang="sk-SK" dirty="0" smtClean="0"/>
              <a:t> na jednom segmente</a:t>
            </a:r>
          </a:p>
          <a:p>
            <a:pPr lvl="1"/>
            <a:r>
              <a:rPr lang="sk-SK" dirty="0" smtClean="0"/>
              <a:t>Ďalšia segmentácia</a:t>
            </a:r>
          </a:p>
          <a:p>
            <a:pPr lvl="1"/>
            <a:r>
              <a:rPr lang="sk-SK" dirty="0" smtClean="0"/>
              <a:t>DMZ na oddelenie serverov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Neizolujú na L3!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Private</a:t>
            </a:r>
            <a:r>
              <a:rPr lang="sk-SK" dirty="0" smtClean="0"/>
              <a:t> VLAN </a:t>
            </a:r>
            <a:r>
              <a:rPr lang="sk-SK" dirty="0" err="1" smtClean="0"/>
              <a:t>attack</a:t>
            </a:r>
            <a:endParaRPr lang="sk-SK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1785938" y="2887663"/>
          <a:ext cx="5908675" cy="3214687"/>
        </p:xfrm>
        <a:graphic>
          <a:graphicData uri="http://schemas.openxmlformats.org/presentationml/2006/ole">
            <p:oleObj spid="_x0000_s95234" name="Visio" r:id="rId3" imgW="4402593" imgH="2395863" progId="Visio.Drawing.11">
              <p:link updateAutomatic="1"/>
            </p:oleObj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2857488" y="5000636"/>
            <a:ext cx="1000132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Isolated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643570" y="5000636"/>
            <a:ext cx="1000132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Isolated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 rot="16200000">
            <a:off x="4246153" y="4183476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err="1" smtClean="0">
                <a:latin typeface="Arial" pitchFamily="34" charset="0"/>
                <a:cs typeface="Arial" pitchFamily="34" charset="0"/>
              </a:rPr>
              <a:t>Promiscuous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Private</a:t>
            </a:r>
            <a:r>
              <a:rPr lang="sk-SK" dirty="0" smtClean="0"/>
              <a:t> VLAN </a:t>
            </a:r>
            <a:r>
              <a:rPr lang="sk-SK" dirty="0" err="1" smtClean="0"/>
              <a:t>attack</a:t>
            </a:r>
            <a:endParaRPr lang="sk-SK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1785938" y="2887663"/>
          <a:ext cx="5908675" cy="3214687"/>
        </p:xfrm>
        <a:graphic>
          <a:graphicData uri="http://schemas.openxmlformats.org/presentationml/2006/ole">
            <p:oleObj spid="_x0000_s96258" name="Visio" r:id="rId3" imgW="4402593" imgH="2395863" progId="Visio.Drawing.11">
              <p:link updateAutomatic="1"/>
            </p:oleObj>
          </a:graphicData>
        </a:graphic>
      </p:graphicFrame>
      <p:cxnSp>
        <p:nvCxnSpPr>
          <p:cNvPr id="8" name="Rovná spojovacia šípka 21"/>
          <p:cNvCxnSpPr/>
          <p:nvPr/>
        </p:nvCxnSpPr>
        <p:spPr>
          <a:xfrm>
            <a:off x="3644533" y="5643578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bdĺžnik 22"/>
          <p:cNvSpPr/>
          <p:nvPr/>
        </p:nvSpPr>
        <p:spPr>
          <a:xfrm rot="16275">
            <a:off x="2572344" y="5574525"/>
            <a:ext cx="1008253" cy="2590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B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Rovná spojovacia šípka 21"/>
          <p:cNvCxnSpPr/>
          <p:nvPr/>
        </p:nvCxnSpPr>
        <p:spPr>
          <a:xfrm rot="16200000">
            <a:off x="4001290" y="3642519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bdĺžnik 22"/>
          <p:cNvSpPr/>
          <p:nvPr/>
        </p:nvSpPr>
        <p:spPr>
          <a:xfrm rot="16200000">
            <a:off x="3697319" y="4375120"/>
            <a:ext cx="1008253" cy="2590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B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le 12"/>
          <p:cNvGraphicFramePr>
            <a:graphicFrameLocks noGrp="1"/>
          </p:cNvGraphicFramePr>
          <p:nvPr/>
        </p:nvGraphicFramePr>
        <p:xfrm>
          <a:off x="1571604" y="2857496"/>
          <a:ext cx="1714512" cy="14630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47977"/>
                <a:gridCol w="366535"/>
              </a:tblGrid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Src. MAC: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Dst.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MAC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Src.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IP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Dst.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IP: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Private</a:t>
            </a:r>
            <a:r>
              <a:rPr lang="sk-SK" dirty="0" smtClean="0"/>
              <a:t> VLAN </a:t>
            </a:r>
            <a:r>
              <a:rPr lang="sk-SK" dirty="0" err="1" smtClean="0"/>
              <a:t>attack</a:t>
            </a:r>
            <a:endParaRPr lang="sk-SK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1785938" y="2887663"/>
          <a:ext cx="5908675" cy="3214687"/>
        </p:xfrm>
        <a:graphic>
          <a:graphicData uri="http://schemas.openxmlformats.org/presentationml/2006/ole">
            <p:oleObj spid="_x0000_s97282" name="Visio" r:id="rId3" imgW="4402593" imgH="2395863" progId="Visio.Drawing.11">
              <p:link updateAutomatic="1"/>
            </p:oleObj>
          </a:graphicData>
        </a:graphic>
      </p:graphicFrame>
      <p:cxnSp>
        <p:nvCxnSpPr>
          <p:cNvPr id="8" name="Rovná spojovacia šípka 21"/>
          <p:cNvCxnSpPr/>
          <p:nvPr/>
        </p:nvCxnSpPr>
        <p:spPr>
          <a:xfrm>
            <a:off x="6357950" y="5643578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bdĺžnik 22"/>
          <p:cNvSpPr/>
          <p:nvPr/>
        </p:nvSpPr>
        <p:spPr>
          <a:xfrm rot="16275">
            <a:off x="5285761" y="5574525"/>
            <a:ext cx="1008253" cy="2590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B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Rovná spojovacia šípka 21"/>
          <p:cNvCxnSpPr/>
          <p:nvPr/>
        </p:nvCxnSpPr>
        <p:spPr>
          <a:xfrm rot="5400000" flipV="1">
            <a:off x="4999834" y="3642519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bdĺžnik 22"/>
          <p:cNvSpPr/>
          <p:nvPr/>
        </p:nvSpPr>
        <p:spPr>
          <a:xfrm rot="16200000">
            <a:off x="4724180" y="4375120"/>
            <a:ext cx="1008253" cy="2590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B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le 12"/>
          <p:cNvGraphicFramePr>
            <a:graphicFrameLocks noGrp="1"/>
          </p:cNvGraphicFramePr>
          <p:nvPr/>
        </p:nvGraphicFramePr>
        <p:xfrm>
          <a:off x="6000760" y="2786058"/>
          <a:ext cx="1714512" cy="14630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47977"/>
                <a:gridCol w="366535"/>
              </a:tblGrid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Src. MAC: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Dst.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MAC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Src.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IP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Dst.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IP: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Zabezpečenie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strane </a:t>
            </a:r>
            <a:r>
              <a:rPr lang="sk-SK" dirty="0" err="1" smtClean="0"/>
              <a:t>routra</a:t>
            </a:r>
            <a:r>
              <a:rPr lang="sk-SK" dirty="0" smtClean="0"/>
              <a:t> pomocou ACL:</a:t>
            </a:r>
            <a:endParaRPr lang="en-US" dirty="0" smtClean="0"/>
          </a:p>
          <a:p>
            <a:endParaRPr lang="sk-SK" dirty="0" smtClean="0"/>
          </a:p>
          <a:p>
            <a:pPr marL="925830" lvl="1" indent="-514350">
              <a:buAutoNum type="arabicPeriod"/>
            </a:pPr>
            <a:r>
              <a:rPr lang="sk-SK" sz="2000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outer(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)# </a:t>
            </a:r>
            <a:r>
              <a:rPr lang="sk-SK" sz="2000" b="1" dirty="0" err="1" smtClean="0">
                <a:latin typeface="Courier New" pitchFamily="49" charset="0"/>
                <a:cs typeface="Courier New" pitchFamily="49" charset="0"/>
              </a:rPr>
              <a:t>access-list</a:t>
            </a:r>
            <a:r>
              <a:rPr lang="sk-SK" sz="2000" b="1" dirty="0" smtClean="0">
                <a:latin typeface="Courier New" pitchFamily="49" charset="0"/>
                <a:cs typeface="Courier New" pitchFamily="49" charset="0"/>
              </a:rPr>
              <a:t> 101 </a:t>
            </a:r>
            <a:r>
              <a:rPr lang="sk-SK" sz="2000" b="1" dirty="0" err="1" smtClean="0">
                <a:latin typeface="Courier New" pitchFamily="49" charset="0"/>
                <a:cs typeface="Courier New" pitchFamily="49" charset="0"/>
              </a:rPr>
              <a:t>deny</a:t>
            </a:r>
            <a:r>
              <a:rPr lang="sk-SK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2000" b="1" dirty="0" err="1" smtClean="0">
                <a:latin typeface="Courier New" pitchFamily="49" charset="0"/>
                <a:cs typeface="Courier New" pitchFamily="49" charset="0"/>
              </a:rPr>
              <a:t>ip</a:t>
            </a:r>
            <a:r>
              <a:rPr lang="sk-SK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2000" b="1" i="1" dirty="0" err="1" smtClean="0">
                <a:latin typeface="Courier New" pitchFamily="49" charset="0"/>
                <a:cs typeface="Courier New" pitchFamily="49" charset="0"/>
              </a:rPr>
              <a:t>lsubnet</a:t>
            </a:r>
            <a:r>
              <a:rPr lang="sk-SK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2000" b="1" i="1" dirty="0" err="1" smtClean="0">
                <a:latin typeface="Courier New" pitchFamily="49" charset="0"/>
                <a:cs typeface="Courier New" pitchFamily="49" charset="0"/>
              </a:rPr>
              <a:t>lsubmask</a:t>
            </a:r>
            <a:r>
              <a:rPr lang="sk-SK" sz="2000" b="1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2000" b="1" i="1" dirty="0" err="1" smtClean="0">
                <a:latin typeface="Courier New" pitchFamily="49" charset="0"/>
                <a:cs typeface="Courier New" pitchFamily="49" charset="0"/>
              </a:rPr>
              <a:t>lsubnet</a:t>
            </a:r>
            <a:r>
              <a:rPr lang="sk-SK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2000" b="1" i="1" dirty="0" err="1" smtClean="0">
                <a:latin typeface="Courier New" pitchFamily="49" charset="0"/>
                <a:cs typeface="Courier New" pitchFamily="49" charset="0"/>
              </a:rPr>
              <a:t>lsubmask</a:t>
            </a:r>
            <a:r>
              <a:rPr lang="sk-SK" sz="2000" b="1" dirty="0" smtClean="0">
                <a:latin typeface="Courier New" pitchFamily="49" charset="0"/>
                <a:cs typeface="Courier New" pitchFamily="49" charset="0"/>
              </a:rPr>
              <a:t> log</a:t>
            </a:r>
          </a:p>
          <a:p>
            <a:pPr marL="925830" lvl="1" indent="-514350">
              <a:buAutoNum type="arabicPeriod"/>
            </a:pPr>
            <a:r>
              <a:rPr lang="sk-SK" sz="2000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outer(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)# </a:t>
            </a:r>
            <a:r>
              <a:rPr lang="sk-SK" sz="2000" b="1" dirty="0" err="1" smtClean="0">
                <a:latin typeface="Courier New" pitchFamily="49" charset="0"/>
                <a:cs typeface="Courier New" pitchFamily="49" charset="0"/>
              </a:rPr>
              <a:t>access-list</a:t>
            </a:r>
            <a:r>
              <a:rPr lang="sk-SK" sz="2000" b="1" dirty="0" smtClean="0">
                <a:latin typeface="Courier New" pitchFamily="49" charset="0"/>
                <a:cs typeface="Courier New" pitchFamily="49" charset="0"/>
              </a:rPr>
              <a:t> 101 </a:t>
            </a:r>
            <a:r>
              <a:rPr lang="sk-SK" sz="2000" b="1" dirty="0" err="1" smtClean="0">
                <a:latin typeface="Courier New" pitchFamily="49" charset="0"/>
                <a:cs typeface="Courier New" pitchFamily="49" charset="0"/>
              </a:rPr>
              <a:t>permit</a:t>
            </a:r>
            <a:r>
              <a:rPr lang="sk-SK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2000" b="1" dirty="0" err="1" smtClean="0">
                <a:latin typeface="Courier New" pitchFamily="49" charset="0"/>
                <a:cs typeface="Courier New" pitchFamily="49" charset="0"/>
              </a:rPr>
              <a:t>ip</a:t>
            </a:r>
            <a:r>
              <a:rPr lang="sk-SK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2000" b="1" dirty="0" err="1" smtClean="0">
                <a:latin typeface="Courier New" pitchFamily="49" charset="0"/>
                <a:cs typeface="Courier New" pitchFamily="49" charset="0"/>
              </a:rPr>
              <a:t>any</a:t>
            </a:r>
            <a:r>
              <a:rPr lang="sk-SK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2000" b="1" dirty="0" err="1" smtClean="0">
                <a:latin typeface="Courier New" pitchFamily="49" charset="0"/>
                <a:cs typeface="Courier New" pitchFamily="49" charset="0"/>
              </a:rPr>
              <a:t>any</a:t>
            </a:r>
            <a:endParaRPr lang="sk-SK" sz="2000" b="1" dirty="0" smtClean="0">
              <a:latin typeface="Courier New" pitchFamily="49" charset="0"/>
              <a:cs typeface="Courier New" pitchFamily="49" charset="0"/>
            </a:endParaRPr>
          </a:p>
          <a:p>
            <a:pPr marL="925830" lvl="1" indent="-514350">
              <a:buAutoNum type="arabicPeriod"/>
            </a:pPr>
            <a:r>
              <a:rPr lang="sk-SK" sz="2000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outer(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)# </a:t>
            </a:r>
            <a:r>
              <a:rPr lang="sk-SK" sz="2000" b="1" dirty="0" err="1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sk-SK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2000" b="1" i="1" dirty="0" err="1" smtClean="0">
                <a:latin typeface="Courier New" pitchFamily="49" charset="0"/>
                <a:cs typeface="Courier New" pitchFamily="49" charset="0"/>
              </a:rPr>
              <a:t>interface</a:t>
            </a:r>
            <a:endParaRPr lang="sk-SK" sz="2000" b="1" i="1" dirty="0" smtClean="0">
              <a:latin typeface="Courier New" pitchFamily="49" charset="0"/>
              <a:cs typeface="Courier New" pitchFamily="49" charset="0"/>
            </a:endParaRPr>
          </a:p>
          <a:p>
            <a:pPr marL="925830" lvl="1" indent="-514350">
              <a:buAutoNum type="arabicPeriod"/>
            </a:pPr>
            <a:r>
              <a:rPr lang="sk-SK" sz="2000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outer(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-if)# </a:t>
            </a:r>
            <a:r>
              <a:rPr lang="sk-SK" sz="2000" b="1" dirty="0" err="1" smtClean="0">
                <a:latin typeface="Courier New" pitchFamily="49" charset="0"/>
                <a:cs typeface="Courier New" pitchFamily="49" charset="0"/>
              </a:rPr>
              <a:t>ip</a:t>
            </a:r>
            <a:r>
              <a:rPr lang="sk-SK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2000" b="1" dirty="0" err="1" smtClean="0">
                <a:latin typeface="Courier New" pitchFamily="49" charset="0"/>
                <a:cs typeface="Courier New" pitchFamily="49" charset="0"/>
              </a:rPr>
              <a:t>access-group</a:t>
            </a:r>
            <a:r>
              <a:rPr lang="sk-SK" sz="2000" b="1" dirty="0" smtClean="0">
                <a:latin typeface="Courier New" pitchFamily="49" charset="0"/>
                <a:cs typeface="Courier New" pitchFamily="49" charset="0"/>
              </a:rPr>
              <a:t> 101 in</a:t>
            </a:r>
            <a:endParaRPr lang="sk-SK" sz="20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CAM Overflow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Ethernetové</a:t>
            </a:r>
            <a:r>
              <a:rPr lang="sk-SK" dirty="0" smtClean="0"/>
              <a:t> prepínané siete</a:t>
            </a:r>
          </a:p>
          <a:p>
            <a:r>
              <a:rPr lang="sk-SK" dirty="0" smtClean="0"/>
              <a:t>Problém konečnosti RAM na </a:t>
            </a:r>
            <a:r>
              <a:rPr lang="sk-SK" dirty="0" err="1" smtClean="0"/>
              <a:t>switchoch</a:t>
            </a:r>
            <a:endParaRPr lang="sk-SK" dirty="0" smtClean="0"/>
          </a:p>
          <a:p>
            <a:r>
              <a:rPr lang="sk-SK" dirty="0" smtClean="0"/>
              <a:t>Dávno známy, v praxi od roku 1990</a:t>
            </a:r>
          </a:p>
          <a:p>
            <a:pPr lvl="1"/>
            <a:r>
              <a:rPr lang="sk-SK" dirty="0" smtClean="0"/>
              <a:t>-</a:t>
            </a:r>
            <a:r>
              <a:rPr lang="en-US" dirty="0" smtClean="0"/>
              <a:t>&gt;</a:t>
            </a:r>
            <a:r>
              <a:rPr lang="sk-SK" dirty="0" smtClean="0"/>
              <a:t> </a:t>
            </a:r>
            <a:r>
              <a:rPr lang="sk-SK" dirty="0" err="1" smtClean="0"/>
              <a:t>Dsniff</a:t>
            </a:r>
            <a:r>
              <a:rPr lang="sk-SK" dirty="0" smtClean="0"/>
              <a:t> by </a:t>
            </a:r>
            <a:r>
              <a:rPr lang="sk-SK" dirty="0" err="1" smtClean="0"/>
              <a:t>Dug</a:t>
            </a:r>
            <a:r>
              <a:rPr lang="sk-SK" dirty="0" smtClean="0"/>
              <a:t> Song</a:t>
            </a:r>
          </a:p>
          <a:p>
            <a:r>
              <a:rPr lang="en-US" dirty="0" err="1" smtClean="0"/>
              <a:t>Zneu</a:t>
            </a:r>
            <a:r>
              <a:rPr lang="sk-SK" dirty="0" smtClean="0"/>
              <a:t>žíva backup mechanizmus forwardovania rámcov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Útokov nie je tak veľa, aby sa nedalo na ne myslieť pri zabezpečovaní</a:t>
            </a:r>
          </a:p>
          <a:p>
            <a:r>
              <a:rPr lang="sk-SK" dirty="0" err="1" smtClean="0"/>
              <a:t>Častokrát</a:t>
            </a:r>
            <a:r>
              <a:rPr lang="sk-SK" dirty="0" smtClean="0"/>
              <a:t> sa jedná o </a:t>
            </a:r>
            <a:r>
              <a:rPr lang="sk-SK" dirty="0" err="1" smtClean="0"/>
              <a:t>featury</a:t>
            </a:r>
            <a:r>
              <a:rPr lang="sk-SK" dirty="0" smtClean="0"/>
              <a:t>, ktoré nemajú byť </a:t>
            </a:r>
            <a:r>
              <a:rPr lang="sk-SK" dirty="0" err="1" smtClean="0"/>
              <a:t>securitou</a:t>
            </a:r>
            <a:endParaRPr lang="sk-SK" dirty="0" smtClean="0"/>
          </a:p>
          <a:p>
            <a:r>
              <a:rPr lang="sk-SK" dirty="0" smtClean="0">
                <a:solidFill>
                  <a:srgbClr val="FF0000"/>
                </a:solidFill>
              </a:rPr>
              <a:t>Pozor na </a:t>
            </a:r>
            <a:r>
              <a:rPr lang="sk-SK" dirty="0" err="1" smtClean="0">
                <a:solidFill>
                  <a:srgbClr val="FF0000"/>
                </a:solidFill>
              </a:rPr>
              <a:t>defaultnú</a:t>
            </a:r>
            <a:r>
              <a:rPr lang="sk-SK" dirty="0" smtClean="0">
                <a:solidFill>
                  <a:srgbClr val="FF0000"/>
                </a:solidFill>
              </a:rPr>
              <a:t> konfiguráciu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Literatúra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endParaRPr lang="sk-SK" dirty="0" smtClean="0"/>
          </a:p>
          <a:p>
            <a:r>
              <a:rPr lang="en-US" dirty="0" err="1" smtClean="0"/>
              <a:t>Wikip</a:t>
            </a:r>
            <a:r>
              <a:rPr lang="sk-SK" dirty="0" smtClean="0"/>
              <a:t>é</a:t>
            </a:r>
            <a:r>
              <a:rPr lang="en-US" dirty="0" err="1" smtClean="0"/>
              <a:t>dia</a:t>
            </a:r>
            <a:endParaRPr lang="sk-SK" dirty="0" smtClean="0"/>
          </a:p>
          <a:p>
            <a:r>
              <a:rPr lang="sk-SK" dirty="0" smtClean="0"/>
              <a:t>Cisco 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Literatúra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endParaRPr lang="sk-SK" dirty="0" smtClean="0"/>
          </a:p>
          <a:p>
            <a:r>
              <a:rPr lang="en-US" dirty="0" err="1" smtClean="0"/>
              <a:t>Wikip</a:t>
            </a:r>
            <a:r>
              <a:rPr lang="sk-SK" dirty="0" smtClean="0"/>
              <a:t>é</a:t>
            </a:r>
            <a:r>
              <a:rPr lang="en-US" dirty="0" err="1" smtClean="0"/>
              <a:t>dia</a:t>
            </a:r>
            <a:endParaRPr lang="sk-SK" dirty="0" smtClean="0"/>
          </a:p>
          <a:p>
            <a:r>
              <a:rPr lang="sk-SK" dirty="0" smtClean="0"/>
              <a:t>Cisco SAFE</a:t>
            </a:r>
          </a:p>
          <a:p>
            <a:r>
              <a:rPr lang="sk-SK" dirty="0" smtClean="0"/>
              <a:t>Lomnický, M. </a:t>
            </a:r>
            <a:r>
              <a:rPr lang="sk-SK" i="1" dirty="0" err="1" smtClean="0"/>
              <a:t>An</a:t>
            </a:r>
            <a:r>
              <a:rPr lang="sk-SK" i="1" dirty="0" smtClean="0"/>
              <a:t> </a:t>
            </a:r>
            <a:r>
              <a:rPr lang="sk-SK" i="1" dirty="0" err="1" smtClean="0"/>
              <a:t>Analysis</a:t>
            </a:r>
            <a:r>
              <a:rPr lang="sk-SK" i="1" dirty="0" smtClean="0"/>
              <a:t> </a:t>
            </a:r>
            <a:r>
              <a:rPr lang="sk-SK" i="1" dirty="0" err="1" smtClean="0"/>
              <a:t>of</a:t>
            </a:r>
            <a:r>
              <a:rPr lang="sk-SK" i="1" dirty="0" smtClean="0"/>
              <a:t> </a:t>
            </a:r>
            <a:r>
              <a:rPr lang="sk-SK" i="1" dirty="0" err="1" smtClean="0"/>
              <a:t>Selected</a:t>
            </a:r>
            <a:r>
              <a:rPr lang="sk-SK" i="1" dirty="0" smtClean="0"/>
              <a:t> </a:t>
            </a:r>
            <a:r>
              <a:rPr lang="sk-SK" i="1" dirty="0" err="1" smtClean="0"/>
              <a:t>Layer</a:t>
            </a:r>
            <a:r>
              <a:rPr lang="sk-SK" i="1" dirty="0" smtClean="0"/>
              <a:t> 2 </a:t>
            </a:r>
            <a:r>
              <a:rPr lang="sk-SK" i="1" dirty="0" err="1" smtClean="0"/>
              <a:t>Network</a:t>
            </a:r>
            <a:r>
              <a:rPr lang="sk-SK" i="1" dirty="0" smtClean="0"/>
              <a:t> </a:t>
            </a:r>
            <a:r>
              <a:rPr lang="sk-SK" i="1" dirty="0" err="1" smtClean="0"/>
              <a:t>Attacks</a:t>
            </a:r>
            <a:r>
              <a:rPr lang="sk-SK" dirty="0" smtClean="0"/>
              <a:t>. Brno, 2009, diplomová práca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 rot="17496369" flipV="1">
            <a:off x="4445825" y="2241480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8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5" name="BlokTextu 4"/>
          <p:cNvSpPr txBox="1"/>
          <p:nvPr/>
        </p:nvSpPr>
        <p:spPr>
          <a:xfrm rot="7341561">
            <a:off x="4445463" y="1856972"/>
            <a:ext cx="574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6" name="BlokTextu 5"/>
          <p:cNvSpPr txBox="1"/>
          <p:nvPr/>
        </p:nvSpPr>
        <p:spPr>
          <a:xfrm rot="6411820" flipV="1">
            <a:off x="4797362" y="1830893"/>
            <a:ext cx="642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200" b="1" dirty="0" smtClean="0"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7" name="BlokTextu 6"/>
          <p:cNvSpPr txBox="1"/>
          <p:nvPr/>
        </p:nvSpPr>
        <p:spPr>
          <a:xfrm rot="17496369" flipV="1">
            <a:off x="5975912" y="2455794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8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8" name="Zástupný symbol obsahu 5"/>
          <p:cNvSpPr txBox="1">
            <a:spLocks/>
          </p:cNvSpPr>
          <p:nvPr/>
        </p:nvSpPr>
        <p:spPr>
          <a:xfrm rot="11303917">
            <a:off x="4693896" y="2097435"/>
            <a:ext cx="1500198" cy="275749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sk-SK" sz="2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cs typeface="Lucida Sans Unicode" pitchFamily="34" charset="0"/>
              </a:rPr>
              <a:t>?</a:t>
            </a:r>
            <a:endParaRPr kumimoji="0" lang="sk-SK" sz="20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 rot="6329017">
            <a:off x="5969950" y="2100169"/>
            <a:ext cx="574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10" name="BlokTextu 9"/>
          <p:cNvSpPr txBox="1"/>
          <p:nvPr/>
        </p:nvSpPr>
        <p:spPr>
          <a:xfrm rot="6323313" flipV="1">
            <a:off x="6372657" y="2059489"/>
            <a:ext cx="642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200" b="1" dirty="0" smtClean="0"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11" name="BlokTextu 10"/>
          <p:cNvSpPr txBox="1"/>
          <p:nvPr/>
        </p:nvSpPr>
        <p:spPr>
          <a:xfrm rot="6579641" flipV="1">
            <a:off x="4836914" y="4844020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12" name="BlokTextu 11"/>
          <p:cNvSpPr txBox="1"/>
          <p:nvPr/>
        </p:nvSpPr>
        <p:spPr>
          <a:xfrm rot="13680345" flipV="1">
            <a:off x="4551162" y="4272518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13" name="BlokTextu 12"/>
          <p:cNvSpPr txBox="1"/>
          <p:nvPr/>
        </p:nvSpPr>
        <p:spPr>
          <a:xfrm rot="11411072" flipV="1">
            <a:off x="4945366" y="4542461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14" name="BlokTextu 13"/>
          <p:cNvSpPr txBox="1"/>
          <p:nvPr/>
        </p:nvSpPr>
        <p:spPr>
          <a:xfrm rot="8276311" flipV="1">
            <a:off x="5265542" y="4343955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15" name="BlokTextu 14"/>
          <p:cNvSpPr txBox="1"/>
          <p:nvPr/>
        </p:nvSpPr>
        <p:spPr>
          <a:xfrm rot="6579641" flipV="1">
            <a:off x="6122798" y="4201080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16" name="BlokTextu 15"/>
          <p:cNvSpPr txBox="1"/>
          <p:nvPr/>
        </p:nvSpPr>
        <p:spPr>
          <a:xfrm rot="6579641" flipV="1">
            <a:off x="5765609" y="4415393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17" name="BlokTextu 16"/>
          <p:cNvSpPr txBox="1"/>
          <p:nvPr/>
        </p:nvSpPr>
        <p:spPr>
          <a:xfrm rot="3288906" flipV="1">
            <a:off x="5493757" y="4640037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18" name="BlokTextu 17"/>
          <p:cNvSpPr txBox="1"/>
          <p:nvPr/>
        </p:nvSpPr>
        <p:spPr>
          <a:xfrm rot="11411072" flipV="1">
            <a:off x="4513852" y="4712791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19" name="BlokTextu 18"/>
          <p:cNvSpPr txBox="1"/>
          <p:nvPr/>
        </p:nvSpPr>
        <p:spPr>
          <a:xfrm rot="11411072" flipV="1">
            <a:off x="5156795" y="4927104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20" name="BlokTextu 19"/>
          <p:cNvSpPr txBox="1"/>
          <p:nvPr/>
        </p:nvSpPr>
        <p:spPr>
          <a:xfrm rot="6579641" flipV="1">
            <a:off x="5622733" y="5129773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21" name="BlokTextu 20"/>
          <p:cNvSpPr txBox="1"/>
          <p:nvPr/>
        </p:nvSpPr>
        <p:spPr>
          <a:xfrm rot="8352579" flipV="1">
            <a:off x="4897117" y="5250679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22" name="BlokTextu 21"/>
          <p:cNvSpPr txBox="1"/>
          <p:nvPr/>
        </p:nvSpPr>
        <p:spPr>
          <a:xfrm rot="11411072" flipV="1">
            <a:off x="5228233" y="5427170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23" name="BlokTextu 22"/>
          <p:cNvSpPr txBox="1"/>
          <p:nvPr/>
        </p:nvSpPr>
        <p:spPr>
          <a:xfrm rot="6579641" flipV="1">
            <a:off x="5908485" y="4915459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24" name="BlokTextu 23"/>
          <p:cNvSpPr txBox="1"/>
          <p:nvPr/>
        </p:nvSpPr>
        <p:spPr>
          <a:xfrm rot="6579641" flipV="1">
            <a:off x="5551294" y="5558402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25" name="BlokTextu 24"/>
          <p:cNvSpPr txBox="1"/>
          <p:nvPr/>
        </p:nvSpPr>
        <p:spPr>
          <a:xfrm rot="9797707" flipV="1">
            <a:off x="6122798" y="4772583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26" name="BlokTextu 25"/>
          <p:cNvSpPr txBox="1"/>
          <p:nvPr/>
        </p:nvSpPr>
        <p:spPr>
          <a:xfrm rot="11666574" flipV="1">
            <a:off x="5617196" y="5442460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27" name="BlokTextu 26"/>
          <p:cNvSpPr txBox="1"/>
          <p:nvPr/>
        </p:nvSpPr>
        <p:spPr>
          <a:xfrm rot="11666574" flipV="1">
            <a:off x="4831377" y="4942394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28" name="BlokTextu 27"/>
          <p:cNvSpPr txBox="1"/>
          <p:nvPr/>
        </p:nvSpPr>
        <p:spPr>
          <a:xfrm rot="13139806" flipV="1">
            <a:off x="4891375" y="5610345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29" name="BlokTextu 28"/>
          <p:cNvSpPr txBox="1"/>
          <p:nvPr/>
        </p:nvSpPr>
        <p:spPr>
          <a:xfrm rot="5400000" flipV="1">
            <a:off x="5329866" y="4406151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30" name="BlokTextu 29"/>
          <p:cNvSpPr txBox="1"/>
          <p:nvPr/>
        </p:nvSpPr>
        <p:spPr>
          <a:xfrm rot="6579641" flipV="1">
            <a:off x="5664409" y="1182200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31" name="BlokTextu 30"/>
          <p:cNvSpPr txBox="1"/>
          <p:nvPr/>
        </p:nvSpPr>
        <p:spPr>
          <a:xfrm rot="5400000" flipV="1">
            <a:off x="5228666" y="1101520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32" name="BlokTextu 31"/>
          <p:cNvSpPr txBox="1"/>
          <p:nvPr/>
        </p:nvSpPr>
        <p:spPr>
          <a:xfrm rot="7425840" flipV="1">
            <a:off x="5935704" y="1205145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33" name="BlokTextu 32"/>
          <p:cNvSpPr txBox="1"/>
          <p:nvPr/>
        </p:nvSpPr>
        <p:spPr>
          <a:xfrm rot="11705184" flipV="1">
            <a:off x="6950577" y="2505994"/>
            <a:ext cx="642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chemeClr val="bg1">
                    <a:lumMod val="8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34" name="BlokTextu 33"/>
          <p:cNvSpPr txBox="1"/>
          <p:nvPr/>
        </p:nvSpPr>
        <p:spPr>
          <a:xfrm rot="5400000" flipV="1">
            <a:off x="6258560" y="1172958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35" name="BlokTextu 34"/>
          <p:cNvSpPr txBox="1"/>
          <p:nvPr/>
        </p:nvSpPr>
        <p:spPr>
          <a:xfrm rot="7425840" flipV="1">
            <a:off x="6565884" y="1276583"/>
            <a:ext cx="64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36" name="BlokTextu 35"/>
          <p:cNvSpPr txBox="1"/>
          <p:nvPr/>
        </p:nvSpPr>
        <p:spPr>
          <a:xfrm rot="11705184" flipV="1">
            <a:off x="6849945" y="2545824"/>
            <a:ext cx="642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?</a:t>
            </a:r>
          </a:p>
        </p:txBody>
      </p:sp>
      <p:sp>
        <p:nvSpPr>
          <p:cNvPr id="37" name="Nadpis 36"/>
          <p:cNvSpPr>
            <a:spLocks noGrp="1"/>
          </p:cNvSpPr>
          <p:nvPr>
            <p:ph type="title"/>
          </p:nvPr>
        </p:nvSpPr>
        <p:spPr>
          <a:xfrm>
            <a:off x="642910" y="2143116"/>
            <a:ext cx="3143272" cy="1714512"/>
          </a:xfrm>
        </p:spPr>
        <p:txBody>
          <a:bodyPr>
            <a:normAutofit/>
          </a:bodyPr>
          <a:lstStyle/>
          <a:p>
            <a:r>
              <a:rPr lang="sk-SK" dirty="0" smtClean="0"/>
              <a:t>Ďakujem za</a:t>
            </a:r>
            <a:br>
              <a:rPr lang="sk-SK" dirty="0" smtClean="0"/>
            </a:br>
            <a:r>
              <a:rPr lang="sk-SK" dirty="0" smtClean="0"/>
              <a:t>pozornosť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Pros </a:t>
            </a:r>
            <a:r>
              <a:rPr lang="en-US" dirty="0" smtClean="0"/>
              <a:t>&amp; Cons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Výhody</a:t>
            </a:r>
          </a:p>
          <a:p>
            <a:pPr lvl="1"/>
            <a:r>
              <a:rPr lang="sk-SK" dirty="0" smtClean="0"/>
              <a:t>Nízke nároky na programové vybavenie</a:t>
            </a:r>
          </a:p>
          <a:p>
            <a:pPr lvl="1"/>
            <a:r>
              <a:rPr lang="sk-SK" dirty="0" smtClean="0"/>
              <a:t>Nízke nároky na vedomosti</a:t>
            </a:r>
          </a:p>
          <a:p>
            <a:pPr lvl="1"/>
            <a:r>
              <a:rPr lang="sk-SK" dirty="0" smtClean="0"/>
              <a:t>Nevyžaduje detailnú znalosť siete</a:t>
            </a:r>
          </a:p>
          <a:p>
            <a:pPr lvl="1"/>
            <a:r>
              <a:rPr lang="sk-SK" dirty="0" smtClean="0"/>
              <a:t>Nutné explicitné zabezpečenie </a:t>
            </a:r>
            <a:r>
              <a:rPr lang="sk-SK" dirty="0" err="1" smtClean="0"/>
              <a:t>switchu</a:t>
            </a:r>
            <a:endParaRPr lang="sk-SK" dirty="0" smtClean="0"/>
          </a:p>
          <a:p>
            <a:r>
              <a:rPr lang="sk-SK" dirty="0" smtClean="0"/>
              <a:t>Nevýhody</a:t>
            </a:r>
          </a:p>
          <a:p>
            <a:pPr lvl="1"/>
            <a:r>
              <a:rPr lang="en-US" dirty="0" smtClean="0"/>
              <a:t>L</a:t>
            </a:r>
            <a:r>
              <a:rPr lang="sk-SK" dirty="0" smtClean="0"/>
              <a:t>en LAN</a:t>
            </a:r>
          </a:p>
          <a:p>
            <a:pPr lvl="1"/>
            <a:r>
              <a:rPr lang="sk-SK" dirty="0" smtClean="0"/>
              <a:t>Nutné fyzické pripojenie k </a:t>
            </a:r>
            <a:r>
              <a:rPr lang="sk-SK" dirty="0" err="1" smtClean="0"/>
              <a:t>switchu</a:t>
            </a:r>
            <a:endParaRPr lang="sk-SK" dirty="0" smtClean="0"/>
          </a:p>
          <a:p>
            <a:pPr lvl="1"/>
            <a:r>
              <a:rPr lang="sk-SK" dirty="0" smtClean="0"/>
              <a:t>Ľahká detekcia a obrana</a:t>
            </a:r>
          </a:p>
          <a:p>
            <a:pPr lvl="1"/>
            <a:r>
              <a:rPr lang="en-US" dirty="0" smtClean="0"/>
              <a:t>Slab</a:t>
            </a:r>
            <a:r>
              <a:rPr lang="sk-SK" dirty="0" smtClean="0"/>
              <a:t>ý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1030" name="Visio" r:id="rId3" imgW="5878761" imgH="2325950" progId="Visio.Drawing.11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Normálna operácia CAM tabuľky</a:t>
            </a:r>
            <a:endParaRPr lang="sk-SK" dirty="0"/>
          </a:p>
        </p:txBody>
      </p:sp>
      <p:graphicFrame>
        <p:nvGraphicFramePr>
          <p:cNvPr id="10" name="Tabuľka 9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BlokTextu 12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492919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Normálna operácia CAM tabuľky</a:t>
            </a:r>
            <a:endParaRPr lang="sk-SK" dirty="0"/>
          </a:p>
        </p:txBody>
      </p:sp>
      <p:graphicFrame>
        <p:nvGraphicFramePr>
          <p:cNvPr id="10" name="Tabuľka 9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2050" name="Visio" r:id="rId3" imgW="5878761" imgH="2325950" progId="Visio.Drawing.11">
              <p:embed/>
            </p:oleObj>
          </a:graphicData>
        </a:graphic>
      </p:graphicFrame>
      <p:sp>
        <p:nvSpPr>
          <p:cNvPr id="5" name="Obdĺžnik 4"/>
          <p:cNvSpPr/>
          <p:nvPr/>
        </p:nvSpPr>
        <p:spPr>
          <a:xfrm rot="940890">
            <a:off x="2162898" y="4073708"/>
            <a:ext cx="1000132" cy="285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 rot="761688">
            <a:off x="5910148" y="5037111"/>
            <a:ext cx="1000132" cy="285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 rot="20508556">
            <a:off x="5805183" y="3519658"/>
            <a:ext cx="1000132" cy="285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Rovná spojovacia šípka 8"/>
          <p:cNvCxnSpPr/>
          <p:nvPr/>
        </p:nvCxnSpPr>
        <p:spPr>
          <a:xfrm>
            <a:off x="3286116" y="4286256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V="1">
            <a:off x="5214942" y="3857628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>
            <a:off x="5214942" y="4786322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9" name="BlokTextu 18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1" name="BlokTextu 20"/>
          <p:cNvSpPr txBox="1"/>
          <p:nvPr/>
        </p:nvSpPr>
        <p:spPr>
          <a:xfrm>
            <a:off x="492919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Rovná spojovacia šípka 21"/>
          <p:cNvCxnSpPr/>
          <p:nvPr/>
        </p:nvCxnSpPr>
        <p:spPr>
          <a:xfrm flipH="1">
            <a:off x="3286116" y="4929198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bdĺžnik 22"/>
          <p:cNvSpPr/>
          <p:nvPr/>
        </p:nvSpPr>
        <p:spPr>
          <a:xfrm rot="20496437">
            <a:off x="2162645" y="5222561"/>
            <a:ext cx="1000132" cy="285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4357686" y="479281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Normálna operácia CAM tabuľky</a:t>
            </a:r>
            <a:endParaRPr lang="sk-SK" dirty="0"/>
          </a:p>
        </p:txBody>
      </p:sp>
      <p:graphicFrame>
        <p:nvGraphicFramePr>
          <p:cNvPr id="10" name="Tabuľka 9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3074" name="Visio" r:id="rId3" imgW="5878761" imgH="2325950" progId="Visio.Drawing.11">
              <p:embed/>
            </p:oleObj>
          </a:graphicData>
        </a:graphic>
      </p:graphicFrame>
      <p:sp>
        <p:nvSpPr>
          <p:cNvPr id="11" name="BlokTextu 10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492919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Normálna operácia CAM tabuľky</a:t>
            </a:r>
            <a:endParaRPr lang="sk-SK" dirty="0"/>
          </a:p>
        </p:txBody>
      </p:sp>
      <p:graphicFrame>
        <p:nvGraphicFramePr>
          <p:cNvPr id="10" name="Tabuľka 9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4098" name="Visio" r:id="rId3" imgW="5878761" imgH="2325950" progId="Visio.Drawing.11">
              <p:embed/>
            </p:oleObj>
          </a:graphicData>
        </a:graphic>
      </p:graphicFrame>
      <p:sp>
        <p:nvSpPr>
          <p:cNvPr id="7" name="Obdĺžnik 6"/>
          <p:cNvSpPr/>
          <p:nvPr/>
        </p:nvSpPr>
        <p:spPr>
          <a:xfrm rot="20508556">
            <a:off x="5805183" y="3519658"/>
            <a:ext cx="1000132" cy="2857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C pre A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Rovná spojovacia šípka 12"/>
          <p:cNvCxnSpPr/>
          <p:nvPr/>
        </p:nvCxnSpPr>
        <p:spPr>
          <a:xfrm rot="10800000" flipV="1">
            <a:off x="5214942" y="3857628"/>
            <a:ext cx="500066" cy="1428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9" name="BlokTextu 18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1" name="BlokTextu 20"/>
          <p:cNvSpPr txBox="1"/>
          <p:nvPr/>
        </p:nvSpPr>
        <p:spPr>
          <a:xfrm>
            <a:off x="492919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dĺžnik 21"/>
          <p:cNvSpPr/>
          <p:nvPr/>
        </p:nvSpPr>
        <p:spPr>
          <a:xfrm rot="896764">
            <a:off x="2163039" y="4053204"/>
            <a:ext cx="1000132" cy="2857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C pre A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Rovná spojovacia šípka 22"/>
          <p:cNvCxnSpPr/>
          <p:nvPr/>
        </p:nvCxnSpPr>
        <p:spPr>
          <a:xfrm rot="10800000">
            <a:off x="3428992" y="4357694"/>
            <a:ext cx="500066" cy="1428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5122" name="Visio" r:id="rId3" imgW="5878761" imgH="2325950" progId="Visio.Drawing.11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Normálna operácia CAM tabuľky</a:t>
            </a:r>
            <a:endParaRPr lang="sk-SK" dirty="0"/>
          </a:p>
        </p:txBody>
      </p:sp>
      <p:graphicFrame>
        <p:nvGraphicFramePr>
          <p:cNvPr id="10" name="Tabuľka 9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BlokTextu 10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492919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6146" name="Visio" r:id="rId3" imgW="5878761" imgH="2325950" progId="Visio.Drawing.11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Normálna operácia CAM tabuľky</a:t>
            </a:r>
            <a:endParaRPr lang="sk-SK" dirty="0"/>
          </a:p>
        </p:txBody>
      </p:sp>
      <p:graphicFrame>
        <p:nvGraphicFramePr>
          <p:cNvPr id="10" name="Tabuľka 9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sk-SK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sk-SK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BlokTextu 13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3" name="Voľná forma 12"/>
          <p:cNvSpPr/>
          <p:nvPr/>
        </p:nvSpPr>
        <p:spPr>
          <a:xfrm>
            <a:off x="2207328" y="3501935"/>
            <a:ext cx="4722126" cy="641445"/>
          </a:xfrm>
          <a:custGeom>
            <a:avLst/>
            <a:gdLst>
              <a:gd name="connsiteX0" fmla="*/ 0 w 4722126"/>
              <a:gd name="connsiteY0" fmla="*/ 81886 h 641445"/>
              <a:gd name="connsiteX1" fmla="*/ 2538484 w 4722126"/>
              <a:gd name="connsiteY1" fmla="*/ 627797 h 641445"/>
              <a:gd name="connsiteX2" fmla="*/ 4722126 w 4722126"/>
              <a:gd name="connsiteY2" fmla="*/ 0 h 6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22126" h="641445">
                <a:moveTo>
                  <a:pt x="0" y="81886"/>
                </a:moveTo>
                <a:cubicBezTo>
                  <a:pt x="875731" y="361665"/>
                  <a:pt x="1751463" y="641445"/>
                  <a:pt x="2538484" y="627797"/>
                </a:cubicBezTo>
                <a:cubicBezTo>
                  <a:pt x="3325505" y="614149"/>
                  <a:pt x="4455995" y="75063"/>
                  <a:pt x="4722126" y="0"/>
                </a:cubicBezTo>
              </a:path>
            </a:pathLst>
          </a:custGeom>
          <a:ln w="38100">
            <a:solidFill>
              <a:srgbClr val="0070C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10242" name="Visio" r:id="rId3" imgW="5878761" imgH="2325950" progId="Visio.Drawing.11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CAM overflow</a:t>
            </a:r>
            <a:endParaRPr lang="sk-SK" dirty="0"/>
          </a:p>
        </p:txBody>
      </p:sp>
      <p:graphicFrame>
        <p:nvGraphicFramePr>
          <p:cNvPr id="10" name="Tabuľka 9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BlokTextu 12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492919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Ciele </a:t>
            </a:r>
            <a:r>
              <a:rPr lang="sk-SK" dirty="0" err="1" smtClean="0"/>
              <a:t>workshopu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Vyskúšať si aspoň jeden </a:t>
            </a:r>
            <a:r>
              <a:rPr lang="sk-SK" dirty="0" err="1" smtClean="0"/>
              <a:t>lab</a:t>
            </a:r>
            <a:endParaRPr lang="sk-SK" dirty="0" smtClean="0"/>
          </a:p>
          <a:p>
            <a:r>
              <a:rPr lang="sk-SK" dirty="0" smtClean="0"/>
              <a:t>Experimentovať</a:t>
            </a:r>
          </a:p>
          <a:p>
            <a:r>
              <a:rPr lang="sk-SK" dirty="0" smtClean="0"/>
              <a:t>Zoznámiť sa s nástrojmi</a:t>
            </a:r>
          </a:p>
          <a:p>
            <a:r>
              <a:rPr lang="sk-SK" dirty="0" smtClean="0"/>
              <a:t>Oboznámiť sa so zabezpečením</a:t>
            </a:r>
          </a:p>
          <a:p>
            <a:r>
              <a:rPr lang="sk-SK" dirty="0" smtClean="0"/>
              <a:t>a...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9218" name="Visio" r:id="rId3" imgW="5878761" imgH="2325950" progId="Visio.Drawing.11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Fáza 1 - </a:t>
            </a:r>
            <a:r>
              <a:rPr lang="sk-SK" dirty="0" err="1" smtClean="0"/>
              <a:t>initial</a:t>
            </a:r>
            <a:r>
              <a:rPr lang="sk-SK" dirty="0" smtClean="0"/>
              <a:t> </a:t>
            </a:r>
            <a:r>
              <a:rPr lang="sk-SK" dirty="0" err="1" smtClean="0"/>
              <a:t>flooding</a:t>
            </a:r>
            <a:endParaRPr lang="sk-SK" dirty="0"/>
          </a:p>
        </p:txBody>
      </p:sp>
      <p:graphicFrame>
        <p:nvGraphicFramePr>
          <p:cNvPr id="10" name="Tabuľka 9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BlokTextu 17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9" name="BlokTextu 18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1" name="BlokTextu 20"/>
          <p:cNvSpPr txBox="1"/>
          <p:nvPr/>
        </p:nvSpPr>
        <p:spPr>
          <a:xfrm>
            <a:off x="492919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Rovná spojovacia šípka 21"/>
          <p:cNvCxnSpPr/>
          <p:nvPr/>
        </p:nvCxnSpPr>
        <p:spPr>
          <a:xfrm rot="10800000" flipH="1">
            <a:off x="3286116" y="4929198"/>
            <a:ext cx="50006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bdĺžnik 22"/>
          <p:cNvSpPr/>
          <p:nvPr/>
        </p:nvSpPr>
        <p:spPr>
          <a:xfrm rot="20496437">
            <a:off x="1948330" y="4722494"/>
            <a:ext cx="1000132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W pre U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 rot="10800000">
            <a:off x="4357686" y="479281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/>
              <a:t>?</a:t>
            </a:r>
          </a:p>
        </p:txBody>
      </p:sp>
      <p:sp>
        <p:nvSpPr>
          <p:cNvPr id="25" name="Obdĺžnik 24"/>
          <p:cNvSpPr/>
          <p:nvPr/>
        </p:nvSpPr>
        <p:spPr>
          <a:xfrm rot="20496437">
            <a:off x="2162645" y="5293999"/>
            <a:ext cx="1000132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X pre U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dĺžnik 25"/>
          <p:cNvSpPr/>
          <p:nvPr/>
        </p:nvSpPr>
        <p:spPr>
          <a:xfrm rot="20496437">
            <a:off x="2305523" y="5722627"/>
            <a:ext cx="1000132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Y pre U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dĺžnik 26"/>
          <p:cNvSpPr/>
          <p:nvPr/>
        </p:nvSpPr>
        <p:spPr>
          <a:xfrm rot="20496437">
            <a:off x="2448399" y="6136011"/>
            <a:ext cx="1000132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Z pre U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11266" name="Visio" r:id="rId3" imgW="5878761" imgH="2325950" progId="Visio.Drawing.11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Fáza 1 - </a:t>
            </a:r>
            <a:r>
              <a:rPr lang="sk-SK" dirty="0" err="1" smtClean="0"/>
              <a:t>initial</a:t>
            </a:r>
            <a:r>
              <a:rPr lang="sk-SK" dirty="0" smtClean="0"/>
              <a:t> </a:t>
            </a:r>
            <a:r>
              <a:rPr lang="sk-SK" dirty="0" err="1" smtClean="0"/>
              <a:t>flooding</a:t>
            </a:r>
            <a:endParaRPr lang="sk-SK" dirty="0"/>
          </a:p>
        </p:txBody>
      </p:sp>
      <p:graphicFrame>
        <p:nvGraphicFramePr>
          <p:cNvPr id="10" name="Tabuľka 9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3" name="BlokTextu 12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492919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Fáza 2 - </a:t>
            </a:r>
            <a:r>
              <a:rPr lang="sk-SK" dirty="0" err="1" smtClean="0"/>
              <a:t>listening</a:t>
            </a:r>
            <a:endParaRPr lang="sk-SK" dirty="0"/>
          </a:p>
        </p:txBody>
      </p:sp>
      <p:graphicFrame>
        <p:nvGraphicFramePr>
          <p:cNvPr id="10" name="Tabuľka 9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12290" name="Visio" r:id="rId3" imgW="5878761" imgH="2325950" progId="Visio.Drawing.11">
              <p:embed/>
            </p:oleObj>
          </a:graphicData>
        </a:graphic>
      </p:graphicFrame>
      <p:sp>
        <p:nvSpPr>
          <p:cNvPr id="5" name="Obdĺžnik 4"/>
          <p:cNvSpPr/>
          <p:nvPr/>
        </p:nvSpPr>
        <p:spPr>
          <a:xfrm rot="940890">
            <a:off x="2162898" y="4073708"/>
            <a:ext cx="1000132" cy="285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 rot="761688">
            <a:off x="5910148" y="5037111"/>
            <a:ext cx="1000132" cy="285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 rot="20508556">
            <a:off x="5805183" y="3519658"/>
            <a:ext cx="1000132" cy="285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Rovná spojovacia šípka 8"/>
          <p:cNvCxnSpPr/>
          <p:nvPr/>
        </p:nvCxnSpPr>
        <p:spPr>
          <a:xfrm>
            <a:off x="3286116" y="4286256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V="1">
            <a:off x="5214942" y="3857628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>
            <a:off x="5214942" y="4786322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9" name="BlokTextu 18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1" name="BlokTextu 20"/>
          <p:cNvSpPr txBox="1"/>
          <p:nvPr/>
        </p:nvSpPr>
        <p:spPr>
          <a:xfrm>
            <a:off x="492919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Rovná spojovacia šípka 21"/>
          <p:cNvCxnSpPr/>
          <p:nvPr/>
        </p:nvCxnSpPr>
        <p:spPr>
          <a:xfrm flipH="1">
            <a:off x="3286116" y="4929198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bdĺžnik 22"/>
          <p:cNvSpPr/>
          <p:nvPr/>
        </p:nvSpPr>
        <p:spPr>
          <a:xfrm rot="20496437">
            <a:off x="2162645" y="5222561"/>
            <a:ext cx="1000132" cy="285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4357686" y="479281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Fáza 2 - </a:t>
            </a:r>
            <a:r>
              <a:rPr lang="sk-SK" dirty="0" err="1" smtClean="0"/>
              <a:t>listening</a:t>
            </a:r>
            <a:endParaRPr lang="sk-SK" dirty="0"/>
          </a:p>
        </p:txBody>
      </p:sp>
      <p:graphicFrame>
        <p:nvGraphicFramePr>
          <p:cNvPr id="10" name="Tabuľka 9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13314" name="Visio" r:id="rId3" imgW="5878761" imgH="2325950" progId="Visio.Drawing.11">
              <p:embed/>
            </p:oleObj>
          </a:graphicData>
        </a:graphic>
      </p:graphicFrame>
      <p:sp>
        <p:nvSpPr>
          <p:cNvPr id="18" name="BlokTextu 17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9" name="BlokTextu 18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graphicFrame>
        <p:nvGraphicFramePr>
          <p:cNvPr id="27" name="Tabuľka 26"/>
          <p:cNvGraphicFramePr>
            <a:graphicFrameLocks noGrp="1"/>
          </p:cNvGraphicFramePr>
          <p:nvPr/>
        </p:nvGraphicFramePr>
        <p:xfrm>
          <a:off x="5715008" y="2571744"/>
          <a:ext cx="1833554" cy="31218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Voľná forma 27"/>
          <p:cNvSpPr/>
          <p:nvPr/>
        </p:nvSpPr>
        <p:spPr>
          <a:xfrm>
            <a:off x="5459104" y="3016155"/>
            <a:ext cx="982639" cy="887105"/>
          </a:xfrm>
          <a:custGeom>
            <a:avLst/>
            <a:gdLst>
              <a:gd name="connsiteX0" fmla="*/ 982639 w 982639"/>
              <a:gd name="connsiteY0" fmla="*/ 0 h 887105"/>
              <a:gd name="connsiteX1" fmla="*/ 709684 w 982639"/>
              <a:gd name="connsiteY1" fmla="*/ 709684 h 887105"/>
              <a:gd name="connsiteX2" fmla="*/ 0 w 982639"/>
              <a:gd name="connsiteY2" fmla="*/ 887105 h 88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2639" h="887105">
                <a:moveTo>
                  <a:pt x="982639" y="0"/>
                </a:moveTo>
                <a:cubicBezTo>
                  <a:pt x="928048" y="280916"/>
                  <a:pt x="873457" y="561833"/>
                  <a:pt x="709684" y="709684"/>
                </a:cubicBezTo>
                <a:cubicBezTo>
                  <a:pt x="545911" y="857535"/>
                  <a:pt x="120555" y="855260"/>
                  <a:pt x="0" y="887105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29" name="Skupina 28"/>
          <p:cNvGrpSpPr/>
          <p:nvPr/>
        </p:nvGrpSpPr>
        <p:grpSpPr>
          <a:xfrm>
            <a:off x="5000628" y="3929065"/>
            <a:ext cx="142876" cy="142877"/>
            <a:chOff x="5857884" y="5929329"/>
            <a:chExt cx="214314" cy="214315"/>
          </a:xfrm>
        </p:grpSpPr>
        <p:cxnSp>
          <p:nvCxnSpPr>
            <p:cNvPr id="30" name="Rovná spojnica 29"/>
            <p:cNvCxnSpPr/>
            <p:nvPr/>
          </p:nvCxnSpPr>
          <p:spPr>
            <a:xfrm rot="5400000">
              <a:off x="5857884" y="5929329"/>
              <a:ext cx="214314" cy="2143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ovná spojnica 30"/>
            <p:cNvCxnSpPr/>
            <p:nvPr/>
          </p:nvCxnSpPr>
          <p:spPr>
            <a:xfrm rot="16200000" flipH="1">
              <a:off x="5857884" y="5929330"/>
              <a:ext cx="214314" cy="2143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Fáza 2 - </a:t>
            </a:r>
            <a:r>
              <a:rPr lang="sk-SK" dirty="0" err="1" smtClean="0"/>
              <a:t>listening</a:t>
            </a:r>
            <a:endParaRPr lang="sk-SK" dirty="0"/>
          </a:p>
        </p:txBody>
      </p:sp>
      <p:graphicFrame>
        <p:nvGraphicFramePr>
          <p:cNvPr id="10" name="Tabuľka 9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14338" name="Visio" r:id="rId3" imgW="5878761" imgH="2325950" progId="Visio.Drawing.11">
              <p:embed/>
            </p:oleObj>
          </a:graphicData>
        </a:graphic>
      </p:graphicFrame>
      <p:sp>
        <p:nvSpPr>
          <p:cNvPr id="7" name="Obdĺžnik 6"/>
          <p:cNvSpPr/>
          <p:nvPr/>
        </p:nvSpPr>
        <p:spPr>
          <a:xfrm rot="20508556">
            <a:off x="5805183" y="3519658"/>
            <a:ext cx="1000132" cy="2857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C pre A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Rovná spojovacia šípka 12"/>
          <p:cNvCxnSpPr/>
          <p:nvPr/>
        </p:nvCxnSpPr>
        <p:spPr>
          <a:xfrm rot="10800000" flipV="1">
            <a:off x="5214942" y="3857628"/>
            <a:ext cx="500066" cy="1428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9" name="BlokTextu 18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1" name="BlokTextu 20"/>
          <p:cNvSpPr txBox="1"/>
          <p:nvPr/>
        </p:nvSpPr>
        <p:spPr>
          <a:xfrm>
            <a:off x="492919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dĺžnik 21"/>
          <p:cNvSpPr/>
          <p:nvPr/>
        </p:nvSpPr>
        <p:spPr>
          <a:xfrm rot="896764">
            <a:off x="2163039" y="4053204"/>
            <a:ext cx="1000132" cy="2857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C pre A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Rovná spojovacia šípka 22"/>
          <p:cNvCxnSpPr/>
          <p:nvPr/>
        </p:nvCxnSpPr>
        <p:spPr>
          <a:xfrm rot="10800000">
            <a:off x="3428992" y="4357694"/>
            <a:ext cx="500066" cy="1428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bdĺžnik 13"/>
          <p:cNvSpPr/>
          <p:nvPr/>
        </p:nvSpPr>
        <p:spPr>
          <a:xfrm rot="20508556">
            <a:off x="2234157" y="5221044"/>
            <a:ext cx="1000132" cy="2857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C pre A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 rot="865239">
            <a:off x="5949149" y="5049233"/>
            <a:ext cx="1000132" cy="2857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C pre A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Rovná spojovacia šípka 15"/>
          <p:cNvCxnSpPr/>
          <p:nvPr/>
        </p:nvCxnSpPr>
        <p:spPr>
          <a:xfrm rot="10800000" flipH="1" flipV="1">
            <a:off x="5214942" y="4786322"/>
            <a:ext cx="500066" cy="1428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rot="10800000" flipV="1">
            <a:off x="3357554" y="5000636"/>
            <a:ext cx="500066" cy="1428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BlokTextu 23"/>
          <p:cNvSpPr txBox="1"/>
          <p:nvPr/>
        </p:nvSpPr>
        <p:spPr>
          <a:xfrm>
            <a:off x="4357686" y="479281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CAM Table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Ukladá okrem MAC a portu aj VLAN a timeout</a:t>
            </a:r>
          </a:p>
          <a:p>
            <a:r>
              <a:rPr lang="sk-SK" dirty="0" smtClean="0"/>
              <a:t>Cisco default timeout = 300 s</a:t>
            </a:r>
          </a:p>
          <a:p>
            <a:r>
              <a:rPr lang="sk-SK" dirty="0" smtClean="0"/>
              <a:t>Jedna tabuľka pre všetky VLANy</a:t>
            </a:r>
          </a:p>
          <a:p>
            <a:r>
              <a:rPr lang="sk-SK" dirty="0" smtClean="0"/>
              <a:t>Hashovacia funkcia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sk-SK" dirty="0" smtClean="0">
                <a:solidFill>
                  <a:srgbClr val="FF0000"/>
                </a:solidFill>
              </a:rPr>
              <a:t>áznam z tabuľky nie je možné vytlačiť</a:t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dirty="0" smtClean="0"/>
              <a:t>=</a:t>
            </a:r>
            <a:r>
              <a:rPr lang="en-US" dirty="0" smtClean="0">
                <a:solidFill>
                  <a:schemeClr val="tx1"/>
                </a:solidFill>
              </a:rPr>
              <a:t> z</a:t>
            </a:r>
            <a:r>
              <a:rPr lang="sk-SK" dirty="0" smtClean="0">
                <a:solidFill>
                  <a:schemeClr val="tx1"/>
                </a:solidFill>
              </a:rPr>
              <a:t>ásadné obmedzenie použitia</a:t>
            </a:r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CAM Table</a:t>
            </a:r>
            <a:endParaRPr lang="sk-S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71736" y="2500306"/>
          <a:ext cx="4286280" cy="286512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3048000"/>
                <a:gridCol w="1238280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Cisco Catalyst 2950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8 000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Cisco Catalyst 3560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12 000 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Cisco Catalyst 3750 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12 000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Linksys SRW224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4 000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Module to Cisco Catalyst 6500 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128 000 	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HP ProCurve 2610 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8 000 	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HP ProCurve 1400 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8 000 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Niekoľko faktov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Útok funguje len obmedzenú dobu</a:t>
            </a:r>
          </a:p>
          <a:p>
            <a:r>
              <a:rPr lang="sk-SK" dirty="0" smtClean="0"/>
              <a:t>Vhodné mať určitú sadu MAC adries, nie náhodne</a:t>
            </a:r>
          </a:p>
          <a:p>
            <a:r>
              <a:rPr lang="sk-SK" dirty="0" smtClean="0"/>
              <a:t>Vhodné generovať cca 2x viac frameov než je kapacita CAM tabuľky</a:t>
            </a:r>
          </a:p>
          <a:p>
            <a:r>
              <a:rPr lang="sk-SK" dirty="0" smtClean="0"/>
              <a:t>Funguje aj multiswitch verzia</a:t>
            </a:r>
          </a:p>
          <a:p>
            <a:r>
              <a:rPr lang="sk-SK" dirty="0" smtClean="0"/>
              <a:t>Schopnosti: „iba“ </a:t>
            </a:r>
            <a:r>
              <a:rPr lang="sk-SK" b="1" dirty="0" smtClean="0"/>
              <a:t>sniffing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Nástroje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Macof</a:t>
            </a:r>
            <a:r>
              <a:rPr lang="sk-SK" dirty="0" smtClean="0"/>
              <a:t> </a:t>
            </a:r>
            <a:r>
              <a:rPr lang="en-US" dirty="0" smtClean="0"/>
              <a:t>by Dug Song </a:t>
            </a:r>
          </a:p>
          <a:p>
            <a:pPr lvl="1"/>
            <a:r>
              <a:rPr lang="en-US" dirty="0" smtClean="0">
                <a:hlinkClick r:id="rId2"/>
              </a:rPr>
              <a:t>http://monkey.org/~dugsong/dsniff/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Scapy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3"/>
              </a:rPr>
              <a:t>http://www.secdev.org/projects/scapy/</a:t>
            </a:r>
            <a:endParaRPr lang="en-US" dirty="0" smtClean="0"/>
          </a:p>
          <a:p>
            <a:endParaRPr lang="en-US" dirty="0" smtClean="0"/>
          </a:p>
          <a:p>
            <a:r>
              <a:rPr lang="sk-SK" dirty="0" smtClean="0"/>
              <a:t>Akýkoľvek generátor + skript</a:t>
            </a: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3429000"/>
            <a:ext cx="742955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urier" pitchFamily="49" charset="0"/>
              </a:rPr>
              <a:t>root@ubuntu</a:t>
            </a:r>
            <a:r>
              <a:rPr lang="en-US" sz="1400" dirty="0" smtClean="0">
                <a:latin typeface="Courier" pitchFamily="49" charset="0"/>
              </a:rPr>
              <a:t>:~# </a:t>
            </a:r>
            <a:r>
              <a:rPr lang="en-US" sz="1400" dirty="0" err="1" smtClean="0">
                <a:latin typeface="Courier" pitchFamily="49" charset="0"/>
              </a:rPr>
              <a:t>macof</a:t>
            </a:r>
            <a:r>
              <a:rPr lang="en-US" sz="1400" dirty="0" smtClean="0">
                <a:latin typeface="Courier" pitchFamily="49" charset="0"/>
              </a:rPr>
              <a:t> –</a:t>
            </a:r>
            <a:r>
              <a:rPr lang="en-US" sz="1400" dirty="0" err="1" smtClean="0">
                <a:latin typeface="Courier" pitchFamily="49" charset="0"/>
              </a:rPr>
              <a:t>i</a:t>
            </a:r>
            <a:r>
              <a:rPr lang="en-US" sz="1400" dirty="0" smtClean="0">
                <a:latin typeface="Courier" pitchFamily="49" charset="0"/>
              </a:rPr>
              <a:t> eth0 –n 20000 </a:t>
            </a:r>
          </a:p>
          <a:p>
            <a:r>
              <a:rPr lang="en-US" sz="1400" dirty="0" smtClean="0">
                <a:latin typeface="Courier" pitchFamily="49" charset="0"/>
              </a:rPr>
              <a:t>c0:12:94:6d:2:34 17:84:37:5d:f7:f 0.0.0.0.17495 &gt; 0.0.0.0.12933: S 321312800:321312800(0) win 512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Port Security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Na strane switcha</a:t>
            </a:r>
          </a:p>
          <a:p>
            <a:r>
              <a:rPr lang="sk-SK" dirty="0" smtClean="0"/>
              <a:t>Port-based L2 security featura</a:t>
            </a:r>
          </a:p>
          <a:p>
            <a:r>
              <a:rPr lang="sk-SK" dirty="0" smtClean="0"/>
              <a:t>Schopnosti:</a:t>
            </a:r>
          </a:p>
          <a:p>
            <a:pPr lvl="1"/>
            <a:r>
              <a:rPr lang="sk-SK" dirty="0" smtClean="0"/>
              <a:t>Nastavenie max. počtu MAC adries na porte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Nastavenie konkrétnej MAC adresy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lvl="1"/>
            <a:r>
              <a:rPr lang="en-US" dirty="0" err="1" smtClean="0"/>
              <a:t>Nastavenie</a:t>
            </a:r>
            <a:r>
              <a:rPr lang="en-US" dirty="0" smtClean="0"/>
              <a:t> </a:t>
            </a:r>
            <a:r>
              <a:rPr lang="en-US" dirty="0" err="1" smtClean="0"/>
              <a:t>timeoutu</a:t>
            </a:r>
            <a:r>
              <a:rPr lang="en-US" dirty="0" smtClean="0"/>
              <a:t> (</a:t>
            </a:r>
            <a:r>
              <a:rPr lang="en-US" dirty="0" err="1" smtClean="0"/>
              <a:t>defaultne</a:t>
            </a:r>
            <a:r>
              <a:rPr lang="en-US" dirty="0" smtClean="0"/>
              <a:t> </a:t>
            </a:r>
            <a:r>
              <a:rPr lang="sk-SK" dirty="0" smtClean="0"/>
              <a:t>inf.)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Pozor na CPU!</a:t>
            </a:r>
          </a:p>
          <a:p>
            <a:pPr lvl="1"/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5000636"/>
            <a:ext cx="692948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" pitchFamily="49" charset="0"/>
              </a:rPr>
              <a:t>Switch(</a:t>
            </a:r>
            <a:r>
              <a:rPr lang="en-US" sz="1400" dirty="0" err="1" smtClean="0">
                <a:latin typeface="Courier" pitchFamily="49" charset="0"/>
              </a:rPr>
              <a:t>config</a:t>
            </a:r>
            <a:r>
              <a:rPr lang="en-US" sz="1400" dirty="0" smtClean="0">
                <a:latin typeface="Courier" pitchFamily="49" charset="0"/>
              </a:rPr>
              <a:t>-if)# </a:t>
            </a:r>
            <a:r>
              <a:rPr lang="en-US" sz="1400" dirty="0" err="1" smtClean="0">
                <a:latin typeface="Courier" pitchFamily="49" charset="0"/>
              </a:rPr>
              <a:t>switchport</a:t>
            </a:r>
            <a:r>
              <a:rPr lang="en-US" sz="1400" dirty="0" smtClean="0">
                <a:latin typeface="Courier" pitchFamily="49" charset="0"/>
              </a:rPr>
              <a:t> port-security </a:t>
            </a:r>
            <a:r>
              <a:rPr lang="en-US" sz="1400" dirty="0" err="1" smtClean="0">
                <a:latin typeface="Courier" pitchFamily="49" charset="0"/>
              </a:rPr>
              <a:t>mac</a:t>
            </a:r>
            <a:r>
              <a:rPr lang="en-US" sz="1400" dirty="0" smtClean="0">
                <a:latin typeface="Courier" pitchFamily="49" charset="0"/>
              </a:rPr>
              <a:t>-address [sticky] </a:t>
            </a:r>
            <a:r>
              <a:rPr lang="en-US" sz="1400" i="1" dirty="0" smtClean="0">
                <a:latin typeface="Courier" pitchFamily="49" charset="0"/>
              </a:rPr>
              <a:t>address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3857628"/>
            <a:ext cx="692948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" pitchFamily="49" charset="0"/>
              </a:rPr>
              <a:t>Switch(</a:t>
            </a:r>
            <a:r>
              <a:rPr lang="en-US" sz="1400" dirty="0" err="1" smtClean="0">
                <a:latin typeface="Courier" pitchFamily="49" charset="0"/>
              </a:rPr>
              <a:t>config</a:t>
            </a:r>
            <a:r>
              <a:rPr lang="en-US" sz="1400" dirty="0" smtClean="0">
                <a:latin typeface="Courier" pitchFamily="49" charset="0"/>
              </a:rPr>
              <a:t>-if)# </a:t>
            </a:r>
            <a:r>
              <a:rPr lang="en-US" sz="1400" dirty="0" err="1" smtClean="0">
                <a:latin typeface="Courier" pitchFamily="49" charset="0"/>
              </a:rPr>
              <a:t>switchport</a:t>
            </a:r>
            <a:r>
              <a:rPr lang="en-US" sz="1400" dirty="0" smtClean="0">
                <a:latin typeface="Courier" pitchFamily="49" charset="0"/>
              </a:rPr>
              <a:t> port-security maximum </a:t>
            </a:r>
            <a:r>
              <a:rPr lang="en-US" sz="1400" i="1" dirty="0" smtClean="0">
                <a:latin typeface="Courier" pitchFamily="49" charset="0"/>
              </a:rPr>
              <a:t>value [</a:t>
            </a:r>
            <a:r>
              <a:rPr lang="en-US" sz="1400" i="1" dirty="0" err="1" smtClean="0">
                <a:latin typeface="Courier" pitchFamily="49" charset="0"/>
              </a:rPr>
              <a:t>vlan</a:t>
            </a:r>
            <a:r>
              <a:rPr lang="en-US" sz="1400" i="1" dirty="0" smtClean="0">
                <a:latin typeface="Courier" pitchFamily="49" charset="0"/>
              </a:rPr>
              <a:t> [</a:t>
            </a:r>
            <a:r>
              <a:rPr lang="en-US" sz="1400" i="1" dirty="0" err="1" smtClean="0">
                <a:latin typeface="Courier" pitchFamily="49" charset="0"/>
              </a:rPr>
              <a:t>vlan</a:t>
            </a:r>
            <a:r>
              <a:rPr lang="en-US" sz="1400" i="1" dirty="0" smtClean="0">
                <a:latin typeface="Courier" pitchFamily="49" charset="0"/>
              </a:rPr>
              <a:t>-list]]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Ciele </a:t>
            </a:r>
            <a:r>
              <a:rPr lang="sk-SK" dirty="0" err="1" smtClean="0"/>
              <a:t>workshopu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Vyskúšať si aspoň jeden </a:t>
            </a:r>
            <a:r>
              <a:rPr lang="sk-SK" dirty="0" err="1" smtClean="0"/>
              <a:t>lab</a:t>
            </a:r>
            <a:endParaRPr lang="sk-SK" dirty="0" smtClean="0"/>
          </a:p>
          <a:p>
            <a:r>
              <a:rPr lang="sk-SK" dirty="0" smtClean="0"/>
              <a:t>Experimentovať</a:t>
            </a:r>
          </a:p>
          <a:p>
            <a:r>
              <a:rPr lang="sk-SK" dirty="0" smtClean="0"/>
              <a:t>Zoznámiť sa s nástrojmi</a:t>
            </a:r>
          </a:p>
          <a:p>
            <a:r>
              <a:rPr lang="sk-SK" dirty="0" smtClean="0"/>
              <a:t>Oboznámiť sa so zabezpečením</a:t>
            </a:r>
          </a:p>
          <a:p>
            <a:r>
              <a:rPr lang="sk-SK" dirty="0" smtClean="0"/>
              <a:t>a...</a:t>
            </a:r>
          </a:p>
          <a:p>
            <a:endParaRPr lang="sk-SK" dirty="0" smtClean="0"/>
          </a:p>
          <a:p>
            <a:endParaRPr lang="sk-SK" dirty="0" smtClean="0"/>
          </a:p>
        </p:txBody>
      </p:sp>
      <p:sp>
        <p:nvSpPr>
          <p:cNvPr id="4" name="BlokTextu 3"/>
          <p:cNvSpPr txBox="1"/>
          <p:nvPr/>
        </p:nvSpPr>
        <p:spPr>
          <a:xfrm>
            <a:off x="1428728" y="5143512"/>
            <a:ext cx="6138424" cy="4001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dirty="0" smtClean="0"/>
              <a:t>... zistiť, že </a:t>
            </a:r>
            <a:r>
              <a:rPr lang="sk-SK" sz="2000" dirty="0" err="1" smtClean="0"/>
              <a:t>hackovanie</a:t>
            </a:r>
            <a:r>
              <a:rPr lang="sk-SK" sz="2000" dirty="0" smtClean="0"/>
              <a:t> je aj pre smrteľníkov </a:t>
            </a:r>
            <a:r>
              <a:rPr lang="sk-SK" sz="2000" dirty="0" smtClean="0">
                <a:sym typeface="Wingdings" pitchFamily="2" charset="2"/>
              </a:rPr>
              <a:t>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Port Security – adresy</a:t>
            </a: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428868"/>
            <a:ext cx="7572428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  <a:t>Switch# show port-security address</a:t>
            </a:r>
            <a:b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</a:br>
            <a: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  <a:t>-------------------------------------------------------------------</a:t>
            </a:r>
          </a:p>
          <a:p>
            <a: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  <a:t>                         Secure Mac Address Table</a:t>
            </a:r>
            <a:b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</a:br>
            <a: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  <a:t>Vlan    Mac Address       Type                Ports   Remaining Age</a:t>
            </a:r>
            <a:b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</a:br>
            <a: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  <a:t>                                                         (mins)</a:t>
            </a:r>
            <a:b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</a:br>
            <a: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  <a:t>   1    0001.0001.0001    SecureDynamic       Fa0/1      15 (I)</a:t>
            </a:r>
            <a:b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</a:br>
            <a: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  <a:t>   1    0001.0001.0002    SecureDynamic       Fa0/1      15 (I)</a:t>
            </a:r>
            <a:b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</a:br>
            <a: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  <a:t>   1    0001.0001.0003    SecureConfigured    Fa0/1      16 (I)</a:t>
            </a:r>
            <a:b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</a:br>
            <a: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  <a:t>   1    0001.0001.0004    SecureConfigured    Fa0/1      -</a:t>
            </a:r>
            <a:b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</a:br>
            <a: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  <a:t>   1    0001.0001.0005    SecureConfigured    Fa0/1      -</a:t>
            </a:r>
            <a:b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</a:br>
            <a: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  <a:t>   1    0005.0005.0006    SecureConfigured    Fa0/5      23</a:t>
            </a:r>
            <a:b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</a:br>
            <a: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  <a:t>   1    0005.0005.0007    SecureConfigured    Fa0/5      23</a:t>
            </a:r>
            <a:b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</a:br>
            <a: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  <a:t>   1    0005.0005.0008    SecureConfigured    Fa0/5      23</a:t>
            </a:r>
            <a:b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</a:br>
            <a: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  <a:t>   1    0011.0011.0009    SecureConfigured    Fa0/11     25 (I)</a:t>
            </a:r>
            <a:b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</a:br>
            <a: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  <a:t>   1    0011.0011.0010    SecureConfigured    Fa0/11     25 (I)</a:t>
            </a:r>
            <a:b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</a:br>
            <a: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  <a:t>------------------------------------------------------------------- Total Addresses in System: 10</a:t>
            </a:r>
            <a:b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</a:br>
            <a:r>
              <a:rPr lang="sk-SK" sz="1400" dirty="0" smtClean="0">
                <a:latin typeface="Courier New" pitchFamily="49" charset="0"/>
                <a:ea typeface="Adobe Ming Std L" pitchFamily="18" charset="-128"/>
                <a:cs typeface="Courier New" pitchFamily="49" charset="0"/>
              </a:rPr>
              <a:t>Max Addresses limit in System: 128</a:t>
            </a:r>
            <a:endParaRPr lang="sk-SK" sz="1400" dirty="0">
              <a:latin typeface="Courier New" pitchFamily="49" charset="0"/>
              <a:ea typeface="Adobe Ming Std L" pitchFamily="18" charset="-128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Akcie pri security violation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Protect – zablokuje dáta z adresy</a:t>
            </a:r>
          </a:p>
          <a:p>
            <a:r>
              <a:rPr lang="sk-SK" dirty="0" smtClean="0"/>
              <a:t>Restrict – ako protect + log</a:t>
            </a:r>
          </a:p>
          <a:p>
            <a:r>
              <a:rPr lang="sk-SK" dirty="0" smtClean="0"/>
              <a:t>Shutdown – port do stavu </a:t>
            </a:r>
            <a:r>
              <a:rPr lang="sk-SK" dirty="0" smtClean="0">
                <a:solidFill>
                  <a:srgbClr val="FF0000"/>
                </a:solidFill>
              </a:rPr>
              <a:t>err-disable</a:t>
            </a:r>
          </a:p>
          <a:p>
            <a:endParaRPr lang="sk-SK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2357430"/>
            <a:ext cx="771530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3w3d: %PORT_SECURITY-2-PSECURE_VIOLATION: Security violation occurred, caused by MAC address dea3.2764.5d22 on port FastEthernet0/2. </a:t>
            </a:r>
            <a:endParaRPr lang="en-US" sz="1400" i="1" dirty="0" smtClean="0">
              <a:latin typeface="Courier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Port Security – status</a:t>
            </a: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428868"/>
            <a:ext cx="7572428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" pitchFamily="49" charset="0"/>
              </a:rPr>
              <a:t>S</a:t>
            </a:r>
            <a:r>
              <a:rPr lang="sk-SK" sz="1400" dirty="0" smtClean="0">
                <a:latin typeface="Courier" pitchFamily="49" charset="0"/>
              </a:rPr>
              <a:t>witch</a:t>
            </a:r>
            <a:r>
              <a:rPr lang="en-US" sz="1400" dirty="0" smtClean="0">
                <a:latin typeface="Courier" pitchFamily="49" charset="0"/>
              </a:rPr>
              <a:t>#</a:t>
            </a:r>
            <a:r>
              <a:rPr lang="sk-SK" sz="1400" dirty="0" smtClean="0">
                <a:latin typeface="Courier" pitchFamily="49" charset="0"/>
              </a:rPr>
              <a:t> </a:t>
            </a:r>
            <a:r>
              <a:rPr lang="en-US" sz="1400" dirty="0" smtClean="0">
                <a:latin typeface="Courier" pitchFamily="49" charset="0"/>
              </a:rPr>
              <a:t>show port-security interface </a:t>
            </a:r>
            <a:r>
              <a:rPr lang="en-US" sz="1400" dirty="0" err="1" smtClean="0">
                <a:latin typeface="Courier" pitchFamily="49" charset="0"/>
              </a:rPr>
              <a:t>fastEthernet</a:t>
            </a:r>
            <a:r>
              <a:rPr lang="en-US" sz="1400" dirty="0" smtClean="0">
                <a:latin typeface="Courier" pitchFamily="49" charset="0"/>
              </a:rPr>
              <a:t> 0/2 </a:t>
            </a:r>
            <a:endParaRPr lang="sk-SK" sz="1400" dirty="0" smtClean="0">
              <a:latin typeface="Courier" pitchFamily="49" charset="0"/>
            </a:endParaRPr>
          </a:p>
          <a:p>
            <a:r>
              <a:rPr lang="en-US" sz="1400" dirty="0" smtClean="0">
                <a:latin typeface="Courier" pitchFamily="49" charset="0"/>
              </a:rPr>
              <a:t>Port Security : Enabled </a:t>
            </a:r>
            <a:endParaRPr lang="sk-SK" sz="1400" dirty="0" smtClean="0">
              <a:latin typeface="Courier" pitchFamily="49" charset="0"/>
            </a:endParaRPr>
          </a:p>
          <a:p>
            <a:r>
              <a:rPr lang="en-US" sz="1400" dirty="0" smtClean="0">
                <a:latin typeface="Courier" pitchFamily="49" charset="0"/>
              </a:rPr>
              <a:t>Port Status : </a:t>
            </a:r>
            <a:r>
              <a:rPr lang="sk-SK" sz="1400" dirty="0" smtClean="0">
                <a:solidFill>
                  <a:srgbClr val="FF0000"/>
                </a:solidFill>
                <a:latin typeface="Courier" pitchFamily="49" charset="0"/>
              </a:rPr>
              <a:t>err-disabled</a:t>
            </a:r>
            <a:r>
              <a:rPr lang="en-US" sz="1400" dirty="0" smtClean="0">
                <a:latin typeface="Courier" pitchFamily="49" charset="0"/>
              </a:rPr>
              <a:t> </a:t>
            </a:r>
            <a:endParaRPr lang="sk-SK" sz="1400" dirty="0" smtClean="0">
              <a:latin typeface="Courier" pitchFamily="49" charset="0"/>
            </a:endParaRPr>
          </a:p>
          <a:p>
            <a:r>
              <a:rPr lang="en-US" sz="1400" dirty="0" smtClean="0">
                <a:latin typeface="Courier" pitchFamily="49" charset="0"/>
              </a:rPr>
              <a:t>Violation Mode : Restrict </a:t>
            </a:r>
            <a:endParaRPr lang="sk-SK" sz="1400" dirty="0" smtClean="0">
              <a:latin typeface="Courier" pitchFamily="49" charset="0"/>
            </a:endParaRPr>
          </a:p>
          <a:p>
            <a:r>
              <a:rPr lang="en-US" sz="1400" dirty="0" smtClean="0">
                <a:latin typeface="Courier" pitchFamily="49" charset="0"/>
              </a:rPr>
              <a:t>Aging Time : 5 </a:t>
            </a:r>
            <a:r>
              <a:rPr lang="en-US" sz="1400" dirty="0" err="1" smtClean="0">
                <a:latin typeface="Courier" pitchFamily="49" charset="0"/>
              </a:rPr>
              <a:t>mins</a:t>
            </a:r>
            <a:r>
              <a:rPr lang="en-US" sz="1400" dirty="0" smtClean="0">
                <a:latin typeface="Courier" pitchFamily="49" charset="0"/>
              </a:rPr>
              <a:t> </a:t>
            </a:r>
            <a:endParaRPr lang="sk-SK" sz="1400" dirty="0" smtClean="0">
              <a:latin typeface="Courier" pitchFamily="49" charset="0"/>
            </a:endParaRPr>
          </a:p>
          <a:p>
            <a:r>
              <a:rPr lang="en-US" sz="1400" dirty="0" smtClean="0">
                <a:latin typeface="Courier" pitchFamily="49" charset="0"/>
              </a:rPr>
              <a:t>Aging Type : Absolute </a:t>
            </a:r>
            <a:endParaRPr lang="sk-SK" sz="1400" dirty="0" smtClean="0">
              <a:latin typeface="Courier" pitchFamily="49" charset="0"/>
            </a:endParaRPr>
          </a:p>
          <a:p>
            <a:r>
              <a:rPr lang="en-US" sz="1400" dirty="0" err="1" smtClean="0">
                <a:latin typeface="Courier" pitchFamily="49" charset="0"/>
              </a:rPr>
              <a:t>SecureStatic</a:t>
            </a:r>
            <a:r>
              <a:rPr lang="en-US" sz="1400" dirty="0" smtClean="0">
                <a:latin typeface="Courier" pitchFamily="49" charset="0"/>
              </a:rPr>
              <a:t> Address Aging : Disabled </a:t>
            </a:r>
            <a:endParaRPr lang="sk-SK" sz="1400" dirty="0" smtClean="0">
              <a:latin typeface="Courier" pitchFamily="49" charset="0"/>
            </a:endParaRPr>
          </a:p>
          <a:p>
            <a:r>
              <a:rPr lang="en-US" sz="1400" dirty="0" smtClean="0">
                <a:latin typeface="Courier" pitchFamily="49" charset="0"/>
              </a:rPr>
              <a:t>Maximum MAC Addresses : 1 </a:t>
            </a:r>
            <a:endParaRPr lang="sk-SK" sz="1400" dirty="0" smtClean="0">
              <a:latin typeface="Courier" pitchFamily="49" charset="0"/>
            </a:endParaRPr>
          </a:p>
          <a:p>
            <a:r>
              <a:rPr lang="en-US" sz="1400" dirty="0" smtClean="0">
                <a:latin typeface="Courier" pitchFamily="49" charset="0"/>
              </a:rPr>
              <a:t>Total MAC Addresses : 1 </a:t>
            </a:r>
            <a:endParaRPr lang="sk-SK" sz="1400" dirty="0" smtClean="0">
              <a:latin typeface="Courier" pitchFamily="49" charset="0"/>
            </a:endParaRPr>
          </a:p>
          <a:p>
            <a:r>
              <a:rPr lang="en-US" sz="1400" dirty="0" smtClean="0">
                <a:latin typeface="Courier" pitchFamily="49" charset="0"/>
              </a:rPr>
              <a:t>Configured MAC Addresses : 0 </a:t>
            </a:r>
            <a:endParaRPr lang="sk-SK" sz="1400" dirty="0" smtClean="0">
              <a:latin typeface="Courier" pitchFamily="49" charset="0"/>
            </a:endParaRPr>
          </a:p>
          <a:p>
            <a:r>
              <a:rPr lang="en-US" sz="1400" dirty="0" smtClean="0">
                <a:latin typeface="Courier" pitchFamily="49" charset="0"/>
              </a:rPr>
              <a:t>Sticky MAC Addresses : 0 </a:t>
            </a:r>
            <a:endParaRPr lang="sk-SK" sz="1400" dirty="0" smtClean="0">
              <a:latin typeface="Courier" pitchFamily="49" charset="0"/>
            </a:endParaRPr>
          </a:p>
          <a:p>
            <a:r>
              <a:rPr lang="en-US" sz="1400" dirty="0" smtClean="0">
                <a:latin typeface="Courier" pitchFamily="49" charset="0"/>
              </a:rPr>
              <a:t>Last Source Address : ca80.2762.b56e </a:t>
            </a:r>
            <a:endParaRPr lang="sk-SK" sz="1400" dirty="0" smtClean="0">
              <a:latin typeface="Courier" pitchFamily="49" charset="0"/>
            </a:endParaRPr>
          </a:p>
          <a:p>
            <a:r>
              <a:rPr lang="en-US" sz="1400" dirty="0" smtClean="0">
                <a:latin typeface="Courier" pitchFamily="49" charset="0"/>
              </a:rPr>
              <a:t>Security Violation Count : 10011 </a:t>
            </a:r>
            <a:endParaRPr lang="en-US" sz="1400" i="1" dirty="0" smtClean="0">
              <a:latin typeface="Courier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Útok č. 2 – ARP Man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Middle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ARP man in the middle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Útok z rodiny ARP cache poisoning</a:t>
            </a:r>
          </a:p>
          <a:p>
            <a:r>
              <a:rPr lang="sk-SK" dirty="0" smtClean="0"/>
              <a:t>Založený na absencii autentizácie ARP</a:t>
            </a:r>
          </a:p>
          <a:p>
            <a:r>
              <a:rPr lang="sk-SK" dirty="0" smtClean="0"/>
              <a:t>Využíva špecifických vlastností protokolu</a:t>
            </a:r>
          </a:p>
          <a:p>
            <a:r>
              <a:rPr lang="sk-SK" dirty="0" smtClean="0"/>
              <a:t>Cieľ: </a:t>
            </a:r>
            <a:r>
              <a:rPr lang="sk-SK" i="1" dirty="0" smtClean="0"/>
              <a:t>byť „in (the middle)“</a:t>
            </a:r>
            <a:endParaRPr lang="sk-SK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ARP správy</a:t>
            </a:r>
            <a:endParaRPr lang="sk-SK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075" y="2428868"/>
            <a:ext cx="64198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MAC resolving – začiatok</a:t>
            </a:r>
            <a:endParaRPr lang="sk-SK" dirty="0"/>
          </a:p>
        </p:txBody>
      </p:sp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37890" name="Visio" r:id="rId3" imgW="5878761" imgH="2325950" progId="Visio.Drawing.11">
              <p:embed/>
            </p:oleObj>
          </a:graphicData>
        </a:graphic>
      </p:graphicFrame>
      <p:graphicFrame>
        <p:nvGraphicFramePr>
          <p:cNvPr id="17" name="Tabuľka 9"/>
          <p:cNvGraphicFramePr>
            <a:graphicFrameLocks noGrp="1"/>
          </p:cNvGraphicFramePr>
          <p:nvPr/>
        </p:nvGraphicFramePr>
        <p:xfrm>
          <a:off x="857224" y="2285992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uľka 9"/>
          <p:cNvGraphicFramePr>
            <a:graphicFrameLocks noGrp="1"/>
          </p:cNvGraphicFramePr>
          <p:nvPr/>
        </p:nvGraphicFramePr>
        <p:xfrm>
          <a:off x="6572264" y="2214554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MAC resolving – ARP request</a:t>
            </a:r>
            <a:endParaRPr lang="sk-SK" dirty="0"/>
          </a:p>
        </p:txBody>
      </p:sp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35842" name="Visio" r:id="rId3" imgW="5878761" imgH="2325950" progId="Visio.Drawing.11">
              <p:embed/>
            </p:oleObj>
          </a:graphicData>
        </a:graphic>
      </p:graphicFrame>
      <p:sp>
        <p:nvSpPr>
          <p:cNvPr id="5" name="Obdĺžnik 4"/>
          <p:cNvSpPr/>
          <p:nvPr/>
        </p:nvSpPr>
        <p:spPr>
          <a:xfrm rot="940890">
            <a:off x="2015162" y="4028451"/>
            <a:ext cx="1303932" cy="29003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Who has IP C?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 rot="761688">
            <a:off x="5733617" y="4991287"/>
            <a:ext cx="1249089" cy="3044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Who has IP C?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 rot="20508556">
            <a:off x="5798609" y="3478599"/>
            <a:ext cx="1278451" cy="2833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Who has IP C?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Rovná spojovacia šípka 8"/>
          <p:cNvCxnSpPr/>
          <p:nvPr/>
        </p:nvCxnSpPr>
        <p:spPr>
          <a:xfrm>
            <a:off x="3428992" y="4357694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V="1">
            <a:off x="5214942" y="3857628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>
            <a:off x="5214942" y="4786322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 flipH="1">
            <a:off x="3428992" y="4929198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bdĺžnik 22"/>
          <p:cNvSpPr/>
          <p:nvPr/>
        </p:nvSpPr>
        <p:spPr>
          <a:xfrm rot="20496437">
            <a:off x="2156329" y="5183548"/>
            <a:ext cx="1206730" cy="2923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Who has IP C?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Tabuľka 9"/>
          <p:cNvGraphicFramePr>
            <a:graphicFrameLocks noGrp="1"/>
          </p:cNvGraphicFramePr>
          <p:nvPr/>
        </p:nvGraphicFramePr>
        <p:xfrm>
          <a:off x="857224" y="2285992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uľka 9"/>
          <p:cNvGraphicFramePr>
            <a:graphicFrameLocks noGrp="1"/>
          </p:cNvGraphicFramePr>
          <p:nvPr/>
        </p:nvGraphicFramePr>
        <p:xfrm>
          <a:off x="6572264" y="2214554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928926" y="2214554"/>
          <a:ext cx="3286148" cy="14630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583623"/>
                <a:gridCol w="702525"/>
              </a:tblGrid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Sender HW addres: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Sender proto address: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Target HW address: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none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Target proto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address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MAC resolving – ARP request</a:t>
            </a:r>
            <a:endParaRPr lang="sk-SK" dirty="0"/>
          </a:p>
        </p:txBody>
      </p:sp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38914" name="Visio" r:id="rId3" imgW="5878761" imgH="2325950" progId="Visio.Drawing.11">
              <p:embed/>
            </p:oleObj>
          </a:graphicData>
        </a:graphic>
      </p:graphicFrame>
      <p:graphicFrame>
        <p:nvGraphicFramePr>
          <p:cNvPr id="17" name="Tabuľka 9"/>
          <p:cNvGraphicFramePr>
            <a:graphicFrameLocks noGrp="1"/>
          </p:cNvGraphicFramePr>
          <p:nvPr/>
        </p:nvGraphicFramePr>
        <p:xfrm>
          <a:off x="857224" y="2285992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uľka 9"/>
          <p:cNvGraphicFramePr>
            <a:graphicFrameLocks noGrp="1"/>
          </p:cNvGraphicFramePr>
          <p:nvPr/>
        </p:nvGraphicFramePr>
        <p:xfrm>
          <a:off x="6572264" y="2214554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928926" y="2214554"/>
          <a:ext cx="3286148" cy="14630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583623"/>
                <a:gridCol w="702525"/>
              </a:tblGrid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Sender HW addres: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Sender proto address: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Target HW address: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none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Target proto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address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36866" name="Visio" r:id="rId3" imgW="5878761" imgH="2325950" progId="Visio.Drawing.11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MAC resolving – ARP reply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 rot="940890">
            <a:off x="2015162" y="4028451"/>
            <a:ext cx="1303932" cy="2900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I have IP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 rot="20508556">
            <a:off x="5798609" y="3478599"/>
            <a:ext cx="1278451" cy="2833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I have IP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Rovná spojovacia šípka 8"/>
          <p:cNvCxnSpPr/>
          <p:nvPr/>
        </p:nvCxnSpPr>
        <p:spPr>
          <a:xfrm rot="10800000">
            <a:off x="3428992" y="4357694"/>
            <a:ext cx="500066" cy="1428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rot="10800000" flipV="1">
            <a:off x="5214942" y="3857628"/>
            <a:ext cx="500066" cy="1428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Tabuľka 9"/>
          <p:cNvGraphicFramePr>
            <a:graphicFrameLocks noGrp="1"/>
          </p:cNvGraphicFramePr>
          <p:nvPr/>
        </p:nvGraphicFramePr>
        <p:xfrm>
          <a:off x="857224" y="2285992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uľka 9"/>
          <p:cNvGraphicFramePr>
            <a:graphicFrameLocks noGrp="1"/>
          </p:cNvGraphicFramePr>
          <p:nvPr/>
        </p:nvGraphicFramePr>
        <p:xfrm>
          <a:off x="6572264" y="2214554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928926" y="2214554"/>
          <a:ext cx="3286148" cy="14630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583623"/>
                <a:gridCol w="702525"/>
              </a:tblGrid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Sender HW addres: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Sender proto address: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Target HW address: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Target proto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address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Úvod</a:t>
            </a:r>
          </a:p>
          <a:p>
            <a:r>
              <a:rPr lang="sk-SK" dirty="0" smtClean="0"/>
              <a:t>Nutná teória</a:t>
            </a:r>
          </a:p>
          <a:p>
            <a:pPr lvl="1"/>
            <a:r>
              <a:rPr lang="sk-SK" dirty="0" smtClean="0"/>
              <a:t>CAM </a:t>
            </a:r>
            <a:r>
              <a:rPr lang="sk-SK" dirty="0" err="1" smtClean="0"/>
              <a:t>Overflow</a:t>
            </a:r>
            <a:endParaRPr lang="sk-SK" dirty="0" smtClean="0"/>
          </a:p>
          <a:p>
            <a:pPr lvl="1"/>
            <a:r>
              <a:rPr lang="sk-SK" dirty="0" smtClean="0"/>
              <a:t>ARP </a:t>
            </a:r>
            <a:r>
              <a:rPr lang="en-US" dirty="0" smtClean="0"/>
              <a:t>Man in the Middle</a:t>
            </a:r>
            <a:endParaRPr lang="sk-SK" dirty="0" smtClean="0"/>
          </a:p>
          <a:p>
            <a:pPr lvl="1"/>
            <a:r>
              <a:rPr lang="sk-SK" dirty="0" err="1" smtClean="0"/>
              <a:t>Double-Tagging</a:t>
            </a:r>
            <a:r>
              <a:rPr lang="sk-SK" dirty="0" smtClean="0"/>
              <a:t> VLAN </a:t>
            </a:r>
            <a:r>
              <a:rPr lang="sk-SK" dirty="0" err="1" smtClean="0"/>
              <a:t>Hopping</a:t>
            </a:r>
            <a:endParaRPr lang="sk-SK" dirty="0" smtClean="0"/>
          </a:p>
          <a:p>
            <a:pPr lvl="1"/>
            <a:r>
              <a:rPr lang="sk-SK" dirty="0" smtClean="0"/>
              <a:t>Switch-Spoofing VLAN Hopping</a:t>
            </a:r>
          </a:p>
          <a:p>
            <a:pPr lvl="1"/>
            <a:r>
              <a:rPr lang="sk-SK" dirty="0" smtClean="0"/>
              <a:t>Port-Stealing Man</a:t>
            </a:r>
            <a:r>
              <a:rPr lang="en-US" dirty="0" smtClean="0"/>
              <a:t> </a:t>
            </a:r>
            <a:r>
              <a:rPr lang="sk-SK" dirty="0" smtClean="0"/>
              <a:t>in</a:t>
            </a:r>
            <a:r>
              <a:rPr lang="en-US" dirty="0" smtClean="0"/>
              <a:t> </a:t>
            </a:r>
            <a:r>
              <a:rPr lang="sk-SK" dirty="0" smtClean="0"/>
              <a:t>the</a:t>
            </a:r>
            <a:r>
              <a:rPr lang="en-US" dirty="0" smtClean="0"/>
              <a:t> </a:t>
            </a:r>
            <a:r>
              <a:rPr lang="sk-SK" dirty="0" smtClean="0"/>
              <a:t>Middle</a:t>
            </a:r>
          </a:p>
          <a:p>
            <a:pPr lvl="1"/>
            <a:r>
              <a:rPr lang="sk-SK" dirty="0" err="1" smtClean="0"/>
              <a:t>Private-VLAN</a:t>
            </a:r>
            <a:r>
              <a:rPr lang="sk-SK" dirty="0" smtClean="0"/>
              <a:t> </a:t>
            </a:r>
            <a:r>
              <a:rPr lang="sk-SK" dirty="0" err="1" smtClean="0"/>
              <a:t>Attack</a:t>
            </a:r>
            <a:endParaRPr lang="sk-SK" dirty="0" smtClean="0"/>
          </a:p>
          <a:p>
            <a:r>
              <a:rPr lang="sk-SK" dirty="0" smtClean="0"/>
              <a:t>Prax</a:t>
            </a:r>
          </a:p>
          <a:p>
            <a:pPr lvl="1"/>
            <a:r>
              <a:rPr lang="sk-SK" dirty="0" smtClean="0"/>
              <a:t>3 laby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39938" name="Visio" r:id="rId3" imgW="5878761" imgH="2325950" progId="Visio.Drawing.11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MAC resolving – ARP reply</a:t>
            </a:r>
            <a:endParaRPr lang="sk-SK" dirty="0"/>
          </a:p>
        </p:txBody>
      </p:sp>
      <p:graphicFrame>
        <p:nvGraphicFramePr>
          <p:cNvPr id="17" name="Tabuľka 9"/>
          <p:cNvGraphicFramePr>
            <a:graphicFrameLocks noGrp="1"/>
          </p:cNvGraphicFramePr>
          <p:nvPr/>
        </p:nvGraphicFramePr>
        <p:xfrm>
          <a:off x="857224" y="2285992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uľka 9"/>
          <p:cNvGraphicFramePr>
            <a:graphicFrameLocks noGrp="1"/>
          </p:cNvGraphicFramePr>
          <p:nvPr/>
        </p:nvGraphicFramePr>
        <p:xfrm>
          <a:off x="6572264" y="2214554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928926" y="2214554"/>
          <a:ext cx="3286148" cy="14630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583623"/>
                <a:gridCol w="702525"/>
              </a:tblGrid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Sender HW addres: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Sender proto address: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Target HW address: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Target proto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address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41986" name="Visio" r:id="rId3" imgW="5878761" imgH="2325950" progId="Visio.Drawing.11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MAC resolving – koniec</a:t>
            </a:r>
            <a:endParaRPr lang="sk-SK" dirty="0"/>
          </a:p>
        </p:txBody>
      </p:sp>
      <p:graphicFrame>
        <p:nvGraphicFramePr>
          <p:cNvPr id="17" name="Tabuľka 9"/>
          <p:cNvGraphicFramePr>
            <a:graphicFrameLocks noGrp="1"/>
          </p:cNvGraphicFramePr>
          <p:nvPr/>
        </p:nvGraphicFramePr>
        <p:xfrm>
          <a:off x="857224" y="2285992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uľka 9"/>
          <p:cNvGraphicFramePr>
            <a:graphicFrameLocks noGrp="1"/>
          </p:cNvGraphicFramePr>
          <p:nvPr/>
        </p:nvGraphicFramePr>
        <p:xfrm>
          <a:off x="6572264" y="2214554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Voľná forma 12"/>
          <p:cNvSpPr/>
          <p:nvPr/>
        </p:nvSpPr>
        <p:spPr>
          <a:xfrm>
            <a:off x="2207328" y="3501935"/>
            <a:ext cx="4722126" cy="641445"/>
          </a:xfrm>
          <a:custGeom>
            <a:avLst/>
            <a:gdLst>
              <a:gd name="connsiteX0" fmla="*/ 0 w 4722126"/>
              <a:gd name="connsiteY0" fmla="*/ 81886 h 641445"/>
              <a:gd name="connsiteX1" fmla="*/ 2538484 w 4722126"/>
              <a:gd name="connsiteY1" fmla="*/ 627797 h 641445"/>
              <a:gd name="connsiteX2" fmla="*/ 4722126 w 4722126"/>
              <a:gd name="connsiteY2" fmla="*/ 0 h 6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22126" h="641445">
                <a:moveTo>
                  <a:pt x="0" y="81886"/>
                </a:moveTo>
                <a:cubicBezTo>
                  <a:pt x="875731" y="361665"/>
                  <a:pt x="1751463" y="641445"/>
                  <a:pt x="2538484" y="627797"/>
                </a:cubicBezTo>
                <a:cubicBezTo>
                  <a:pt x="3325505" y="614149"/>
                  <a:pt x="4455995" y="75063"/>
                  <a:pt x="4722126" y="0"/>
                </a:cubicBezTo>
              </a:path>
            </a:pathLst>
          </a:custGeom>
          <a:ln w="38100">
            <a:solidFill>
              <a:srgbClr val="0070C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ARP man in the middle</a:t>
            </a:r>
            <a:endParaRPr lang="sk-SK" dirty="0"/>
          </a:p>
        </p:txBody>
      </p:sp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40962" name="Visio" r:id="rId3" imgW="5878761" imgH="2325950" progId="Visio.Drawing.11">
              <p:embed/>
            </p:oleObj>
          </a:graphicData>
        </a:graphic>
      </p:graphicFrame>
      <p:graphicFrame>
        <p:nvGraphicFramePr>
          <p:cNvPr id="17" name="Tabuľka 9"/>
          <p:cNvGraphicFramePr>
            <a:graphicFrameLocks noGrp="1"/>
          </p:cNvGraphicFramePr>
          <p:nvPr/>
        </p:nvGraphicFramePr>
        <p:xfrm>
          <a:off x="857224" y="2285992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uľka 9"/>
          <p:cNvGraphicFramePr>
            <a:graphicFrameLocks noGrp="1"/>
          </p:cNvGraphicFramePr>
          <p:nvPr/>
        </p:nvGraphicFramePr>
        <p:xfrm>
          <a:off x="6572264" y="2214554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uľka 9"/>
          <p:cNvGraphicFramePr>
            <a:graphicFrameLocks noGrp="1"/>
          </p:cNvGraphicFramePr>
          <p:nvPr/>
        </p:nvGraphicFramePr>
        <p:xfrm>
          <a:off x="3071802" y="5500702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Fáza 1 – ARP cache poisoning</a:t>
            </a:r>
            <a:endParaRPr lang="sk-SK" dirty="0"/>
          </a:p>
        </p:txBody>
      </p:sp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43010" name="Visio" r:id="rId3" imgW="5878761" imgH="2325950" progId="Visio.Drawing.11">
              <p:embed/>
            </p:oleObj>
          </a:graphicData>
        </a:graphic>
      </p:graphicFrame>
      <p:graphicFrame>
        <p:nvGraphicFramePr>
          <p:cNvPr id="17" name="Tabuľka 9"/>
          <p:cNvGraphicFramePr>
            <a:graphicFrameLocks noGrp="1"/>
          </p:cNvGraphicFramePr>
          <p:nvPr/>
        </p:nvGraphicFramePr>
        <p:xfrm>
          <a:off x="857224" y="2285992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uľka 9"/>
          <p:cNvGraphicFramePr>
            <a:graphicFrameLocks noGrp="1"/>
          </p:cNvGraphicFramePr>
          <p:nvPr/>
        </p:nvGraphicFramePr>
        <p:xfrm>
          <a:off x="6572264" y="2214554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uľka 9"/>
          <p:cNvGraphicFramePr>
            <a:graphicFrameLocks noGrp="1"/>
          </p:cNvGraphicFramePr>
          <p:nvPr/>
        </p:nvGraphicFramePr>
        <p:xfrm>
          <a:off x="3071802" y="5500702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928926" y="2214554"/>
          <a:ext cx="3286148" cy="14630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583623"/>
                <a:gridCol w="702525"/>
              </a:tblGrid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Sender HW addres: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Sender proto address: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Target HW address: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Target proto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address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Rovná spojovacia šípka 21"/>
          <p:cNvCxnSpPr/>
          <p:nvPr/>
        </p:nvCxnSpPr>
        <p:spPr>
          <a:xfrm rot="10800000" flipH="1">
            <a:off x="3428992" y="4929198"/>
            <a:ext cx="50006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bdĺžnik 22"/>
          <p:cNvSpPr/>
          <p:nvPr/>
        </p:nvSpPr>
        <p:spPr>
          <a:xfrm rot="20496437">
            <a:off x="2156329" y="5183548"/>
            <a:ext cx="1206730" cy="2923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I have IP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ĺžnik 4"/>
          <p:cNvSpPr/>
          <p:nvPr/>
        </p:nvSpPr>
        <p:spPr>
          <a:xfrm rot="940890">
            <a:off x="2015162" y="4028451"/>
            <a:ext cx="1303932" cy="2900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I have IP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Rovná spojovacia šípka 8"/>
          <p:cNvCxnSpPr/>
          <p:nvPr/>
        </p:nvCxnSpPr>
        <p:spPr>
          <a:xfrm rot="10800000">
            <a:off x="3428992" y="4357694"/>
            <a:ext cx="50006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Fáza 1 – ARP cache poisoning</a:t>
            </a:r>
            <a:endParaRPr lang="sk-SK" dirty="0"/>
          </a:p>
        </p:txBody>
      </p:sp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45058" name="Visio" r:id="rId3" imgW="5878761" imgH="2325950" progId="Visio.Drawing.11">
              <p:embed/>
            </p:oleObj>
          </a:graphicData>
        </a:graphic>
      </p:graphicFrame>
      <p:graphicFrame>
        <p:nvGraphicFramePr>
          <p:cNvPr id="17" name="Tabuľka 9"/>
          <p:cNvGraphicFramePr>
            <a:graphicFrameLocks noGrp="1"/>
          </p:cNvGraphicFramePr>
          <p:nvPr/>
        </p:nvGraphicFramePr>
        <p:xfrm>
          <a:off x="857224" y="2285992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uľka 9"/>
          <p:cNvGraphicFramePr>
            <a:graphicFrameLocks noGrp="1"/>
          </p:cNvGraphicFramePr>
          <p:nvPr/>
        </p:nvGraphicFramePr>
        <p:xfrm>
          <a:off x="6572264" y="2214554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uľka 9"/>
          <p:cNvGraphicFramePr>
            <a:graphicFrameLocks noGrp="1"/>
          </p:cNvGraphicFramePr>
          <p:nvPr/>
        </p:nvGraphicFramePr>
        <p:xfrm>
          <a:off x="3071802" y="5500702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Fáza 1 – ARP cache poisoning</a:t>
            </a:r>
            <a:endParaRPr lang="sk-SK" dirty="0"/>
          </a:p>
        </p:txBody>
      </p:sp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44034" name="Visio" r:id="rId3" imgW="5878761" imgH="2325950" progId="Visio.Drawing.11">
              <p:embed/>
            </p:oleObj>
          </a:graphicData>
        </a:graphic>
      </p:graphicFrame>
      <p:graphicFrame>
        <p:nvGraphicFramePr>
          <p:cNvPr id="17" name="Tabuľka 9"/>
          <p:cNvGraphicFramePr>
            <a:graphicFrameLocks noGrp="1"/>
          </p:cNvGraphicFramePr>
          <p:nvPr/>
        </p:nvGraphicFramePr>
        <p:xfrm>
          <a:off x="857224" y="2285992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uľka 9"/>
          <p:cNvGraphicFramePr>
            <a:graphicFrameLocks noGrp="1"/>
          </p:cNvGraphicFramePr>
          <p:nvPr/>
        </p:nvGraphicFramePr>
        <p:xfrm>
          <a:off x="6572264" y="2214554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uľka 9"/>
          <p:cNvGraphicFramePr>
            <a:graphicFrameLocks noGrp="1"/>
          </p:cNvGraphicFramePr>
          <p:nvPr/>
        </p:nvGraphicFramePr>
        <p:xfrm>
          <a:off x="3071802" y="5500702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928926" y="2214554"/>
          <a:ext cx="3286148" cy="14630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583623"/>
                <a:gridCol w="702525"/>
              </a:tblGrid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Sender HW addres: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Sender proto address: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Target HW address: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Target proto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address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Rovná spojovacia šípka 21"/>
          <p:cNvCxnSpPr/>
          <p:nvPr/>
        </p:nvCxnSpPr>
        <p:spPr>
          <a:xfrm rot="10800000" flipH="1">
            <a:off x="3428992" y="4929198"/>
            <a:ext cx="50006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bdĺžnik 22"/>
          <p:cNvSpPr/>
          <p:nvPr/>
        </p:nvSpPr>
        <p:spPr>
          <a:xfrm rot="20496437">
            <a:off x="2156329" y="5183548"/>
            <a:ext cx="1206730" cy="2923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I have IP A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ĺžnik 6"/>
          <p:cNvSpPr/>
          <p:nvPr/>
        </p:nvSpPr>
        <p:spPr>
          <a:xfrm rot="20508556">
            <a:off x="5798609" y="3478599"/>
            <a:ext cx="1278451" cy="2833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I have IP A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Rovná spojovacia šípka 12"/>
          <p:cNvCxnSpPr/>
          <p:nvPr/>
        </p:nvCxnSpPr>
        <p:spPr>
          <a:xfrm flipV="1">
            <a:off x="5214942" y="3857628"/>
            <a:ext cx="50006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Fáza 1 – ARP cache poisoning</a:t>
            </a:r>
            <a:endParaRPr lang="sk-SK" dirty="0"/>
          </a:p>
        </p:txBody>
      </p:sp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47106" name="Visio" r:id="rId3" imgW="5878761" imgH="2325950" progId="Visio.Drawing.11">
              <p:embed/>
            </p:oleObj>
          </a:graphicData>
        </a:graphic>
      </p:graphicFrame>
      <p:graphicFrame>
        <p:nvGraphicFramePr>
          <p:cNvPr id="17" name="Tabuľka 9"/>
          <p:cNvGraphicFramePr>
            <a:graphicFrameLocks noGrp="1"/>
          </p:cNvGraphicFramePr>
          <p:nvPr/>
        </p:nvGraphicFramePr>
        <p:xfrm>
          <a:off x="857224" y="2285992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uľka 9"/>
          <p:cNvGraphicFramePr>
            <a:graphicFrameLocks noGrp="1"/>
          </p:cNvGraphicFramePr>
          <p:nvPr/>
        </p:nvGraphicFramePr>
        <p:xfrm>
          <a:off x="6572264" y="2214554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uľka 9"/>
          <p:cNvGraphicFramePr>
            <a:graphicFrameLocks noGrp="1"/>
          </p:cNvGraphicFramePr>
          <p:nvPr/>
        </p:nvGraphicFramePr>
        <p:xfrm>
          <a:off x="3071802" y="5500702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Fáza 2 – Forwarding</a:t>
            </a:r>
            <a:endParaRPr lang="sk-SK" dirty="0"/>
          </a:p>
        </p:txBody>
      </p:sp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48130" name="Visio" r:id="rId3" imgW="5878761" imgH="2325950" progId="Visio.Drawing.11">
              <p:embed/>
            </p:oleObj>
          </a:graphicData>
        </a:graphic>
      </p:graphicFrame>
      <p:graphicFrame>
        <p:nvGraphicFramePr>
          <p:cNvPr id="17" name="Tabuľka 9"/>
          <p:cNvGraphicFramePr>
            <a:graphicFrameLocks noGrp="1"/>
          </p:cNvGraphicFramePr>
          <p:nvPr/>
        </p:nvGraphicFramePr>
        <p:xfrm>
          <a:off x="857224" y="2285992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uľka 9"/>
          <p:cNvGraphicFramePr>
            <a:graphicFrameLocks noGrp="1"/>
          </p:cNvGraphicFramePr>
          <p:nvPr/>
        </p:nvGraphicFramePr>
        <p:xfrm>
          <a:off x="6572264" y="2214554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uľka 9"/>
          <p:cNvGraphicFramePr>
            <a:graphicFrameLocks noGrp="1"/>
          </p:cNvGraphicFramePr>
          <p:nvPr/>
        </p:nvGraphicFramePr>
        <p:xfrm>
          <a:off x="3071802" y="5500702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Rovná spojovacia šípka 21"/>
          <p:cNvCxnSpPr/>
          <p:nvPr/>
        </p:nvCxnSpPr>
        <p:spPr>
          <a:xfrm flipH="1">
            <a:off x="3428992" y="4929198"/>
            <a:ext cx="500066" cy="1428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bdĺžnik 22"/>
          <p:cNvSpPr/>
          <p:nvPr/>
        </p:nvSpPr>
        <p:spPr>
          <a:xfrm rot="20496437">
            <a:off x="2156329" y="5183548"/>
            <a:ext cx="1206730" cy="292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Paket pre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ĺžnik 4"/>
          <p:cNvSpPr/>
          <p:nvPr/>
        </p:nvSpPr>
        <p:spPr>
          <a:xfrm rot="940890">
            <a:off x="2015162" y="4028451"/>
            <a:ext cx="1303932" cy="2900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Packet pre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Rovná spojovacia šípka 8"/>
          <p:cNvCxnSpPr/>
          <p:nvPr/>
        </p:nvCxnSpPr>
        <p:spPr>
          <a:xfrm>
            <a:off x="3428992" y="4357694"/>
            <a:ext cx="500066" cy="1428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643306" y="2214554"/>
          <a:ext cx="1714512" cy="14630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47977"/>
                <a:gridCol w="366535"/>
              </a:tblGrid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Src. MAC: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Dst.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MAC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Src.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IP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Dst.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IP: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Fáza 2 – Forwarding</a:t>
            </a:r>
            <a:endParaRPr lang="sk-SK" dirty="0"/>
          </a:p>
        </p:txBody>
      </p:sp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50178" name="Visio" r:id="rId3" imgW="5878761" imgH="2325950" progId="Visio.Drawing.11">
              <p:embed/>
            </p:oleObj>
          </a:graphicData>
        </a:graphic>
      </p:graphicFrame>
      <p:graphicFrame>
        <p:nvGraphicFramePr>
          <p:cNvPr id="17" name="Tabuľka 9"/>
          <p:cNvGraphicFramePr>
            <a:graphicFrameLocks noGrp="1"/>
          </p:cNvGraphicFramePr>
          <p:nvPr/>
        </p:nvGraphicFramePr>
        <p:xfrm>
          <a:off x="857224" y="2285992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uľka 9"/>
          <p:cNvGraphicFramePr>
            <a:graphicFrameLocks noGrp="1"/>
          </p:cNvGraphicFramePr>
          <p:nvPr/>
        </p:nvGraphicFramePr>
        <p:xfrm>
          <a:off x="6572264" y="2214554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uľka 9"/>
          <p:cNvGraphicFramePr>
            <a:graphicFrameLocks noGrp="1"/>
          </p:cNvGraphicFramePr>
          <p:nvPr/>
        </p:nvGraphicFramePr>
        <p:xfrm>
          <a:off x="3071802" y="5500702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Rovná spojovacia šípka 21"/>
          <p:cNvCxnSpPr/>
          <p:nvPr/>
        </p:nvCxnSpPr>
        <p:spPr>
          <a:xfrm rot="10800000" flipH="1">
            <a:off x="3428992" y="4929198"/>
            <a:ext cx="500066" cy="1428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bdĺžnik 22"/>
          <p:cNvSpPr/>
          <p:nvPr/>
        </p:nvSpPr>
        <p:spPr>
          <a:xfrm rot="20496437">
            <a:off x="2156329" y="5183548"/>
            <a:ext cx="1206730" cy="292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Paket pre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ĺžnik 6"/>
          <p:cNvSpPr/>
          <p:nvPr/>
        </p:nvSpPr>
        <p:spPr>
          <a:xfrm rot="20508556">
            <a:off x="5798609" y="3478599"/>
            <a:ext cx="1278451" cy="2833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Paket pre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Rovná spojovacia šípka 12"/>
          <p:cNvCxnSpPr/>
          <p:nvPr/>
        </p:nvCxnSpPr>
        <p:spPr>
          <a:xfrm flipV="1">
            <a:off x="5214942" y="3857628"/>
            <a:ext cx="500066" cy="1428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643306" y="2214554"/>
          <a:ext cx="1714512" cy="14630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47977"/>
                <a:gridCol w="366535"/>
              </a:tblGrid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Src. MAC: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Dst.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MAC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Src.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IP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Dst.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IP: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51202" name="Visio" r:id="rId3" imgW="5878862" imgH="2325888" progId="Visio.Drawing.11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Fáza 2 – Forwarding</a:t>
            </a:r>
            <a:endParaRPr lang="sk-SK" dirty="0"/>
          </a:p>
        </p:txBody>
      </p:sp>
      <p:graphicFrame>
        <p:nvGraphicFramePr>
          <p:cNvPr id="17" name="Tabuľka 9"/>
          <p:cNvGraphicFramePr>
            <a:graphicFrameLocks noGrp="1"/>
          </p:cNvGraphicFramePr>
          <p:nvPr/>
        </p:nvGraphicFramePr>
        <p:xfrm>
          <a:off x="857224" y="2285992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uľka 9"/>
          <p:cNvGraphicFramePr>
            <a:graphicFrameLocks noGrp="1"/>
          </p:cNvGraphicFramePr>
          <p:nvPr/>
        </p:nvGraphicFramePr>
        <p:xfrm>
          <a:off x="6572264" y="2214554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uľka 9"/>
          <p:cNvGraphicFramePr>
            <a:graphicFrameLocks noGrp="1"/>
          </p:cNvGraphicFramePr>
          <p:nvPr/>
        </p:nvGraphicFramePr>
        <p:xfrm>
          <a:off x="3071802" y="5500702"/>
          <a:ext cx="1833554" cy="9365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Freeform 17"/>
          <p:cNvSpPr/>
          <p:nvPr/>
        </p:nvSpPr>
        <p:spPr>
          <a:xfrm>
            <a:off x="2115403" y="3944203"/>
            <a:ext cx="1476233" cy="1105469"/>
          </a:xfrm>
          <a:custGeom>
            <a:avLst/>
            <a:gdLst>
              <a:gd name="connsiteX0" fmla="*/ 0 w 1476233"/>
              <a:gd name="connsiteY0" fmla="*/ 0 h 1105469"/>
              <a:gd name="connsiteX1" fmla="*/ 1473958 w 1476233"/>
              <a:gd name="connsiteY1" fmla="*/ 504967 h 1105469"/>
              <a:gd name="connsiteX2" fmla="*/ 13648 w 1476233"/>
              <a:gd name="connsiteY2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233" h="1105469">
                <a:moveTo>
                  <a:pt x="0" y="0"/>
                </a:moveTo>
                <a:cubicBezTo>
                  <a:pt x="735841" y="160361"/>
                  <a:pt x="1471683" y="320722"/>
                  <a:pt x="1473958" y="504967"/>
                </a:cubicBezTo>
                <a:cubicBezTo>
                  <a:pt x="1476233" y="689212"/>
                  <a:pt x="744940" y="897340"/>
                  <a:pt x="13648" y="1105469"/>
                </a:cubicBezTo>
              </a:path>
            </a:pathLst>
          </a:custGeom>
          <a:ln w="38100">
            <a:solidFill>
              <a:srgbClr val="0070C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500298" y="4000504"/>
            <a:ext cx="4643470" cy="1500198"/>
          </a:xfrm>
          <a:prstGeom prst="line">
            <a:avLst/>
          </a:prstGeom>
          <a:ln w="38100">
            <a:solidFill>
              <a:srgbClr val="0070C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49424"/>
            <a:ext cx="6115064" cy="4325112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Úvod</a:t>
            </a:r>
          </a:p>
          <a:p>
            <a:r>
              <a:rPr lang="sk-SK" dirty="0" smtClean="0"/>
              <a:t>Nutná teória</a:t>
            </a:r>
          </a:p>
          <a:p>
            <a:pPr lvl="1"/>
            <a:r>
              <a:rPr lang="sk-SK" dirty="0" smtClean="0"/>
              <a:t>CAM </a:t>
            </a:r>
            <a:r>
              <a:rPr lang="sk-SK" dirty="0" err="1" smtClean="0"/>
              <a:t>Overflow</a:t>
            </a:r>
            <a:endParaRPr lang="sk-SK" dirty="0" smtClean="0"/>
          </a:p>
          <a:p>
            <a:pPr lvl="1"/>
            <a:r>
              <a:rPr lang="sk-SK" dirty="0" smtClean="0"/>
              <a:t>ARP Man in the Middle</a:t>
            </a:r>
          </a:p>
          <a:p>
            <a:pPr lvl="1"/>
            <a:r>
              <a:rPr lang="sk-SK" dirty="0" err="1" smtClean="0"/>
              <a:t>Double-Tagging</a:t>
            </a:r>
            <a:r>
              <a:rPr lang="sk-SK" dirty="0" smtClean="0"/>
              <a:t> VLAN </a:t>
            </a:r>
            <a:r>
              <a:rPr lang="sk-SK" dirty="0" err="1" smtClean="0"/>
              <a:t>Hopping</a:t>
            </a:r>
            <a:endParaRPr lang="sk-SK" dirty="0" smtClean="0"/>
          </a:p>
          <a:p>
            <a:pPr lvl="1"/>
            <a:r>
              <a:rPr lang="sk-SK" dirty="0" err="1" smtClean="0"/>
              <a:t>Switch-Spoofing</a:t>
            </a:r>
            <a:r>
              <a:rPr lang="sk-SK" dirty="0" smtClean="0"/>
              <a:t> VLAN </a:t>
            </a:r>
            <a:r>
              <a:rPr lang="sk-SK" dirty="0" err="1" smtClean="0"/>
              <a:t>Hopping</a:t>
            </a:r>
            <a:endParaRPr lang="sk-SK" dirty="0" smtClean="0"/>
          </a:p>
          <a:p>
            <a:pPr lvl="1"/>
            <a:r>
              <a:rPr lang="sk-SK" dirty="0" smtClean="0"/>
              <a:t>Port-Stealing Man in the Middle</a:t>
            </a:r>
          </a:p>
          <a:p>
            <a:pPr lvl="1"/>
            <a:r>
              <a:rPr lang="sk-SK" dirty="0" err="1" smtClean="0"/>
              <a:t>Private-VLAN</a:t>
            </a:r>
            <a:r>
              <a:rPr lang="sk-SK" dirty="0" smtClean="0"/>
              <a:t> </a:t>
            </a:r>
            <a:r>
              <a:rPr lang="sk-SK" dirty="0" err="1" smtClean="0"/>
              <a:t>Attack</a:t>
            </a:r>
            <a:endParaRPr lang="sk-SK" dirty="0" smtClean="0"/>
          </a:p>
          <a:p>
            <a:r>
              <a:rPr lang="sk-SK" dirty="0" smtClean="0"/>
              <a:t>Prax</a:t>
            </a:r>
          </a:p>
          <a:p>
            <a:pPr lvl="1"/>
            <a:r>
              <a:rPr lang="sk-SK" dirty="0" smtClean="0"/>
              <a:t>3 laby</a:t>
            </a:r>
          </a:p>
          <a:p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6929454" y="2285992"/>
            <a:ext cx="142876" cy="32861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6929454" y="5786454"/>
            <a:ext cx="142876" cy="6429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7215206" y="371475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 1 </a:t>
            </a:r>
            <a:r>
              <a:rPr lang="en-US" dirty="0" err="1" smtClean="0"/>
              <a:t>hod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7286644" y="592933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zvyšok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ARP cache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58204" cy="4325112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Hastable na strane klienta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Update len pri:</a:t>
            </a:r>
          </a:p>
          <a:p>
            <a:pPr lvl="1"/>
            <a:r>
              <a:rPr lang="sk-SK" dirty="0" smtClean="0"/>
              <a:t>ARP request, na ktorý má stanica odpovedať</a:t>
            </a:r>
          </a:p>
          <a:p>
            <a:pPr lvl="1"/>
            <a:r>
              <a:rPr lang="sk-SK" dirty="0" smtClean="0"/>
              <a:t>ARP response (aj „unsolicited“)</a:t>
            </a:r>
          </a:p>
          <a:p>
            <a:r>
              <a:rPr lang="sk-SK" dirty="0" smtClean="0"/>
              <a:t>Každá dynamická položka má timeout</a:t>
            </a:r>
          </a:p>
          <a:p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786058"/>
            <a:ext cx="7429552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C:\Users\marek.lomnicky&gt;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arp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-a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Interface: 192.168.194.108 --- 0xa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Internet Address      Physical Address      Type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192.168.194.1         00-22-bd-36-d0-00     dynamic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192.168.194.101       00-24-e8-c6-20-0f     dynamic</a:t>
            </a:r>
          </a:p>
          <a:p>
            <a:r>
              <a:rPr lang="sk-SK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192.168.194.161       00-24-e8-9a-b9-d3     dynamic</a:t>
            </a:r>
          </a:p>
          <a:p>
            <a:r>
              <a:rPr lang="sk-SK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224.0.0.252           01-00-5e-00-00-fc     static</a:t>
            </a:r>
            <a:endParaRPr lang="sk-SK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ARP timeouts</a:t>
            </a:r>
            <a:endParaRPr lang="sk-S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85918" y="2428868"/>
          <a:ext cx="5715040" cy="313436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2500330"/>
                <a:gridCol w="3214710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Windows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2000/XP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2 min. nepoužívané</a:t>
                      </a:r>
                    </a:p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10 min. používané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Windows 2003 Server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2 min. nepoužívané</a:t>
                      </a:r>
                    </a:p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10 min. používané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sk-SK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Windows Vista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15-45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sek.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Windows 7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15-45 sek.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sk-SK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Cisco IOS 12.0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4 hod.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Ubuntu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1 min.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FreeBSD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20 min.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Niekoľko faktov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Útok funguje len po dobu timeoutu</a:t>
            </a:r>
          </a:p>
          <a:p>
            <a:r>
              <a:rPr lang="sk-SK" dirty="0" smtClean="0"/>
              <a:t>Funguje aj so zapnutým Windows Firewallom</a:t>
            </a:r>
          </a:p>
          <a:p>
            <a:r>
              <a:rPr lang="sk-SK" dirty="0" smtClean="0"/>
              <a:t>Sila útoku je prakticky neobmedzená:</a:t>
            </a:r>
          </a:p>
          <a:p>
            <a:pPr lvl="1"/>
            <a:r>
              <a:rPr lang="sk-SK" dirty="0" smtClean="0"/>
              <a:t>Sniffing</a:t>
            </a:r>
          </a:p>
          <a:p>
            <a:pPr lvl="1"/>
            <a:r>
              <a:rPr lang="sk-SK" dirty="0" smtClean="0"/>
              <a:t>DNS poisoning</a:t>
            </a:r>
          </a:p>
          <a:p>
            <a:pPr lvl="1"/>
            <a:r>
              <a:rPr lang="sk-SK" dirty="0" smtClean="0"/>
              <a:t>TCP session hijacking</a:t>
            </a:r>
          </a:p>
          <a:p>
            <a:pPr lvl="1"/>
            <a:r>
              <a:rPr lang="sk-SK" dirty="0" smtClean="0"/>
              <a:t>Packet injection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Nástroje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b="1" dirty="0" smtClean="0"/>
              <a:t>Arpspoof </a:t>
            </a:r>
            <a:r>
              <a:rPr lang="en-US" dirty="0" smtClean="0"/>
              <a:t>by Dug Song </a:t>
            </a:r>
          </a:p>
          <a:p>
            <a:pPr lvl="1"/>
            <a:r>
              <a:rPr lang="en-US" dirty="0" smtClean="0">
                <a:hlinkClick r:id="rId2"/>
              </a:rPr>
              <a:t>http://monkey.org/~dugsong/dsniff/</a:t>
            </a:r>
            <a:endParaRPr lang="en-US" b="1" dirty="0" smtClean="0"/>
          </a:p>
          <a:p>
            <a:r>
              <a:rPr lang="sk-SK" b="1" dirty="0" smtClean="0"/>
              <a:t>Ettercap</a:t>
            </a:r>
          </a:p>
          <a:p>
            <a:pPr lvl="1"/>
            <a:r>
              <a:rPr lang="en-US" dirty="0" smtClean="0">
                <a:hlinkClick r:id="rId3"/>
              </a:rPr>
              <a:t>http://ettercap.sourceforge.net/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sk-SK" dirty="0" smtClean="0"/>
          </a:p>
          <a:p>
            <a:r>
              <a:rPr lang="sk-SK" b="1" dirty="0" smtClean="0"/>
              <a:t>Cain </a:t>
            </a:r>
            <a:r>
              <a:rPr lang="en-US" b="1" dirty="0" smtClean="0"/>
              <a:t>&amp; Abel </a:t>
            </a:r>
          </a:p>
          <a:p>
            <a:pPr lvl="1"/>
            <a:r>
              <a:rPr lang="en-US" dirty="0" smtClean="0"/>
              <a:t>http://www.oxid.it/cain.html</a:t>
            </a:r>
          </a:p>
          <a:p>
            <a:pPr lvl="1"/>
            <a:endParaRPr lang="sk-SK" dirty="0" smtClean="0"/>
          </a:p>
          <a:p>
            <a:endParaRPr lang="sk-SK" dirty="0" smtClean="0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143248"/>
            <a:ext cx="30229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714752"/>
            <a:ext cx="3048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IPv6???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IPv6???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Žiadna zmena!</a:t>
            </a:r>
            <a:endParaRPr lang="sk-SK" dirty="0" smtClean="0"/>
          </a:p>
          <a:p>
            <a:r>
              <a:rPr lang="sk-SK" dirty="0" smtClean="0"/>
              <a:t>Použitie ICMPv6 </a:t>
            </a:r>
            <a:r>
              <a:rPr lang="sk-SK" dirty="0" err="1" smtClean="0"/>
              <a:t>Neighbor</a:t>
            </a:r>
            <a:r>
              <a:rPr lang="sk-SK" dirty="0" smtClean="0"/>
              <a:t> </a:t>
            </a:r>
            <a:r>
              <a:rPr lang="sk-SK" dirty="0" err="1" smtClean="0"/>
              <a:t>Discovery</a:t>
            </a:r>
            <a:r>
              <a:rPr lang="sk-SK" dirty="0" smtClean="0"/>
              <a:t> a </a:t>
            </a:r>
            <a:r>
              <a:rPr lang="sk-SK" dirty="0" err="1" smtClean="0"/>
              <a:t>Neighbor</a:t>
            </a:r>
            <a:r>
              <a:rPr lang="sk-SK" dirty="0" smtClean="0"/>
              <a:t> </a:t>
            </a:r>
            <a:r>
              <a:rPr lang="sk-SK" dirty="0" err="1" smtClean="0"/>
              <a:t>Solicitation</a:t>
            </a:r>
            <a:r>
              <a:rPr lang="sk-SK" dirty="0" smtClean="0"/>
              <a:t> správ</a:t>
            </a:r>
          </a:p>
          <a:p>
            <a:r>
              <a:rPr lang="sk-SK" dirty="0" smtClean="0"/>
              <a:t>SEND</a:t>
            </a:r>
          </a:p>
          <a:p>
            <a:pPr lvl="1"/>
            <a:r>
              <a:rPr lang="sk-SK" dirty="0" smtClean="0"/>
              <a:t>overovanie totožnosti držiteľa adresy pomocou asymetrickej kryptografie</a:t>
            </a:r>
          </a:p>
          <a:p>
            <a:pPr lvl="1"/>
            <a:r>
              <a:rPr lang="sk-SK" dirty="0" smtClean="0"/>
              <a:t>Windows nepodporuje</a:t>
            </a:r>
          </a:p>
          <a:p>
            <a:r>
              <a:rPr lang="sk-SK" dirty="0" smtClean="0"/>
              <a:t>Nástroj </a:t>
            </a:r>
            <a:r>
              <a:rPr lang="sk-SK" b="1" dirty="0" smtClean="0"/>
              <a:t>THC-IPV6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http://www.thc.org/thc-ipv6</a:t>
            </a:r>
            <a:r>
              <a:rPr lang="en-US" dirty="0" smtClean="0">
                <a:hlinkClick r:id="rId2"/>
              </a:rPr>
              <a:t>/</a:t>
            </a:r>
            <a:endParaRPr lang="en-US" b="1" dirty="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Dynamic ARP Inspection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L2/L3 featura</a:t>
            </a:r>
          </a:p>
          <a:p>
            <a:r>
              <a:rPr lang="sk-SK" dirty="0" smtClean="0"/>
              <a:t>Hĺbková analýza ARP paketov</a:t>
            </a:r>
          </a:p>
          <a:p>
            <a:r>
              <a:rPr lang="sk-SK" dirty="0" smtClean="0"/>
              <a:t>Vyžaduje aktívny DHCP snooping alebo statické vytvorenie väzieb</a:t>
            </a:r>
          </a:p>
          <a:p>
            <a:r>
              <a:rPr lang="sk-SK" dirty="0" smtClean="0"/>
              <a:t>Činnosti:</a:t>
            </a:r>
          </a:p>
          <a:p>
            <a:pPr lvl="1"/>
            <a:r>
              <a:rPr lang="sk-SK" dirty="0" smtClean="0"/>
              <a:t>Analýza ARP paketov na všetkých untrusted portoch</a:t>
            </a:r>
          </a:p>
          <a:p>
            <a:pPr lvl="1"/>
            <a:r>
              <a:rPr lang="sk-SK" dirty="0" smtClean="0"/>
              <a:t>Kontrola IP-MAC väzieb v paketoch</a:t>
            </a:r>
          </a:p>
          <a:p>
            <a:pPr lvl="1"/>
            <a:r>
              <a:rPr lang="sk-SK" dirty="0" smtClean="0"/>
              <a:t>Blokovanie paketov s nesprávnymi väzbami a ich logovanie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Pozor na CPU pri vypnutom limite!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Konfigurácia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1. per VLAN zapnutie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2. trust interface (v non-DHCP ARP ACLs)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3. Rozšírená validácia (optional)</a:t>
            </a:r>
            <a:endParaRPr lang="sk-SK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2857496"/>
            <a:ext cx="692948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Switch(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)# </a:t>
            </a:r>
            <a:r>
              <a:rPr lang="sk-SK" sz="1400" dirty="0" smtClean="0">
                <a:latin typeface="Courier New" pitchFamily="49" charset="0"/>
                <a:cs typeface="Courier New" pitchFamily="49" charset="0"/>
              </a:rPr>
              <a:t>ip arp inspection ip arp inspection vlan </a:t>
            </a:r>
            <a:r>
              <a:rPr lang="sk-SK" sz="1400" i="1" dirty="0" smtClean="0">
                <a:latin typeface="Courier New" pitchFamily="49" charset="0"/>
                <a:cs typeface="Courier New" pitchFamily="49" charset="0"/>
              </a:rPr>
              <a:t>vlan-range</a:t>
            </a:r>
            <a:endParaRPr lang="en-US" sz="1400" i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4286256"/>
            <a:ext cx="692948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Switch(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config</a:t>
            </a:r>
            <a:r>
              <a:rPr lang="sk-SK" sz="1400" dirty="0" smtClean="0">
                <a:latin typeface="Courier New" pitchFamily="49" charset="0"/>
                <a:cs typeface="Courier New" pitchFamily="49" charset="0"/>
              </a:rPr>
              <a:t>-if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)# </a:t>
            </a:r>
            <a:r>
              <a:rPr lang="sk-SK" sz="1400" dirty="0" smtClean="0">
                <a:latin typeface="Courier New" pitchFamily="49" charset="0"/>
                <a:cs typeface="Courier New" pitchFamily="49" charset="0"/>
              </a:rPr>
              <a:t>ip arp inspection trust</a:t>
            </a:r>
            <a:endParaRPr lang="en-US" sz="14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Roz</a:t>
            </a:r>
            <a:r>
              <a:rPr lang="sk-SK" dirty="0" smtClean="0"/>
              <a:t>šírená validácia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By default sa kontroluje len IP-MAC väzba v ARP hlavičke každého paketu</a:t>
            </a:r>
          </a:p>
          <a:p>
            <a:endParaRPr lang="sk-SK" dirty="0" smtClean="0"/>
          </a:p>
          <a:p>
            <a:r>
              <a:rPr lang="sk-SK" dirty="0" smtClean="0"/>
              <a:t>Rozšírenia:</a:t>
            </a:r>
          </a:p>
          <a:p>
            <a:pPr lvl="1"/>
            <a:r>
              <a:rPr lang="sk-SK" b="1" dirty="0" smtClean="0"/>
              <a:t>src-mac</a:t>
            </a:r>
            <a:r>
              <a:rPr lang="sk-SK" dirty="0" smtClean="0"/>
              <a:t> – porovnáva source MAC z Ethernet hlavičky so sender HW address v ARP (req. + resp.)</a:t>
            </a:r>
          </a:p>
          <a:p>
            <a:pPr lvl="1"/>
            <a:r>
              <a:rPr lang="sk-SK" b="1" dirty="0" smtClean="0"/>
              <a:t>dst-mac</a:t>
            </a:r>
            <a:r>
              <a:rPr lang="sk-SK" dirty="0" smtClean="0"/>
              <a:t> – porovnáva destination MAC z Ethernet hlavičky s target HW address v ARP (len rep.)</a:t>
            </a:r>
          </a:p>
          <a:p>
            <a:pPr lvl="1"/>
            <a:r>
              <a:rPr lang="sk-SK" b="1" dirty="0" smtClean="0"/>
              <a:t>ip</a:t>
            </a:r>
            <a:r>
              <a:rPr lang="sk-SK" dirty="0" smtClean="0"/>
              <a:t> – kontrola, či sa v ARP hlavičke nenachádzajú podozrivé IP adresy ako 0.0.0.0, bcast, ... (req. + rep.)</a:t>
            </a: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2191400"/>
            <a:ext cx="692948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Switch(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)# </a:t>
            </a:r>
            <a:r>
              <a:rPr lang="sk-SK" sz="1400" dirty="0" smtClean="0">
                <a:latin typeface="Courier New" pitchFamily="49" charset="0"/>
                <a:cs typeface="Courier New" pitchFamily="49" charset="0"/>
              </a:rPr>
              <a:t>ip arp inspection validate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{[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src-mac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dst-mac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]} </a:t>
            </a:r>
            <a:endParaRPr lang="en-US" sz="14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Verifikácia</a:t>
            </a: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2071678"/>
            <a:ext cx="6929486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witch</a:t>
            </a:r>
            <a:r>
              <a:rPr lang="sk-SK" sz="1400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400" dirty="0" smtClean="0">
                <a:latin typeface="Courier New" pitchFamily="49" charset="0"/>
                <a:cs typeface="Courier New" pitchFamily="49" charset="0"/>
              </a:rPr>
              <a:t>show ip arp inspection vlan 1</a:t>
            </a:r>
          </a:p>
          <a:p>
            <a:endParaRPr lang="sk-SK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sk-SK" sz="1400" dirty="0" smtClean="0">
                <a:latin typeface="Courier New" pitchFamily="49" charset="0"/>
                <a:cs typeface="Courier New" pitchFamily="49" charset="0"/>
              </a:rPr>
              <a:t>Source Mac Validation : Enabled </a:t>
            </a:r>
          </a:p>
          <a:p>
            <a:r>
              <a:rPr lang="sk-SK" sz="1400" dirty="0" smtClean="0">
                <a:latin typeface="Courier New" pitchFamily="49" charset="0"/>
                <a:cs typeface="Courier New" pitchFamily="49" charset="0"/>
              </a:rPr>
              <a:t>Destination Mac Validation : Enabled </a:t>
            </a:r>
          </a:p>
          <a:p>
            <a:r>
              <a:rPr lang="sk-SK" sz="1400" dirty="0" smtClean="0">
                <a:latin typeface="Courier New" pitchFamily="49" charset="0"/>
                <a:cs typeface="Courier New" pitchFamily="49" charset="0"/>
              </a:rPr>
              <a:t>IP Address Validation : Enabled </a:t>
            </a:r>
          </a:p>
          <a:p>
            <a:endParaRPr lang="sk-SK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sk-SK" sz="1400" dirty="0" smtClean="0">
                <a:latin typeface="Courier New" pitchFamily="49" charset="0"/>
                <a:cs typeface="Courier New" pitchFamily="49" charset="0"/>
              </a:rPr>
              <a:t>Vlan Configuration Operation ACL Match Static ACL </a:t>
            </a:r>
          </a:p>
          <a:p>
            <a:r>
              <a:rPr lang="sk-SK" sz="1400" dirty="0" smtClean="0">
                <a:latin typeface="Courier New" pitchFamily="49" charset="0"/>
                <a:cs typeface="Courier New" pitchFamily="49" charset="0"/>
              </a:rPr>
              <a:t>---- ------------- --------- --------- ---------- </a:t>
            </a:r>
          </a:p>
          <a:p>
            <a:r>
              <a:rPr lang="sk-SK" sz="1400" dirty="0" smtClean="0">
                <a:latin typeface="Courier New" pitchFamily="49" charset="0"/>
                <a:cs typeface="Courier New" pitchFamily="49" charset="0"/>
              </a:rPr>
              <a:t>   1 Enabled       Active </a:t>
            </a:r>
          </a:p>
          <a:p>
            <a:endParaRPr lang="sk-SK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sk-SK" sz="1400" dirty="0" smtClean="0">
                <a:latin typeface="Courier New" pitchFamily="49" charset="0"/>
                <a:cs typeface="Courier New" pitchFamily="49" charset="0"/>
              </a:rPr>
              <a:t>Vlan ACL Logging   DHCP Logging </a:t>
            </a:r>
          </a:p>
          <a:p>
            <a:r>
              <a:rPr lang="sk-SK" sz="1400" dirty="0" smtClean="0">
                <a:latin typeface="Courier New" pitchFamily="49" charset="0"/>
                <a:cs typeface="Courier New" pitchFamily="49" charset="0"/>
              </a:rPr>
              <a:t>---- -----------   ------------ </a:t>
            </a:r>
          </a:p>
          <a:p>
            <a:r>
              <a:rPr lang="sk-SK" sz="1400" dirty="0" smtClean="0">
                <a:latin typeface="Courier New" pitchFamily="49" charset="0"/>
                <a:cs typeface="Courier New" pitchFamily="49" charset="0"/>
              </a:rPr>
              <a:t>   1 Deny          Deny</a:t>
            </a:r>
            <a:endParaRPr lang="en-US" sz="1400" i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5357826"/>
            <a:ext cx="692948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Courier New" pitchFamily="49" charset="0"/>
                <a:cs typeface="Courier New" pitchFamily="49" charset="0"/>
              </a:rPr>
              <a:t>00:46:14: %SW_DAI-4-DHCP_SNOOPING_DENY: 1 Invalid ARPs (Res) on Fa0/2, vlan 1. ([000c.29fd.6112/192.168.0.3/0004.75ec.c6b2/192.168.0.2/00:46:13 UTC Mon Mar 1 1993]) </a:t>
            </a:r>
            <a:endParaRPr lang="en-US" sz="14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Motto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„Lepšie raz skúsiť ako tri razy niekde počuť“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Útok č. </a:t>
            </a:r>
            <a:r>
              <a:rPr lang="en-US" dirty="0" smtClean="0"/>
              <a:t>3</a:t>
            </a:r>
            <a:r>
              <a:rPr lang="sk-SK" dirty="0" smtClean="0"/>
              <a:t> – </a:t>
            </a:r>
            <a:r>
              <a:rPr lang="en-US" dirty="0" smtClean="0"/>
              <a:t>Double-Tagging VLAN Hopping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</a:t>
            </a:r>
            <a:r>
              <a:rPr lang="sk-SK" dirty="0" err="1" smtClean="0"/>
              <a:t>VLANy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L2 technika</a:t>
            </a:r>
          </a:p>
          <a:p>
            <a:r>
              <a:rPr lang="sk-SK" dirty="0" smtClean="0"/>
              <a:t>Dovoľuje jemnejšiu segmentáciu</a:t>
            </a:r>
          </a:p>
          <a:p>
            <a:r>
              <a:rPr lang="sk-SK" dirty="0" smtClean="0"/>
              <a:t>Zmenšuje </a:t>
            </a:r>
            <a:r>
              <a:rPr lang="sk-SK" dirty="0" err="1" smtClean="0"/>
              <a:t>broadcast</a:t>
            </a:r>
            <a:r>
              <a:rPr lang="sk-SK" dirty="0" smtClean="0"/>
              <a:t> domény</a:t>
            </a:r>
          </a:p>
          <a:p>
            <a:endParaRPr lang="sk-SK" dirty="0" smtClean="0"/>
          </a:p>
          <a:p>
            <a:r>
              <a:rPr lang="sk-SK" dirty="0" smtClean="0"/>
              <a:t>Typicky sa priradí unikátna IP adresa</a:t>
            </a:r>
          </a:p>
          <a:p>
            <a:r>
              <a:rPr lang="sk-SK" dirty="0" smtClean="0"/>
              <a:t>Nutné L3 zariadenie (</a:t>
            </a:r>
            <a:r>
              <a:rPr lang="sk-SK" dirty="0" err="1" smtClean="0"/>
              <a:t>router</a:t>
            </a:r>
            <a:r>
              <a:rPr lang="sk-SK" dirty="0" smtClean="0"/>
              <a:t>, L3 </a:t>
            </a:r>
            <a:r>
              <a:rPr lang="sk-SK" dirty="0" err="1" smtClean="0"/>
              <a:t>switch</a:t>
            </a:r>
            <a:r>
              <a:rPr lang="sk-SK" dirty="0" smtClean="0"/>
              <a:t>) na smerovanie dát medzi </a:t>
            </a:r>
            <a:r>
              <a:rPr lang="sk-SK" dirty="0" err="1" smtClean="0"/>
              <a:t>VLANami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VLANy</a:t>
            </a:r>
            <a:r>
              <a:rPr lang="sk-SK" dirty="0" smtClean="0"/>
              <a:t> a bezpečnosť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Možnosť dobre kontrolovať </a:t>
            </a:r>
            <a:r>
              <a:rPr lang="sk-SK" dirty="0" err="1" smtClean="0"/>
              <a:t>traffic</a:t>
            </a:r>
            <a:r>
              <a:rPr lang="sk-SK" dirty="0" smtClean="0"/>
              <a:t> pomocou ACL </a:t>
            </a:r>
            <a:r>
              <a:rPr lang="sk-SK" b="1" dirty="0" smtClean="0"/>
              <a:t>→ </a:t>
            </a:r>
            <a:r>
              <a:rPr lang="sk-SK" dirty="0" smtClean="0"/>
              <a:t>používané často ako zabezpečovací mechanizmus filtrujúci komunikáciu.</a:t>
            </a:r>
            <a:endParaRPr lang="sk-SK" b="1" dirty="0" smtClean="0"/>
          </a:p>
          <a:p>
            <a:r>
              <a:rPr lang="sk-SK" b="1" dirty="0" smtClean="0"/>
              <a:t>Nesprávne!</a:t>
            </a:r>
          </a:p>
          <a:p>
            <a:r>
              <a:rPr lang="sk-SK" strike="sngStrike" dirty="0" smtClean="0"/>
              <a:t>Nutné L3 zariadenie</a:t>
            </a:r>
          </a:p>
          <a:p>
            <a:pPr>
              <a:buNone/>
            </a:pPr>
            <a:endParaRPr lang="sk-SK" strike="sngStrike" dirty="0" smtClean="0"/>
          </a:p>
          <a:p>
            <a:r>
              <a:rPr lang="sk-SK" dirty="0" smtClean="0"/>
              <a:t>2 techniky:</a:t>
            </a:r>
          </a:p>
          <a:p>
            <a:pPr lvl="1"/>
            <a:r>
              <a:rPr lang="sk-SK" b="1" dirty="0" err="1" smtClean="0"/>
              <a:t>Double-tagging</a:t>
            </a:r>
            <a:endParaRPr lang="sk-SK" dirty="0" smtClean="0"/>
          </a:p>
          <a:p>
            <a:pPr lvl="1"/>
            <a:r>
              <a:rPr lang="sk-SK" b="1" dirty="0" err="1" smtClean="0"/>
              <a:t>Switch-spoofing</a:t>
            </a:r>
            <a:endParaRPr lang="sk-SK" b="1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Double-Tagging VLAN Hopping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Známy tiež ako </a:t>
            </a:r>
            <a:r>
              <a:rPr lang="sk-SK" dirty="0" err="1" smtClean="0"/>
              <a:t>Double-encapsulated</a:t>
            </a:r>
            <a:r>
              <a:rPr lang="sk-SK" dirty="0" smtClean="0"/>
              <a:t> 802.1Q </a:t>
            </a:r>
            <a:r>
              <a:rPr lang="sk-SK" dirty="0" err="1" smtClean="0"/>
              <a:t>Attack</a:t>
            </a:r>
            <a:endParaRPr lang="sk-SK" dirty="0" smtClean="0"/>
          </a:p>
          <a:p>
            <a:r>
              <a:rPr lang="sk-SK" dirty="0" smtClean="0"/>
              <a:t>Realizovateľný v sieťach založených na 802.1Q</a:t>
            </a:r>
          </a:p>
          <a:p>
            <a:r>
              <a:rPr lang="sk-SK" dirty="0" smtClean="0"/>
              <a:t>Vykonateľný v chybnej konfigurácii </a:t>
            </a:r>
            <a:r>
              <a:rPr lang="sk-SK" dirty="0" err="1" smtClean="0"/>
              <a:t>switchu</a:t>
            </a:r>
            <a:endParaRPr lang="sk-SK" dirty="0" smtClean="0"/>
          </a:p>
          <a:p>
            <a:r>
              <a:rPr lang="sk-SK" dirty="0" smtClean="0"/>
              <a:t>Veľmi komplexný</a:t>
            </a:r>
          </a:p>
          <a:p>
            <a:r>
              <a:rPr lang="sk-SK" dirty="0" smtClean="0"/>
              <a:t>Len smer útočník → cieľ</a:t>
            </a:r>
          </a:p>
          <a:p>
            <a:r>
              <a:rPr lang="sk-SK" dirty="0" err="1" smtClean="0"/>
              <a:t>DoS</a:t>
            </a:r>
            <a:r>
              <a:rPr lang="sk-SK" dirty="0" smtClean="0"/>
              <a:t> útoky, nedovolené využívanie prenosovej linky apod.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802.1Q </a:t>
            </a:r>
            <a:r>
              <a:rPr lang="sk-SK" dirty="0" err="1" smtClean="0"/>
              <a:t>tagging</a:t>
            </a:r>
            <a:endParaRPr lang="sk-SK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500306"/>
            <a:ext cx="7577758" cy="185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642910" y="542926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Protokolové číslo 0x8100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Predpoklady k útoku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Aby bol útok úspešný, musí platiť:</a:t>
            </a:r>
          </a:p>
          <a:p>
            <a:pPr lvl="1"/>
            <a:r>
              <a:rPr lang="sk-SK" dirty="0" smtClean="0"/>
              <a:t>Útočník a obeť sú pripojené k rôznym </a:t>
            </a:r>
            <a:r>
              <a:rPr lang="sk-SK" dirty="0" err="1" smtClean="0"/>
              <a:t>switchom</a:t>
            </a:r>
            <a:endParaRPr lang="sk-SK" dirty="0" smtClean="0"/>
          </a:p>
          <a:p>
            <a:pPr lvl="1"/>
            <a:r>
              <a:rPr lang="sk-SK" dirty="0" err="1" smtClean="0"/>
              <a:t>Trunk</a:t>
            </a:r>
            <a:r>
              <a:rPr lang="sk-SK" dirty="0" smtClean="0"/>
              <a:t> medzi </a:t>
            </a:r>
            <a:r>
              <a:rPr lang="sk-SK" dirty="0" err="1" smtClean="0"/>
              <a:t>switchmi</a:t>
            </a:r>
            <a:r>
              <a:rPr lang="sk-SK" dirty="0" smtClean="0"/>
              <a:t> používa 802.1Q</a:t>
            </a:r>
          </a:p>
          <a:p>
            <a:pPr lvl="1"/>
            <a:r>
              <a:rPr lang="sk-SK" dirty="0" smtClean="0"/>
              <a:t>Natívna VLAN </a:t>
            </a:r>
            <a:r>
              <a:rPr lang="sk-SK" dirty="0" err="1" smtClean="0"/>
              <a:t>trunku</a:t>
            </a:r>
            <a:r>
              <a:rPr lang="sk-SK" dirty="0" smtClean="0"/>
              <a:t> je zhodná s prístupovou VLAN útočníka</a:t>
            </a:r>
          </a:p>
          <a:p>
            <a:pPr lvl="1"/>
            <a:r>
              <a:rPr lang="sk-SK" dirty="0" err="1" smtClean="0"/>
              <a:t>Netagovaná</a:t>
            </a:r>
            <a:r>
              <a:rPr lang="sk-SK" dirty="0" smtClean="0"/>
              <a:t> </a:t>
            </a:r>
            <a:r>
              <a:rPr lang="sk-SK" dirty="0" err="1" smtClean="0"/>
              <a:t>native</a:t>
            </a:r>
            <a:r>
              <a:rPr lang="sk-SK" dirty="0" smtClean="0"/>
              <a:t> VLAN</a:t>
            </a:r>
          </a:p>
          <a:p>
            <a:r>
              <a:rPr lang="sk-SK" dirty="0" err="1" smtClean="0"/>
              <a:t>Defaultná</a:t>
            </a:r>
            <a:r>
              <a:rPr lang="sk-SK" dirty="0" smtClean="0"/>
              <a:t> konfigurácia: </a:t>
            </a:r>
          </a:p>
          <a:p>
            <a:pPr lvl="1"/>
            <a:r>
              <a:rPr lang="sk-SK" dirty="0" smtClean="0"/>
              <a:t>Prístupová VLAN všetkých portov:	 	</a:t>
            </a:r>
            <a:r>
              <a:rPr lang="sk-SK" dirty="0" smtClean="0">
                <a:solidFill>
                  <a:srgbClr val="FF0000"/>
                </a:solidFill>
              </a:rPr>
              <a:t>VLAN 1</a:t>
            </a:r>
          </a:p>
          <a:p>
            <a:pPr lvl="1"/>
            <a:r>
              <a:rPr lang="sk-SK" dirty="0" err="1" smtClean="0"/>
              <a:t>Trunking</a:t>
            </a:r>
            <a:r>
              <a:rPr lang="sk-SK" dirty="0" smtClean="0"/>
              <a:t> protokol:				</a:t>
            </a:r>
            <a:r>
              <a:rPr lang="sk-SK" dirty="0" smtClean="0">
                <a:solidFill>
                  <a:srgbClr val="FF0000"/>
                </a:solidFill>
              </a:rPr>
              <a:t>802.1Q</a:t>
            </a:r>
          </a:p>
          <a:p>
            <a:pPr lvl="1"/>
            <a:r>
              <a:rPr lang="sk-SK" dirty="0" smtClean="0"/>
              <a:t>Natívna VLAN všetkých </a:t>
            </a:r>
            <a:r>
              <a:rPr lang="sk-SK" dirty="0" err="1" smtClean="0"/>
              <a:t>trunkov</a:t>
            </a:r>
            <a:r>
              <a:rPr lang="sk-SK" dirty="0" smtClean="0"/>
              <a:t>: 		</a:t>
            </a:r>
            <a:r>
              <a:rPr lang="sk-SK" dirty="0" smtClean="0">
                <a:solidFill>
                  <a:srgbClr val="FF0000"/>
                </a:solidFill>
              </a:rPr>
              <a:t>VLAN 1</a:t>
            </a:r>
          </a:p>
          <a:p>
            <a:pPr lvl="1"/>
            <a:r>
              <a:rPr lang="sk-SK" dirty="0" err="1" smtClean="0"/>
              <a:t>Tagovanie</a:t>
            </a:r>
            <a:r>
              <a:rPr lang="sk-SK" dirty="0" smtClean="0"/>
              <a:t> natívnej VLAN:			</a:t>
            </a:r>
            <a:r>
              <a:rPr lang="sk-SK" dirty="0" smtClean="0">
                <a:solidFill>
                  <a:srgbClr val="FF0000"/>
                </a:solidFill>
              </a:rPr>
              <a:t>Vypnuté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/>
          <p:cNvGraphicFramePr>
            <a:graphicFrameLocks noChangeAspect="1"/>
          </p:cNvGraphicFramePr>
          <p:nvPr/>
        </p:nvGraphicFramePr>
        <p:xfrm>
          <a:off x="673100" y="3025775"/>
          <a:ext cx="7799388" cy="803275"/>
        </p:xfrm>
        <a:graphic>
          <a:graphicData uri="http://schemas.openxmlformats.org/presentationml/2006/ole">
            <p:oleObj spid="_x0000_s61448" name="Visio" r:id="rId3" imgW="7800124" imgH="803513" progId="Visio.Drawing.11">
              <p:link updateAutomatic="1"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Princíp útoku</a:t>
            </a:r>
            <a:endParaRPr lang="sk-SK" dirty="0"/>
          </a:p>
        </p:txBody>
      </p:sp>
      <p:sp>
        <p:nvSpPr>
          <p:cNvPr id="7" name="Obdĺžnik 22"/>
          <p:cNvSpPr/>
          <p:nvPr/>
        </p:nvSpPr>
        <p:spPr>
          <a:xfrm>
            <a:off x="214282" y="3857628"/>
            <a:ext cx="844035" cy="292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VLAN 1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ĺžnik 22"/>
          <p:cNvSpPr/>
          <p:nvPr/>
        </p:nvSpPr>
        <p:spPr>
          <a:xfrm>
            <a:off x="1071538" y="3857628"/>
            <a:ext cx="844035" cy="2923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VLAN 2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ĺžnik 22"/>
          <p:cNvSpPr/>
          <p:nvPr/>
        </p:nvSpPr>
        <p:spPr>
          <a:xfrm>
            <a:off x="1928794" y="3857628"/>
            <a:ext cx="844035" cy="2923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Dáta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Rovná spojovacia šípka 13"/>
          <p:cNvCxnSpPr/>
          <p:nvPr/>
        </p:nvCxnSpPr>
        <p:spPr>
          <a:xfrm>
            <a:off x="857224" y="4357694"/>
            <a:ext cx="500066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/>
          <p:cNvSpPr txBox="1"/>
          <p:nvPr/>
        </p:nvSpPr>
        <p:spPr>
          <a:xfrm>
            <a:off x="1643042" y="300037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VLAN 1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4214810" y="300037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Trunk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6715140" y="300037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VLAN 2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12"/>
          <p:cNvGraphicFramePr>
            <a:graphicFrameLocks noGrp="1"/>
          </p:cNvGraphicFramePr>
          <p:nvPr/>
        </p:nvGraphicFramePr>
        <p:xfrm>
          <a:off x="3643306" y="4500570"/>
          <a:ext cx="1714512" cy="14630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47977"/>
                <a:gridCol w="366535"/>
              </a:tblGrid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Src. MAC: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Dst.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MAC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Src.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IP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Dst.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IP: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kt 19"/>
          <p:cNvGraphicFramePr>
            <a:graphicFrameLocks noChangeAspect="1"/>
          </p:cNvGraphicFramePr>
          <p:nvPr/>
        </p:nvGraphicFramePr>
        <p:xfrm>
          <a:off x="673100" y="3025775"/>
          <a:ext cx="7799388" cy="803275"/>
        </p:xfrm>
        <a:graphic>
          <a:graphicData uri="http://schemas.openxmlformats.org/presentationml/2006/ole">
            <p:oleObj spid="_x0000_s62466" name="Visio" r:id="rId3" imgW="7800124" imgH="803513" progId="Visio.Drawing.11">
              <p:link updateAutomatic="1"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Princíp útoku</a:t>
            </a:r>
            <a:endParaRPr lang="sk-SK" dirty="0"/>
          </a:p>
        </p:txBody>
      </p:sp>
      <p:sp>
        <p:nvSpPr>
          <p:cNvPr id="11" name="Obdĺžnik 22"/>
          <p:cNvSpPr/>
          <p:nvPr/>
        </p:nvSpPr>
        <p:spPr>
          <a:xfrm>
            <a:off x="2500298" y="3857628"/>
            <a:ext cx="844035" cy="2923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VLAN 2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ĺžnik 22"/>
          <p:cNvSpPr/>
          <p:nvPr/>
        </p:nvSpPr>
        <p:spPr>
          <a:xfrm>
            <a:off x="3357554" y="3857628"/>
            <a:ext cx="844035" cy="2923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Dáta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Rovná spojovacia šípka 13"/>
          <p:cNvCxnSpPr/>
          <p:nvPr/>
        </p:nvCxnSpPr>
        <p:spPr>
          <a:xfrm>
            <a:off x="2285984" y="4357694"/>
            <a:ext cx="500066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/>
          <p:cNvSpPr txBox="1"/>
          <p:nvPr/>
        </p:nvSpPr>
        <p:spPr>
          <a:xfrm>
            <a:off x="1643042" y="300037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VLAN 1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4214810" y="300037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Trunk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6715140" y="300037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VLAN 2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2143108" y="3929066"/>
            <a:ext cx="142876" cy="142877"/>
            <a:chOff x="5857884" y="5929329"/>
            <a:chExt cx="214314" cy="214315"/>
          </a:xfrm>
        </p:grpSpPr>
        <p:cxnSp>
          <p:nvCxnSpPr>
            <p:cNvPr id="15" name="Rovná spojnica 14"/>
            <p:cNvCxnSpPr/>
            <p:nvPr/>
          </p:nvCxnSpPr>
          <p:spPr>
            <a:xfrm rot="5400000">
              <a:off x="5857884" y="5929329"/>
              <a:ext cx="214314" cy="2143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>
            <a:xfrm rot="16200000" flipH="1">
              <a:off x="5857884" y="5929330"/>
              <a:ext cx="214314" cy="2143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Table 12"/>
          <p:cNvGraphicFramePr>
            <a:graphicFrameLocks noGrp="1"/>
          </p:cNvGraphicFramePr>
          <p:nvPr/>
        </p:nvGraphicFramePr>
        <p:xfrm>
          <a:off x="3643306" y="4500570"/>
          <a:ext cx="1714512" cy="14630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47977"/>
                <a:gridCol w="366535"/>
              </a:tblGrid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Src. MAC: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Dst.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MAC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Src.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IP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Dst.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IP: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673100" y="3025775"/>
          <a:ext cx="7799388" cy="803275"/>
        </p:xfrm>
        <a:graphic>
          <a:graphicData uri="http://schemas.openxmlformats.org/presentationml/2006/ole">
            <p:oleObj spid="_x0000_s63490" name="Visio" r:id="rId3" imgW="7800124" imgH="803513" progId="Visio.Drawing.11">
              <p:link updateAutomatic="1"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Princíp útoku</a:t>
            </a:r>
            <a:endParaRPr lang="sk-SK" dirty="0"/>
          </a:p>
        </p:txBody>
      </p:sp>
      <p:sp>
        <p:nvSpPr>
          <p:cNvPr id="11" name="Obdĺžnik 22"/>
          <p:cNvSpPr/>
          <p:nvPr/>
        </p:nvSpPr>
        <p:spPr>
          <a:xfrm>
            <a:off x="3656527" y="3857628"/>
            <a:ext cx="844035" cy="2923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VLAN 2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ĺžnik 22"/>
          <p:cNvSpPr/>
          <p:nvPr/>
        </p:nvSpPr>
        <p:spPr>
          <a:xfrm>
            <a:off x="4513783" y="3857628"/>
            <a:ext cx="844035" cy="2923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Dáta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Rovná spojovacia šípka 13"/>
          <p:cNvCxnSpPr/>
          <p:nvPr/>
        </p:nvCxnSpPr>
        <p:spPr>
          <a:xfrm>
            <a:off x="4286248" y="4286256"/>
            <a:ext cx="500066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/>
          <p:cNvSpPr txBox="1"/>
          <p:nvPr/>
        </p:nvSpPr>
        <p:spPr>
          <a:xfrm>
            <a:off x="1643042" y="300037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VLAN 1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4214810" y="300037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Trunk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6715140" y="300037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VLAN 2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12"/>
          <p:cNvGraphicFramePr>
            <a:graphicFrameLocks noGrp="1"/>
          </p:cNvGraphicFramePr>
          <p:nvPr/>
        </p:nvGraphicFramePr>
        <p:xfrm>
          <a:off x="3643306" y="4500570"/>
          <a:ext cx="1714512" cy="14630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47977"/>
                <a:gridCol w="366535"/>
              </a:tblGrid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Src. MAC: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Dst.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MAC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Src.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IP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Dst.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IP: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673100" y="3025775"/>
          <a:ext cx="7799388" cy="803275"/>
        </p:xfrm>
        <a:graphic>
          <a:graphicData uri="http://schemas.openxmlformats.org/presentationml/2006/ole">
            <p:oleObj spid="_x0000_s64514" name="Visio" r:id="rId3" imgW="7800124" imgH="803513" progId="Visio.Drawing.11">
              <p:link updateAutomatic="1"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Princíp útoku</a:t>
            </a:r>
            <a:endParaRPr lang="sk-SK" dirty="0"/>
          </a:p>
        </p:txBody>
      </p:sp>
      <p:sp>
        <p:nvSpPr>
          <p:cNvPr id="12" name="Obdĺžnik 22"/>
          <p:cNvSpPr/>
          <p:nvPr/>
        </p:nvSpPr>
        <p:spPr>
          <a:xfrm>
            <a:off x="5442477" y="3857628"/>
            <a:ext cx="844035" cy="2923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Dáta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Rovná spojovacia šípka 13"/>
          <p:cNvCxnSpPr/>
          <p:nvPr/>
        </p:nvCxnSpPr>
        <p:spPr>
          <a:xfrm>
            <a:off x="5214942" y="4286256"/>
            <a:ext cx="500066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/>
          <p:cNvSpPr txBox="1"/>
          <p:nvPr/>
        </p:nvSpPr>
        <p:spPr>
          <a:xfrm>
            <a:off x="1643042" y="300037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VLAN 1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4214810" y="300037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Trunk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6715140" y="300037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VLAN 2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5143504" y="3929066"/>
            <a:ext cx="142876" cy="142877"/>
            <a:chOff x="5857884" y="5929329"/>
            <a:chExt cx="214314" cy="214315"/>
          </a:xfrm>
        </p:grpSpPr>
        <p:cxnSp>
          <p:nvCxnSpPr>
            <p:cNvPr id="13" name="Rovná spojnica 12"/>
            <p:cNvCxnSpPr/>
            <p:nvPr/>
          </p:nvCxnSpPr>
          <p:spPr>
            <a:xfrm rot="5400000">
              <a:off x="5857884" y="5929329"/>
              <a:ext cx="214314" cy="2143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>
            <a:xfrm rot="16200000" flipH="1">
              <a:off x="5857884" y="5929330"/>
              <a:ext cx="214314" cy="2143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" name="Table 12"/>
          <p:cNvGraphicFramePr>
            <a:graphicFrameLocks noGrp="1"/>
          </p:cNvGraphicFramePr>
          <p:nvPr/>
        </p:nvGraphicFramePr>
        <p:xfrm>
          <a:off x="3643306" y="4500570"/>
          <a:ext cx="1714512" cy="14630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47977"/>
                <a:gridCol w="366535"/>
              </a:tblGrid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Src. MAC: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Dst.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MAC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Src.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IP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Dst.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IP: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Útoky </a:t>
            </a:r>
            <a:r>
              <a:rPr lang="sk-SK" dirty="0" err="1" smtClean="0"/>
              <a:t>vs</a:t>
            </a:r>
            <a:r>
              <a:rPr lang="sk-SK" dirty="0" smtClean="0"/>
              <a:t>. vrstvy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3379796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328850"/>
                <a:gridCol w="5900750"/>
              </a:tblGrid>
              <a:tr h="822322">
                <a:tc>
                  <a:txBody>
                    <a:bodyPr/>
                    <a:lstStyle/>
                    <a:p>
                      <a:r>
                        <a:rPr lang="sk-SK" b="0" dirty="0" err="1" smtClean="0">
                          <a:latin typeface="Arial" pitchFamily="34" charset="0"/>
                          <a:cs typeface="Arial" pitchFamily="34" charset="0"/>
                        </a:rPr>
                        <a:t>Application</a:t>
                      </a:r>
                      <a:endParaRPr lang="sk-SK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Buffer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err="1" smtClean="0"/>
                        <a:t>overflows</a:t>
                      </a:r>
                      <a:r>
                        <a:rPr lang="sk-SK" dirty="0" smtClean="0"/>
                        <a:t>,</a:t>
                      </a:r>
                      <a:r>
                        <a:rPr lang="sk-SK" baseline="0" dirty="0" smtClean="0"/>
                        <a:t> DHCP </a:t>
                      </a:r>
                      <a:r>
                        <a:rPr lang="sk-SK" baseline="0" dirty="0" err="1" smtClean="0"/>
                        <a:t>starvation</a:t>
                      </a:r>
                      <a:r>
                        <a:rPr lang="sk-SK" baseline="0" dirty="0" smtClean="0"/>
                        <a:t>, DNS </a:t>
                      </a:r>
                      <a:r>
                        <a:rPr lang="sk-SK" baseline="0" dirty="0" err="1" smtClean="0"/>
                        <a:t>spoofing</a:t>
                      </a:r>
                      <a:r>
                        <a:rPr lang="sk-SK" baseline="0" dirty="0" smtClean="0"/>
                        <a:t>, DNS </a:t>
                      </a:r>
                      <a:r>
                        <a:rPr lang="sk-SK" baseline="0" dirty="0" err="1" smtClean="0"/>
                        <a:t>hijacking</a:t>
                      </a:r>
                      <a:r>
                        <a:rPr lang="sk-SK" baseline="0" dirty="0" smtClean="0"/>
                        <a:t>...</a:t>
                      </a:r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sk-SK" b="0" dirty="0" smtClean="0">
                          <a:latin typeface="Arial" pitchFamily="34" charset="0"/>
                          <a:cs typeface="Arial" pitchFamily="34" charset="0"/>
                        </a:rPr>
                        <a:t>Transport</a:t>
                      </a:r>
                      <a:endParaRPr lang="sk-SK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Land</a:t>
                      </a:r>
                      <a:r>
                        <a:rPr lang="sk-SK" dirty="0" smtClean="0"/>
                        <a:t>,</a:t>
                      </a:r>
                      <a:r>
                        <a:rPr lang="sk-SK" baseline="0" dirty="0" smtClean="0"/>
                        <a:t> TCP </a:t>
                      </a:r>
                      <a:r>
                        <a:rPr lang="sk-SK" baseline="0" dirty="0" err="1" smtClean="0"/>
                        <a:t>session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baseline="0" dirty="0" err="1" smtClean="0"/>
                        <a:t>hijacking</a:t>
                      </a:r>
                      <a:r>
                        <a:rPr lang="sk-SK" baseline="0" dirty="0" smtClean="0"/>
                        <a:t>, TCP SYN </a:t>
                      </a:r>
                      <a:r>
                        <a:rPr lang="sk-SK" baseline="0" dirty="0" err="1" smtClean="0"/>
                        <a:t>flooding</a:t>
                      </a:r>
                      <a:r>
                        <a:rPr lang="sk-SK" baseline="0" dirty="0" smtClean="0"/>
                        <a:t>, TCP </a:t>
                      </a:r>
                      <a:r>
                        <a:rPr lang="sk-SK" baseline="0" dirty="0" err="1" smtClean="0"/>
                        <a:t>reset</a:t>
                      </a:r>
                      <a:r>
                        <a:rPr lang="sk-SK" baseline="0" dirty="0" smtClean="0"/>
                        <a:t>, </a:t>
                      </a:r>
                      <a:r>
                        <a:rPr lang="sk-SK" baseline="0" dirty="0" err="1" smtClean="0"/>
                        <a:t>Fraggle</a:t>
                      </a:r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sk-SK" b="0" dirty="0" smtClean="0">
                          <a:latin typeface="Arial" pitchFamily="34" charset="0"/>
                          <a:cs typeface="Arial" pitchFamily="34" charset="0"/>
                        </a:rPr>
                        <a:t>Internet</a:t>
                      </a:r>
                      <a:endParaRPr lang="sk-SK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Teardrop</a:t>
                      </a:r>
                      <a:r>
                        <a:rPr lang="sk-SK" dirty="0" smtClean="0"/>
                        <a:t>, </a:t>
                      </a:r>
                      <a:r>
                        <a:rPr lang="sk-SK" dirty="0" err="1" smtClean="0"/>
                        <a:t>PoD</a:t>
                      </a:r>
                      <a:r>
                        <a:rPr lang="sk-SK" dirty="0" smtClean="0"/>
                        <a:t>, ICMP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baseline="0" dirty="0" err="1" smtClean="0"/>
                        <a:t>man-in-the-middle</a:t>
                      </a:r>
                      <a:r>
                        <a:rPr lang="sk-SK" baseline="0" dirty="0" smtClean="0"/>
                        <a:t>, </a:t>
                      </a:r>
                      <a:r>
                        <a:rPr lang="sk-SK" baseline="0" dirty="0" err="1" smtClean="0"/>
                        <a:t>Smurf</a:t>
                      </a:r>
                      <a:r>
                        <a:rPr lang="sk-SK" baseline="0" dirty="0" smtClean="0"/>
                        <a:t>, </a:t>
                      </a:r>
                      <a:r>
                        <a:rPr lang="sk-SK" dirty="0" smtClean="0"/>
                        <a:t>útoky</a:t>
                      </a:r>
                      <a:r>
                        <a:rPr lang="sk-SK" baseline="0" dirty="0" smtClean="0"/>
                        <a:t> na </a:t>
                      </a:r>
                      <a:r>
                        <a:rPr lang="sk-SK" baseline="0" dirty="0" err="1" smtClean="0"/>
                        <a:t>routovacie</a:t>
                      </a:r>
                      <a:r>
                        <a:rPr lang="sk-SK" baseline="0" dirty="0" smtClean="0"/>
                        <a:t> protokoly, </a:t>
                      </a:r>
                      <a:r>
                        <a:rPr lang="sk-SK" baseline="0" dirty="0" err="1" smtClean="0"/>
                        <a:t>IPSec</a:t>
                      </a:r>
                      <a:r>
                        <a:rPr lang="sk-SK" baseline="0" dirty="0" smtClean="0"/>
                        <a:t> útoky...</a:t>
                      </a:r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0" dirty="0" err="1" smtClean="0">
                          <a:latin typeface="Arial" pitchFamily="34" charset="0"/>
                          <a:cs typeface="Arial" pitchFamily="34" charset="0"/>
                        </a:rPr>
                        <a:t>Media</a:t>
                      </a:r>
                      <a:r>
                        <a:rPr lang="sk-SK" b="0" dirty="0" smtClean="0">
                          <a:latin typeface="Arial" pitchFamily="34" charset="0"/>
                          <a:cs typeface="Arial" pitchFamily="34" charset="0"/>
                        </a:rPr>
                        <a:t> Access</a:t>
                      </a:r>
                      <a:r>
                        <a:rPr lang="sk-SK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k-SK" b="0" dirty="0" err="1" smtClean="0">
                          <a:latin typeface="Arial" pitchFamily="34" charset="0"/>
                          <a:cs typeface="Arial" pitchFamily="34" charset="0"/>
                        </a:rPr>
                        <a:t>Layer</a:t>
                      </a:r>
                      <a:endParaRPr lang="sk-SK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CAM </a:t>
                      </a:r>
                      <a:r>
                        <a:rPr lang="sk-SK" dirty="0" err="1" smtClean="0"/>
                        <a:t>overflow</a:t>
                      </a:r>
                      <a:r>
                        <a:rPr lang="sk-SK" dirty="0" smtClean="0"/>
                        <a:t>, ARP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baseline="0" dirty="0" err="1" smtClean="0"/>
                        <a:t>poisoning</a:t>
                      </a:r>
                      <a:r>
                        <a:rPr lang="sk-SK" baseline="0" dirty="0" smtClean="0"/>
                        <a:t>, STP </a:t>
                      </a:r>
                      <a:r>
                        <a:rPr lang="sk-SK" baseline="0" dirty="0" err="1" smtClean="0"/>
                        <a:t>mangling</a:t>
                      </a:r>
                      <a:r>
                        <a:rPr lang="sk-SK" baseline="0" dirty="0" smtClean="0"/>
                        <a:t>, </a:t>
                      </a:r>
                      <a:r>
                        <a:rPr lang="sk-SK" baseline="0" dirty="0" err="1" smtClean="0"/>
                        <a:t>Double-tagged</a:t>
                      </a:r>
                      <a:r>
                        <a:rPr lang="sk-SK" baseline="0" dirty="0" smtClean="0"/>
                        <a:t> VLAN </a:t>
                      </a:r>
                      <a:r>
                        <a:rPr lang="sk-SK" baseline="0" dirty="0" err="1" smtClean="0"/>
                        <a:t>hopping</a:t>
                      </a:r>
                      <a:r>
                        <a:rPr lang="sk-SK" baseline="0" dirty="0" smtClean="0"/>
                        <a:t>, </a:t>
                      </a:r>
                      <a:r>
                        <a:rPr lang="sk-SK" baseline="0" dirty="0" err="1" smtClean="0"/>
                        <a:t>Switch-spoofing</a:t>
                      </a:r>
                      <a:r>
                        <a:rPr lang="sk-SK" baseline="0" dirty="0" smtClean="0"/>
                        <a:t> VLAN </a:t>
                      </a:r>
                      <a:r>
                        <a:rPr lang="sk-SK" baseline="0" dirty="0" err="1" smtClean="0"/>
                        <a:t>hopping</a:t>
                      </a:r>
                      <a:r>
                        <a:rPr lang="sk-SK" baseline="0" dirty="0" smtClean="0"/>
                        <a:t>...</a:t>
                      </a:r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673100" y="3025775"/>
          <a:ext cx="7799388" cy="803275"/>
        </p:xfrm>
        <a:graphic>
          <a:graphicData uri="http://schemas.openxmlformats.org/presentationml/2006/ole">
            <p:oleObj spid="_x0000_s65538" name="Visio" r:id="rId3" imgW="7800124" imgH="803513" progId="Visio.Drawing.11">
              <p:link updateAutomatic="1"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Princíp útoku</a:t>
            </a:r>
            <a:endParaRPr lang="sk-SK" dirty="0"/>
          </a:p>
        </p:txBody>
      </p:sp>
      <p:sp>
        <p:nvSpPr>
          <p:cNvPr id="12" name="Obdĺžnik 22"/>
          <p:cNvSpPr/>
          <p:nvPr/>
        </p:nvSpPr>
        <p:spPr>
          <a:xfrm>
            <a:off x="6643702" y="3857628"/>
            <a:ext cx="844035" cy="2923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Dáta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Rovná spojovacia šípka 13"/>
          <p:cNvCxnSpPr/>
          <p:nvPr/>
        </p:nvCxnSpPr>
        <p:spPr>
          <a:xfrm>
            <a:off x="6786578" y="4286256"/>
            <a:ext cx="500066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/>
          <p:cNvSpPr txBox="1"/>
          <p:nvPr/>
        </p:nvSpPr>
        <p:spPr>
          <a:xfrm>
            <a:off x="1643042" y="300037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VLAN 1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4214810" y="300037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 smtClean="0">
                <a:latin typeface="Arial" pitchFamily="34" charset="0"/>
                <a:cs typeface="Arial" pitchFamily="34" charset="0"/>
              </a:rPr>
              <a:t>Trunk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6715140" y="300037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VLAN 2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12"/>
          <p:cNvGraphicFramePr>
            <a:graphicFrameLocks noGrp="1"/>
          </p:cNvGraphicFramePr>
          <p:nvPr/>
        </p:nvGraphicFramePr>
        <p:xfrm>
          <a:off x="3643306" y="4500570"/>
          <a:ext cx="1714512" cy="14630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47977"/>
                <a:gridCol w="366535"/>
              </a:tblGrid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Src. MAC: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Dst.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MAC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Src.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IP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Dst.</a:t>
                      </a:r>
                      <a:r>
                        <a:rPr lang="sk-SK" baseline="0" dirty="0" smtClean="0">
                          <a:latin typeface="Arial" pitchFamily="34" charset="0"/>
                          <a:cs typeface="Arial" pitchFamily="34" charset="0"/>
                        </a:rPr>
                        <a:t> IP: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Nástroje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err="1" smtClean="0"/>
              <a:t>Yersinia</a:t>
            </a:r>
            <a:endParaRPr lang="sk-SK" b="1" dirty="0" smtClean="0"/>
          </a:p>
          <a:p>
            <a:pPr lvl="1"/>
            <a:r>
              <a:rPr lang="sk-SK" dirty="0" smtClean="0">
                <a:hlinkClick r:id="rId2"/>
              </a:rPr>
              <a:t>http://www.yersinia.net/</a:t>
            </a:r>
            <a:endParaRPr lang="sk-SK" dirty="0" smtClean="0"/>
          </a:p>
          <a:p>
            <a:pPr lvl="1"/>
            <a:r>
              <a:rPr lang="sk-SK" dirty="0" smtClean="0"/>
              <a:t>HSRP, DTP, STP, CDP, DHCP, 802.1Q,VTP, ISL...</a:t>
            </a:r>
          </a:p>
          <a:p>
            <a:pPr lvl="1"/>
            <a:r>
              <a:rPr lang="sk-SK" dirty="0" smtClean="0"/>
              <a:t>Len jednoduché útoky, ale inteligentné</a:t>
            </a:r>
            <a:endParaRPr lang="sk-SK" b="1" dirty="0" smtClean="0"/>
          </a:p>
          <a:p>
            <a:endParaRPr lang="sk-SK" b="1" dirty="0" smtClean="0"/>
          </a:p>
          <a:p>
            <a:r>
              <a:rPr lang="sk-SK" b="1" dirty="0" err="1" smtClean="0"/>
              <a:t>Scapy</a:t>
            </a:r>
            <a:endParaRPr lang="sk-SK" b="1" dirty="0" smtClean="0"/>
          </a:p>
          <a:p>
            <a:pPr lvl="1"/>
            <a:r>
              <a:rPr lang="en-US" dirty="0" smtClean="0">
                <a:hlinkClick r:id="rId3"/>
              </a:rPr>
              <a:t>http://www.secdev.org/projects/scapy/</a:t>
            </a:r>
            <a:endParaRPr lang="sk-SK" dirty="0" smtClean="0"/>
          </a:p>
          <a:p>
            <a:pPr lvl="1"/>
            <a:r>
              <a:rPr lang="sk-SK" dirty="0" smtClean="0"/>
              <a:t>Len </a:t>
            </a:r>
            <a:r>
              <a:rPr lang="sk-SK" dirty="0" err="1" smtClean="0"/>
              <a:t>crafter</a:t>
            </a:r>
            <a:r>
              <a:rPr lang="sk-SK" dirty="0" smtClean="0"/>
              <a:t>, žiadna „vyššia inteligencia“</a:t>
            </a:r>
            <a:endParaRPr lang="en-US" dirty="0" smtClean="0"/>
          </a:p>
          <a:p>
            <a:pPr lvl="1">
              <a:buNone/>
            </a:pPr>
            <a:endParaRPr lang="sk-SK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 cstate="print"/>
          <a:srcRect r="44923" b="60976"/>
          <a:stretch>
            <a:fillRect/>
          </a:stretch>
        </p:blipFill>
        <p:spPr bwMode="auto">
          <a:xfrm>
            <a:off x="5429256" y="1785926"/>
            <a:ext cx="292895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Ochrana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Nie je žiaden špeciálny nástroj</a:t>
            </a:r>
          </a:p>
          <a:p>
            <a:r>
              <a:rPr lang="sk-SK" dirty="0" smtClean="0"/>
              <a:t>Je potrebné </a:t>
            </a:r>
            <a:r>
              <a:rPr lang="sk-SK" dirty="0" err="1" smtClean="0"/>
              <a:t>zneplatniť</a:t>
            </a:r>
            <a:r>
              <a:rPr lang="sk-SK" dirty="0" smtClean="0"/>
              <a:t> aspoň jeden z predpokladov</a:t>
            </a:r>
          </a:p>
          <a:p>
            <a:endParaRPr lang="sk-SK" dirty="0" smtClean="0"/>
          </a:p>
          <a:p>
            <a:r>
              <a:rPr lang="sk-SK" dirty="0" smtClean="0"/>
              <a:t>Konfigurácia:</a:t>
            </a:r>
          </a:p>
          <a:p>
            <a:pPr lvl="1"/>
            <a:r>
              <a:rPr lang="sk-SK" dirty="0" smtClean="0"/>
              <a:t>Vytvoriť novú VLAN a priradiť ju všetkým </a:t>
            </a:r>
            <a:r>
              <a:rPr lang="sk-SK" dirty="0" err="1" smtClean="0"/>
              <a:t>trunkom</a:t>
            </a:r>
            <a:r>
              <a:rPr lang="sk-SK" dirty="0" smtClean="0"/>
              <a:t> v sieti</a:t>
            </a:r>
          </a:p>
          <a:p>
            <a:pPr lvl="1"/>
            <a:r>
              <a:rPr lang="sk-SK" dirty="0" smtClean="0"/>
              <a:t>Zmeniť </a:t>
            </a:r>
            <a:r>
              <a:rPr lang="sk-SK" dirty="0" err="1" smtClean="0"/>
              <a:t>trunkový</a:t>
            </a:r>
            <a:r>
              <a:rPr lang="sk-SK" dirty="0" smtClean="0"/>
              <a:t> protokol na ISL</a:t>
            </a:r>
          </a:p>
          <a:p>
            <a:pPr lvl="1"/>
            <a:r>
              <a:rPr lang="sk-SK" dirty="0" smtClean="0"/>
              <a:t>Zapnúť </a:t>
            </a:r>
            <a:r>
              <a:rPr lang="sk-SK" dirty="0" err="1" smtClean="0"/>
              <a:t>tagovanie</a:t>
            </a:r>
            <a:r>
              <a:rPr lang="sk-SK" dirty="0" smtClean="0"/>
              <a:t> natívnej </a:t>
            </a:r>
            <a:r>
              <a:rPr lang="sk-SK" dirty="0" err="1" smtClean="0"/>
              <a:t>VLANy</a:t>
            </a:r>
            <a:endParaRPr lang="sk-SK" dirty="0" smtClean="0"/>
          </a:p>
          <a:p>
            <a:pPr lvl="1"/>
            <a:r>
              <a:rPr lang="sk-SK" dirty="0" smtClean="0"/>
              <a:t>Nepoužívať VLAN 1 nikde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Útok č. 4 – </a:t>
            </a:r>
            <a:r>
              <a:rPr lang="sk-SK" dirty="0" err="1" smtClean="0"/>
              <a:t>Switch-Spoofing</a:t>
            </a:r>
            <a:r>
              <a:rPr lang="en-US" dirty="0" smtClean="0"/>
              <a:t> VLAN Hopping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Switch-Spoofing</a:t>
            </a:r>
            <a:r>
              <a:rPr lang="sk-SK" dirty="0" smtClean="0"/>
              <a:t> VLAN </a:t>
            </a:r>
            <a:r>
              <a:rPr lang="sk-SK" dirty="0" err="1" smtClean="0"/>
              <a:t>Hopping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Úplne iný prístup – útočník predstiera, že je </a:t>
            </a:r>
            <a:r>
              <a:rPr lang="sk-SK" dirty="0" err="1" smtClean="0"/>
              <a:t>switch</a:t>
            </a:r>
            <a:endParaRPr lang="sk-SK" dirty="0" smtClean="0"/>
          </a:p>
          <a:p>
            <a:r>
              <a:rPr lang="sk-SK" dirty="0" smtClean="0"/>
              <a:t>„ISL or 802.1Q </a:t>
            </a:r>
            <a:r>
              <a:rPr lang="sk-SK" dirty="0" err="1" smtClean="0"/>
              <a:t>compatible</a:t>
            </a:r>
            <a:r>
              <a:rPr lang="sk-SK" dirty="0" smtClean="0"/>
              <a:t>“</a:t>
            </a:r>
          </a:p>
          <a:p>
            <a:r>
              <a:rPr lang="sk-SK" dirty="0" smtClean="0"/>
              <a:t>Nemá také nároky</a:t>
            </a:r>
          </a:p>
          <a:p>
            <a:r>
              <a:rPr lang="sk-SK" dirty="0" smtClean="0"/>
              <a:t>Využíva opäť nesprávnu konfiguráciu </a:t>
            </a:r>
            <a:r>
              <a:rPr lang="sk-SK" dirty="0" err="1" smtClean="0"/>
              <a:t>switchu</a:t>
            </a:r>
            <a:endParaRPr lang="sk-SK" dirty="0" smtClean="0"/>
          </a:p>
          <a:p>
            <a:pPr lvl="2"/>
            <a:r>
              <a:rPr lang="sk-SK" dirty="0" smtClean="0"/>
              <a:t>Nesprávne nastavený administratívny mód prístupového portu pripojeného k útočníkovi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Funkčný aj v prostredí s jedným </a:t>
            </a:r>
            <a:r>
              <a:rPr lang="sk-SK" dirty="0" err="1" smtClean="0">
                <a:solidFill>
                  <a:srgbClr val="FF0000"/>
                </a:solidFill>
              </a:rPr>
              <a:t>switchom</a:t>
            </a:r>
            <a:endParaRPr lang="sk-SK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Módy portu</a:t>
            </a:r>
            <a:endParaRPr lang="sk-SK" dirty="0"/>
          </a:p>
        </p:txBody>
      </p:sp>
      <p:sp>
        <p:nvSpPr>
          <p:cNvPr id="6" name="TextBox 7"/>
          <p:cNvSpPr txBox="1"/>
          <p:nvPr/>
        </p:nvSpPr>
        <p:spPr>
          <a:xfrm>
            <a:off x="1071538" y="2428868"/>
            <a:ext cx="692948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Switch(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config</a:t>
            </a:r>
            <a:r>
              <a:rPr lang="sk-SK" sz="1400" dirty="0" smtClean="0">
                <a:latin typeface="Courier New" pitchFamily="49" charset="0"/>
                <a:cs typeface="Courier New" pitchFamily="49" charset="0"/>
              </a:rPr>
              <a:t>-if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)# </a:t>
            </a:r>
            <a:r>
              <a:rPr lang="sk-SK" sz="1400" dirty="0" err="1" smtClean="0">
                <a:latin typeface="Courier New" pitchFamily="49" charset="0"/>
                <a:cs typeface="Courier New" pitchFamily="49" charset="0"/>
              </a:rPr>
              <a:t>switchport</a:t>
            </a:r>
            <a:r>
              <a:rPr lang="sk-SK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400" dirty="0" err="1" smtClean="0">
                <a:latin typeface="Courier New" pitchFamily="49" charset="0"/>
                <a:cs typeface="Courier New" pitchFamily="49" charset="0"/>
              </a:rPr>
              <a:t>mode</a:t>
            </a:r>
            <a:r>
              <a:rPr lang="sk-SK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{access | trunk | dynamic}</a:t>
            </a:r>
            <a:endParaRPr lang="en-US" sz="1400" i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502726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Operačný </a:t>
            </a:r>
            <a:r>
              <a:rPr lang="sk-SK" dirty="0" err="1" smtClean="0"/>
              <a:t>vs</a:t>
            </a:r>
            <a:r>
              <a:rPr lang="sk-SK" dirty="0" smtClean="0"/>
              <a:t>. administratívny mód</a:t>
            </a:r>
          </a:p>
          <a:p>
            <a:endParaRPr lang="sk-SK" dirty="0" smtClean="0"/>
          </a:p>
          <a:p>
            <a:r>
              <a:rPr lang="sk-SK" dirty="0" smtClean="0"/>
              <a:t>Cisco rozlišuje 4 administratívne módy:</a:t>
            </a:r>
          </a:p>
          <a:p>
            <a:pPr lvl="1"/>
            <a:r>
              <a:rPr lang="sk-SK" dirty="0" smtClean="0"/>
              <a:t>Access – prístupový mód, DTP vypnuté</a:t>
            </a:r>
          </a:p>
          <a:p>
            <a:pPr lvl="1"/>
            <a:r>
              <a:rPr lang="sk-SK" dirty="0" err="1" smtClean="0"/>
              <a:t>Dynamic</a:t>
            </a:r>
            <a:r>
              <a:rPr lang="sk-SK" dirty="0" smtClean="0"/>
              <a:t> Auto – pasívny, najskôr v </a:t>
            </a:r>
            <a:r>
              <a:rPr lang="sk-SK" dirty="0" err="1" smtClean="0"/>
              <a:t>access</a:t>
            </a:r>
            <a:r>
              <a:rPr lang="sk-SK" dirty="0" smtClean="0"/>
              <a:t>, po detekcii DTP sa prepne do </a:t>
            </a:r>
            <a:r>
              <a:rPr lang="sk-SK" dirty="0" err="1" smtClean="0"/>
              <a:t>trunk</a:t>
            </a:r>
            <a:r>
              <a:rPr lang="sk-SK" dirty="0" smtClean="0"/>
              <a:t> (</a:t>
            </a:r>
            <a:r>
              <a:rPr lang="sk-SK" dirty="0" err="1" smtClean="0"/>
              <a:t>defaultný</a:t>
            </a:r>
            <a:r>
              <a:rPr lang="sk-SK" dirty="0" smtClean="0"/>
              <a:t> na 2960, 3560)</a:t>
            </a:r>
          </a:p>
          <a:p>
            <a:pPr lvl="1"/>
            <a:r>
              <a:rPr lang="sk-SK" dirty="0" err="1" smtClean="0"/>
              <a:t>Dynamic</a:t>
            </a:r>
            <a:r>
              <a:rPr lang="sk-SK" dirty="0" smtClean="0"/>
              <a:t> </a:t>
            </a:r>
            <a:r>
              <a:rPr lang="sk-SK" dirty="0" err="1" smtClean="0"/>
              <a:t>Desirable</a:t>
            </a:r>
            <a:r>
              <a:rPr lang="sk-SK" dirty="0" smtClean="0"/>
              <a:t> – aktívne sa snaží komunikovať a vytvoriť </a:t>
            </a:r>
            <a:r>
              <a:rPr lang="sk-SK" dirty="0" err="1" smtClean="0"/>
              <a:t>trunk</a:t>
            </a:r>
            <a:r>
              <a:rPr lang="sk-SK" dirty="0" smtClean="0"/>
              <a:t> (</a:t>
            </a:r>
            <a:r>
              <a:rPr lang="sk-SK" dirty="0" err="1" smtClean="0"/>
              <a:t>defaultný</a:t>
            </a:r>
            <a:r>
              <a:rPr lang="sk-SK" dirty="0" smtClean="0"/>
              <a:t> na </a:t>
            </a:r>
            <a:r>
              <a:rPr lang="sk-SK" dirty="0" err="1" smtClean="0"/>
              <a:t>Cat</a:t>
            </a:r>
            <a:r>
              <a:rPr lang="sk-SK" dirty="0" smtClean="0"/>
              <a:t>. 2950)</a:t>
            </a:r>
          </a:p>
          <a:p>
            <a:pPr lvl="1"/>
            <a:r>
              <a:rPr lang="sk-SK" dirty="0" err="1" smtClean="0"/>
              <a:t>Trunk</a:t>
            </a:r>
            <a:r>
              <a:rPr lang="sk-SK" dirty="0" smtClean="0"/>
              <a:t> – povolené </a:t>
            </a:r>
            <a:r>
              <a:rPr lang="sk-SK" dirty="0" err="1" smtClean="0"/>
              <a:t>tagované</a:t>
            </a:r>
            <a:r>
              <a:rPr lang="sk-SK" dirty="0" smtClean="0"/>
              <a:t> rámce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Princíp útoku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000364" y="3929066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VLAN 1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429256" y="3929066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VLAN 2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929058" y="4000504"/>
            <a:ext cx="35719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072066" y="4000504"/>
            <a:ext cx="35719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7"/>
          <p:cNvGraphicFramePr>
            <a:graphicFrameLocks noGrp="1"/>
          </p:cNvGraphicFramePr>
          <p:nvPr/>
        </p:nvGraphicFramePr>
        <p:xfrm>
          <a:off x="2500298" y="2500306"/>
          <a:ext cx="4500594" cy="7315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57454"/>
                <a:gridCol w="2143140"/>
              </a:tblGrid>
              <a:tr h="303612">
                <a:tc>
                  <a:txBody>
                    <a:bodyPr/>
                    <a:lstStyle/>
                    <a:p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Administrative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Mode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dynamic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desirable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Operational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Mode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static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access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sk-SK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7587" name="Zástupný symbol obsahu 3"/>
          <p:cNvGraphicFramePr>
            <a:graphicFrameLocks noChangeAspect="1"/>
          </p:cNvGraphicFramePr>
          <p:nvPr/>
        </p:nvGraphicFramePr>
        <p:xfrm>
          <a:off x="1928813" y="4000500"/>
          <a:ext cx="5519737" cy="1008063"/>
        </p:xfrm>
        <a:graphic>
          <a:graphicData uri="http://schemas.openxmlformats.org/presentationml/2006/ole">
            <p:oleObj spid="_x0000_s67587" name="Visio" r:id="rId3" imgW="4402593" imgH="803513" progId="Visio.Drawing.11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Fáza 1 – </a:t>
            </a:r>
            <a:r>
              <a:rPr lang="sk-SK" dirty="0" err="1" smtClean="0"/>
              <a:t>trunk</a:t>
            </a:r>
            <a:r>
              <a:rPr lang="sk-SK" dirty="0" smtClean="0"/>
              <a:t> </a:t>
            </a:r>
            <a:r>
              <a:rPr lang="sk-SK" dirty="0" err="1" smtClean="0"/>
              <a:t>negotiation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ChangeAspect="1"/>
          </p:cNvGraphicFramePr>
          <p:nvPr>
            <p:ph idx="1"/>
          </p:nvPr>
        </p:nvGraphicFramePr>
        <p:xfrm>
          <a:off x="3641725" y="4000500"/>
          <a:ext cx="2092325" cy="1008063"/>
        </p:xfrm>
        <a:graphic>
          <a:graphicData uri="http://schemas.openxmlformats.org/presentationml/2006/ole">
            <p:oleObj spid="_x0000_s68610" name="Visio" r:id="rId3" imgW="4402593" imgH="2120743" progId="Visio.Drawing.11">
              <p:link updateAutomatic="1"/>
            </p:oleObj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3000364" y="3929066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VLAN 1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429256" y="3929066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VLAN 2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929058" y="4000504"/>
            <a:ext cx="35719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072066" y="4000504"/>
            <a:ext cx="35719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Rovná spojovacia šípka 11"/>
          <p:cNvCxnSpPr/>
          <p:nvPr/>
        </p:nvCxnSpPr>
        <p:spPr>
          <a:xfrm>
            <a:off x="2714612" y="4643446"/>
            <a:ext cx="1285884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7"/>
          <p:cNvSpPr txBox="1"/>
          <p:nvPr/>
        </p:nvSpPr>
        <p:spPr>
          <a:xfrm>
            <a:off x="1071538" y="2428868"/>
            <a:ext cx="692948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01:05:57: DTP-queue:Fa0/1:Queuing DTP </a:t>
            </a:r>
            <a:r>
              <a:rPr lang="sk-SK" sz="1400" dirty="0" err="1" smtClean="0"/>
              <a:t>packet</a:t>
            </a:r>
            <a:r>
              <a:rPr lang="sk-SK" sz="1400" dirty="0" smtClean="0"/>
              <a:t> 01:05:57: DTP-state:Fa0/1:Starting state </a:t>
            </a:r>
            <a:r>
              <a:rPr lang="sk-SK" sz="1400" dirty="0" err="1" smtClean="0"/>
              <a:t>transition</a:t>
            </a:r>
            <a:r>
              <a:rPr lang="sk-SK" sz="1400" dirty="0" smtClean="0"/>
              <a:t> </a:t>
            </a:r>
            <a:r>
              <a:rPr lang="sk-SK" sz="1400" dirty="0" err="1" smtClean="0"/>
              <a:t>from</a:t>
            </a:r>
            <a:r>
              <a:rPr lang="sk-SK" sz="1400" dirty="0" smtClean="0"/>
              <a:t> </a:t>
            </a:r>
            <a:r>
              <a:rPr lang="sk-SK" sz="1400" dirty="0" err="1" smtClean="0"/>
              <a:t>state</a:t>
            </a:r>
            <a:r>
              <a:rPr lang="sk-SK" sz="1400" dirty="0" smtClean="0"/>
              <a:t> S2:ACCESS, </a:t>
            </a:r>
            <a:r>
              <a:rPr lang="sk-SK" sz="1400" dirty="0" err="1" smtClean="0"/>
              <a:t>event</a:t>
            </a:r>
            <a:r>
              <a:rPr lang="sk-SK" sz="1400" dirty="0" smtClean="0"/>
              <a:t> 2b:PKT TO TRK ../dyntrk/dyntrk_fsm.c:631</a:t>
            </a:r>
            <a:endParaRPr lang="en-US" sz="1400" i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3000364" y="4857760"/>
            <a:ext cx="857256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DTP</a:t>
            </a:r>
            <a:endParaRPr lang="sk-SK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3000364" y="5214950"/>
            <a:ext cx="857256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DTP</a:t>
            </a:r>
            <a:endParaRPr lang="sk-SK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3000364" y="5572140"/>
            <a:ext cx="857256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DTP</a:t>
            </a:r>
            <a:endParaRPr lang="sk-SK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Fáza 1 – </a:t>
            </a:r>
            <a:r>
              <a:rPr lang="sk-SK" dirty="0" err="1" smtClean="0"/>
              <a:t>trunk</a:t>
            </a:r>
            <a:r>
              <a:rPr lang="sk-SK" dirty="0" smtClean="0"/>
              <a:t> </a:t>
            </a:r>
            <a:r>
              <a:rPr lang="sk-SK" dirty="0" err="1" smtClean="0"/>
              <a:t>negotiation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ChangeAspect="1"/>
          </p:cNvGraphicFramePr>
          <p:nvPr>
            <p:ph idx="1"/>
          </p:nvPr>
        </p:nvGraphicFramePr>
        <p:xfrm>
          <a:off x="1928794" y="4000504"/>
          <a:ext cx="5520238" cy="1007299"/>
        </p:xfrm>
        <a:graphic>
          <a:graphicData uri="http://schemas.openxmlformats.org/presentationml/2006/ole">
            <p:oleObj spid="_x0000_s70658" name="Visio" r:id="rId3" imgW="4402593" imgH="803513" progId="Visio.Drawing.11">
              <p:link updateAutomatic="1"/>
            </p:oleObj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3000364" y="3929066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VLAN 1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429256" y="3929066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VLAN 2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929058" y="4000504"/>
            <a:ext cx="35719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072066" y="4000504"/>
            <a:ext cx="35719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7"/>
          <p:cNvGraphicFramePr>
            <a:graphicFrameLocks noGrp="1"/>
          </p:cNvGraphicFramePr>
          <p:nvPr/>
        </p:nvGraphicFramePr>
        <p:xfrm>
          <a:off x="2500298" y="2500306"/>
          <a:ext cx="4500594" cy="7315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57454"/>
                <a:gridCol w="2143140"/>
              </a:tblGrid>
              <a:tr h="303612">
                <a:tc>
                  <a:txBody>
                    <a:bodyPr/>
                    <a:lstStyle/>
                    <a:p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Administrative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Mode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dynamic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desirable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Operational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Mode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trunk</a:t>
                      </a:r>
                      <a:endParaRPr lang="sk-SK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Fáza 2 – </a:t>
            </a:r>
            <a:r>
              <a:rPr lang="sk-SK" dirty="0" err="1" smtClean="0"/>
              <a:t>communication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ChangeAspect="1"/>
          </p:cNvGraphicFramePr>
          <p:nvPr>
            <p:ph idx="1"/>
          </p:nvPr>
        </p:nvGraphicFramePr>
        <p:xfrm>
          <a:off x="1928794" y="4000504"/>
          <a:ext cx="5520238" cy="1007299"/>
        </p:xfrm>
        <a:graphic>
          <a:graphicData uri="http://schemas.openxmlformats.org/presentationml/2006/ole">
            <p:oleObj spid="_x0000_s69634" name="Visio" r:id="rId3" imgW="4402593" imgH="803513" progId="Visio.Drawing.11">
              <p:link updateAutomatic="1"/>
            </p:oleObj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3000364" y="3929066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VLAN 1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429256" y="3929066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VLAN 2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929058" y="4000504"/>
            <a:ext cx="35719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072066" y="4000504"/>
            <a:ext cx="35719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Rovná spojovacia šípka 11"/>
          <p:cNvCxnSpPr/>
          <p:nvPr/>
        </p:nvCxnSpPr>
        <p:spPr>
          <a:xfrm>
            <a:off x="3214678" y="4643446"/>
            <a:ext cx="71438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/>
          <p:cNvSpPr txBox="1"/>
          <p:nvPr/>
        </p:nvSpPr>
        <p:spPr>
          <a:xfrm>
            <a:off x="2714612" y="4857760"/>
            <a:ext cx="857256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VLAN2</a:t>
            </a:r>
            <a:endParaRPr lang="sk-SK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3571868" y="4857760"/>
            <a:ext cx="857256" cy="2769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Dáta</a:t>
            </a:r>
            <a:endParaRPr lang="sk-SK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Rovná spojovacia šípka 17"/>
          <p:cNvCxnSpPr/>
          <p:nvPr/>
        </p:nvCxnSpPr>
        <p:spPr>
          <a:xfrm>
            <a:off x="5715008" y="4643446"/>
            <a:ext cx="71438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5715008" y="4857760"/>
            <a:ext cx="857256" cy="2769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Dáta</a:t>
            </a:r>
            <a:endParaRPr lang="sk-SK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Table 7"/>
          <p:cNvGraphicFramePr>
            <a:graphicFrameLocks noGrp="1"/>
          </p:cNvGraphicFramePr>
          <p:nvPr/>
        </p:nvGraphicFramePr>
        <p:xfrm>
          <a:off x="2500298" y="2500306"/>
          <a:ext cx="4500594" cy="7315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57454"/>
                <a:gridCol w="2143140"/>
              </a:tblGrid>
              <a:tr h="303612">
                <a:tc>
                  <a:txBody>
                    <a:bodyPr/>
                    <a:lstStyle/>
                    <a:p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Administrative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Mode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dynamic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desirable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Operational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Mode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trunk</a:t>
                      </a:r>
                      <a:endParaRPr lang="sk-SK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Prečo sa zaujímať o bezpečnosť L2?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893824"/>
          </a:xfrm>
        </p:spPr>
        <p:txBody>
          <a:bodyPr>
            <a:normAutofit fontScale="62500" lnSpcReduction="20000"/>
          </a:bodyPr>
          <a:lstStyle/>
          <a:p>
            <a:r>
              <a:rPr lang="sk-SK" dirty="0" smtClean="0"/>
              <a:t>Modely navrhnuté tak, aby boli vrstvy nezávislé</a:t>
            </a:r>
          </a:p>
          <a:p>
            <a:r>
              <a:rPr lang="sk-SK" dirty="0" smtClean="0"/>
              <a:t>Ak je skompromitovaná jedna vrstva, bezpečnosť zvyšných je otázna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Často spomínaná, ale často opomínaná</a:t>
            </a:r>
            <a:endParaRPr lang="sk-SK" dirty="0">
              <a:solidFill>
                <a:srgbClr val="FF0000"/>
              </a:solidFill>
            </a:endParaRPr>
          </a:p>
        </p:txBody>
      </p:sp>
      <p:graphicFrame>
        <p:nvGraphicFramePr>
          <p:cNvPr id="4" name="Zástupný symbol obsahu 3"/>
          <p:cNvGraphicFramePr>
            <a:graphicFrameLocks/>
          </p:cNvGraphicFramePr>
          <p:nvPr/>
        </p:nvGraphicFramePr>
        <p:xfrm>
          <a:off x="3286116" y="3429000"/>
          <a:ext cx="2328850" cy="2836236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328850"/>
              </a:tblGrid>
              <a:tr h="822322">
                <a:tc>
                  <a:txBody>
                    <a:bodyPr/>
                    <a:lstStyle/>
                    <a:p>
                      <a:r>
                        <a:rPr lang="sk-SK" b="0" dirty="0" err="1" smtClean="0">
                          <a:latin typeface="Arial" pitchFamily="34" charset="0"/>
                          <a:cs typeface="Arial" pitchFamily="34" charset="0"/>
                        </a:rPr>
                        <a:t>Application</a:t>
                      </a:r>
                      <a:endParaRPr lang="sk-SK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sk-SK" b="0" dirty="0" smtClean="0">
                          <a:latin typeface="Arial" pitchFamily="34" charset="0"/>
                          <a:cs typeface="Arial" pitchFamily="34" charset="0"/>
                        </a:rPr>
                        <a:t>Transport</a:t>
                      </a:r>
                      <a:endParaRPr lang="sk-SK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sk-SK" b="0" dirty="0" smtClean="0">
                          <a:latin typeface="Arial" pitchFamily="34" charset="0"/>
                          <a:cs typeface="Arial" pitchFamily="34" charset="0"/>
                        </a:rPr>
                        <a:t>Internet</a:t>
                      </a:r>
                      <a:endParaRPr lang="sk-SK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0" dirty="0" err="1" smtClean="0">
                          <a:latin typeface="Arial" pitchFamily="34" charset="0"/>
                          <a:cs typeface="Arial" pitchFamily="34" charset="0"/>
                        </a:rPr>
                        <a:t>Media</a:t>
                      </a:r>
                      <a:r>
                        <a:rPr lang="sk-SK" b="0" dirty="0" smtClean="0">
                          <a:latin typeface="Arial" pitchFamily="34" charset="0"/>
                          <a:cs typeface="Arial" pitchFamily="34" charset="0"/>
                        </a:rPr>
                        <a:t> Access</a:t>
                      </a:r>
                      <a:r>
                        <a:rPr lang="sk-SK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k-SK" b="0" dirty="0" err="1" smtClean="0">
                          <a:latin typeface="Arial" pitchFamily="34" charset="0"/>
                          <a:cs typeface="Arial" pitchFamily="34" charset="0"/>
                        </a:rPr>
                        <a:t>Layer</a:t>
                      </a:r>
                      <a:endParaRPr lang="sk-SK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" name="Skupina 10"/>
          <p:cNvGrpSpPr/>
          <p:nvPr/>
        </p:nvGrpSpPr>
        <p:grpSpPr>
          <a:xfrm>
            <a:off x="5857884" y="5929329"/>
            <a:ext cx="214314" cy="214315"/>
            <a:chOff x="5857884" y="5929329"/>
            <a:chExt cx="214314" cy="214315"/>
          </a:xfrm>
        </p:grpSpPr>
        <p:cxnSp>
          <p:nvCxnSpPr>
            <p:cNvPr id="7" name="Rovná spojnica 6"/>
            <p:cNvCxnSpPr/>
            <p:nvPr/>
          </p:nvCxnSpPr>
          <p:spPr>
            <a:xfrm rot="5400000">
              <a:off x="5857884" y="5929329"/>
              <a:ext cx="214314" cy="2143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ovná spojnica 7"/>
            <p:cNvCxnSpPr/>
            <p:nvPr/>
          </p:nvCxnSpPr>
          <p:spPr>
            <a:xfrm rot="16200000" flipH="1">
              <a:off x="5857884" y="5929330"/>
              <a:ext cx="214314" cy="2143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Rovná spojovacia šípka 9"/>
          <p:cNvCxnSpPr/>
          <p:nvPr/>
        </p:nvCxnSpPr>
        <p:spPr>
          <a:xfrm rot="5400000" flipH="1" flipV="1">
            <a:off x="4787108" y="4571214"/>
            <a:ext cx="228601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Fáza 2 – </a:t>
            </a:r>
            <a:r>
              <a:rPr lang="sk-SK" dirty="0" err="1" smtClean="0"/>
              <a:t>communication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ChangeAspect="1"/>
          </p:cNvGraphicFramePr>
          <p:nvPr>
            <p:ph idx="1"/>
          </p:nvPr>
        </p:nvGraphicFramePr>
        <p:xfrm>
          <a:off x="1928794" y="4000504"/>
          <a:ext cx="5520238" cy="1007299"/>
        </p:xfrm>
        <a:graphic>
          <a:graphicData uri="http://schemas.openxmlformats.org/presentationml/2006/ole">
            <p:oleObj spid="_x0000_s71682" name="Visio" r:id="rId3" imgW="4402593" imgH="803513" progId="Visio.Drawing.11">
              <p:link updateAutomatic="1"/>
            </p:oleObj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3000364" y="3929066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VLAN 1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429256" y="3929066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VLAN 2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929058" y="4000504"/>
            <a:ext cx="35719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072066" y="4000504"/>
            <a:ext cx="35719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Rovná spojovacia šípka 11"/>
          <p:cNvCxnSpPr/>
          <p:nvPr/>
        </p:nvCxnSpPr>
        <p:spPr>
          <a:xfrm>
            <a:off x="3214678" y="4643446"/>
            <a:ext cx="71438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/>
          <p:cNvSpPr txBox="1"/>
          <p:nvPr/>
        </p:nvSpPr>
        <p:spPr>
          <a:xfrm>
            <a:off x="2714612" y="4857760"/>
            <a:ext cx="857256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VLAN2</a:t>
            </a:r>
            <a:endParaRPr lang="sk-SK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3571868" y="4857760"/>
            <a:ext cx="857256" cy="2769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Dáta</a:t>
            </a:r>
            <a:endParaRPr lang="sk-SK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Rovná spojovacia šípka 17"/>
          <p:cNvCxnSpPr/>
          <p:nvPr/>
        </p:nvCxnSpPr>
        <p:spPr>
          <a:xfrm>
            <a:off x="5715008" y="4643446"/>
            <a:ext cx="71438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5715008" y="4857760"/>
            <a:ext cx="857256" cy="2769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Dáta</a:t>
            </a:r>
            <a:endParaRPr lang="sk-SK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Table 7"/>
          <p:cNvGraphicFramePr>
            <a:graphicFrameLocks noGrp="1"/>
          </p:cNvGraphicFramePr>
          <p:nvPr/>
        </p:nvGraphicFramePr>
        <p:xfrm>
          <a:off x="2500298" y="2500306"/>
          <a:ext cx="4500594" cy="7315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57454"/>
                <a:gridCol w="2143140"/>
              </a:tblGrid>
              <a:tr h="303612">
                <a:tc>
                  <a:txBody>
                    <a:bodyPr/>
                    <a:lstStyle/>
                    <a:p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Administrative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Mode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dynamic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desirable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Operational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k-SK" dirty="0" err="1" smtClean="0">
                          <a:latin typeface="Arial" pitchFamily="34" charset="0"/>
                          <a:cs typeface="Arial" pitchFamily="34" charset="0"/>
                        </a:rPr>
                        <a:t>Mode</a:t>
                      </a:r>
                      <a:r>
                        <a:rPr lang="sk-SK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sk-SK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trunk</a:t>
                      </a:r>
                      <a:endParaRPr lang="sk-SK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Zabezpečenie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Opravou konfigurácie </a:t>
            </a:r>
            <a:r>
              <a:rPr lang="sk-SK" b="1" dirty="0" smtClean="0"/>
              <a:t>→ </a:t>
            </a:r>
            <a:r>
              <a:rPr lang="sk-SK" dirty="0" smtClean="0"/>
              <a:t>zmeniť administratívny režim všetkých prístupových portov na „</a:t>
            </a:r>
            <a:r>
              <a:rPr lang="sk-SK" dirty="0" err="1" smtClean="0"/>
              <a:t>access</a:t>
            </a:r>
            <a:r>
              <a:rPr lang="sk-SK" dirty="0" smtClean="0"/>
              <a:t>“</a:t>
            </a:r>
          </a:p>
          <a:p>
            <a:endParaRPr lang="sk-SK" dirty="0" smtClean="0"/>
          </a:p>
          <a:p>
            <a:r>
              <a:rPr lang="sk-SK" dirty="0" smtClean="0"/>
              <a:t>Príkazy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verifik</a:t>
            </a:r>
            <a:r>
              <a:rPr lang="sk-SK" dirty="0" err="1" smtClean="0"/>
              <a:t>áciu</a:t>
            </a:r>
            <a:r>
              <a:rPr lang="sk-SK" dirty="0" smtClean="0"/>
              <a:t> a detekciu útoku: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show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dtp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[interface </a:t>
            </a:r>
            <a:r>
              <a:rPr lang="en-US" sz="1800" b="1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type mod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00" b="1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port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</a:t>
            </a:r>
            <a:endParaRPr lang="sk-SK" sz="1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sk-SK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debug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dtp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{aggregation | all | decision | events |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oserrs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| packets | queue | states | timers}</a:t>
            </a:r>
            <a:endParaRPr lang="sk-SK" sz="1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endParaRPr lang="sk-SK" sz="1800" b="1" dirty="0" smtClean="0">
              <a:solidFill>
                <a:schemeClr val="dk1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Nástroje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b="1" dirty="0" err="1" smtClean="0"/>
              <a:t>Yersinia</a:t>
            </a:r>
            <a:endParaRPr lang="sk-SK" b="1" dirty="0" smtClean="0"/>
          </a:p>
          <a:p>
            <a:pPr lvl="1"/>
            <a:r>
              <a:rPr lang="en-US" dirty="0" smtClean="0"/>
              <a:t>Pre f</a:t>
            </a:r>
            <a:r>
              <a:rPr lang="sk-SK" dirty="0" err="1" smtClean="0"/>
              <a:t>ázu</a:t>
            </a:r>
            <a:r>
              <a:rPr lang="sk-SK" dirty="0" smtClean="0"/>
              <a:t> 1 - t</a:t>
            </a:r>
            <a:r>
              <a:rPr lang="en-US" dirty="0" err="1" smtClean="0"/>
              <a:t>runk</a:t>
            </a:r>
            <a:r>
              <a:rPr lang="en-US" dirty="0" smtClean="0"/>
              <a:t> negotiation</a:t>
            </a:r>
            <a:endParaRPr lang="sk-SK" dirty="0" smtClean="0"/>
          </a:p>
          <a:p>
            <a:pPr lvl="1"/>
            <a:r>
              <a:rPr lang="sk-SK" dirty="0" smtClean="0"/>
              <a:t>Pozorovanie informácií z </a:t>
            </a:r>
            <a:r>
              <a:rPr lang="sk-SK" dirty="0" err="1" smtClean="0"/>
              <a:t>prichádz</a:t>
            </a:r>
            <a:r>
              <a:rPr lang="sk-SK" dirty="0" smtClean="0"/>
              <a:t>. DTP rámcov</a:t>
            </a:r>
          </a:p>
          <a:p>
            <a:pPr lvl="2">
              <a:buNone/>
            </a:pPr>
            <a:r>
              <a:rPr lang="sk-SK" dirty="0" smtClean="0"/>
              <a:t>=</a:t>
            </a:r>
            <a:r>
              <a:rPr lang="en-US" dirty="0" smtClean="0"/>
              <a:t>&gt; </a:t>
            </a:r>
            <a:r>
              <a:rPr lang="sk-SK" dirty="0" smtClean="0"/>
              <a:t>m</a:t>
            </a:r>
            <a:r>
              <a:rPr lang="en-US" dirty="0" smtClean="0"/>
              <a:t>o</a:t>
            </a:r>
            <a:r>
              <a:rPr lang="sk-SK" dirty="0" err="1" smtClean="0"/>
              <a:t>žnosť</a:t>
            </a:r>
            <a:r>
              <a:rPr lang="sk-SK" dirty="0" smtClean="0"/>
              <a:t> </a:t>
            </a:r>
            <a:r>
              <a:rPr lang="sk-SK" dirty="0" err="1" smtClean="0"/>
              <a:t>detekovať</a:t>
            </a:r>
            <a:r>
              <a:rPr lang="sk-SK" dirty="0" smtClean="0"/>
              <a:t> mód portu</a:t>
            </a:r>
          </a:p>
          <a:p>
            <a:pPr lvl="1"/>
            <a:r>
              <a:rPr lang="sk-SK" dirty="0" smtClean="0"/>
              <a:t>Automatické vyjednanie a udržanie </a:t>
            </a:r>
            <a:r>
              <a:rPr lang="sk-SK" dirty="0" err="1" smtClean="0"/>
              <a:t>trunku</a:t>
            </a:r>
            <a:endParaRPr lang="sk-SK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r>
              <a:rPr lang="sk-SK" b="1" dirty="0" err="1" smtClean="0"/>
              <a:t>Vconfig</a:t>
            </a:r>
            <a:endParaRPr lang="sk-SK" b="1" dirty="0" smtClean="0"/>
          </a:p>
          <a:p>
            <a:pPr lvl="1"/>
            <a:r>
              <a:rPr lang="en-US" dirty="0" smtClean="0"/>
              <a:t>Pre f</a:t>
            </a:r>
            <a:r>
              <a:rPr lang="sk-SK" dirty="0" err="1" smtClean="0"/>
              <a:t>ázu</a:t>
            </a:r>
            <a:r>
              <a:rPr lang="sk-SK" dirty="0" smtClean="0"/>
              <a:t> 2 - </a:t>
            </a:r>
            <a:r>
              <a:rPr lang="sk-SK" dirty="0" err="1" smtClean="0"/>
              <a:t>communication</a:t>
            </a:r>
            <a:endParaRPr lang="sk-SK" b="1" dirty="0" smtClean="0"/>
          </a:p>
          <a:p>
            <a:pPr lvl="1"/>
            <a:r>
              <a:rPr lang="sk-SK" dirty="0" smtClean="0"/>
              <a:t>Súčasť </a:t>
            </a:r>
            <a:r>
              <a:rPr lang="sk-SK" dirty="0" err="1" smtClean="0"/>
              <a:t>kernelu</a:t>
            </a:r>
            <a:r>
              <a:rPr lang="sk-SK" dirty="0" smtClean="0"/>
              <a:t> Linuxu</a:t>
            </a:r>
          </a:p>
          <a:p>
            <a:pPr lvl="1"/>
            <a:r>
              <a:rPr lang="sk-SK" dirty="0" smtClean="0"/>
              <a:t>Možnosť automaticky priradiť </a:t>
            </a:r>
            <a:r>
              <a:rPr lang="sk-SK" dirty="0" err="1" smtClean="0"/>
              <a:t>interfacu</a:t>
            </a:r>
            <a:r>
              <a:rPr lang="sk-SK" dirty="0" smtClean="0"/>
              <a:t> VLAN a </a:t>
            </a:r>
            <a:r>
              <a:rPr lang="sk-SK" dirty="0" err="1" smtClean="0"/>
              <a:t>tagovať</a:t>
            </a:r>
            <a:r>
              <a:rPr lang="sk-SK" dirty="0" smtClean="0"/>
              <a:t> odchádzajúce </a:t>
            </a:r>
            <a:r>
              <a:rPr lang="sk-SK" dirty="0" err="1" smtClean="0"/>
              <a:t>pakety</a:t>
            </a:r>
            <a:endParaRPr lang="sk-SK" dirty="0" smtClean="0"/>
          </a:p>
          <a:p>
            <a:pPr lvl="1"/>
            <a:endParaRPr lang="sk-SK" b="1" dirty="0" smtClean="0"/>
          </a:p>
          <a:p>
            <a:pPr lvl="1"/>
            <a:endParaRPr lang="sk-SK" dirty="0" smtClean="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5" y="4000504"/>
            <a:ext cx="67246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Odporúčania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Nepoužívajte tú istú VLAN ako </a:t>
            </a:r>
            <a:r>
              <a:rPr lang="sk-SK" dirty="0" err="1" smtClean="0"/>
              <a:t>access</a:t>
            </a:r>
            <a:r>
              <a:rPr lang="sk-SK" dirty="0" smtClean="0"/>
              <a:t> a súčasne ako </a:t>
            </a:r>
            <a:r>
              <a:rPr lang="sk-SK" dirty="0" err="1" smtClean="0"/>
              <a:t>native</a:t>
            </a:r>
            <a:r>
              <a:rPr lang="sk-SK" dirty="0" smtClean="0"/>
              <a:t> pre akýkoľvek </a:t>
            </a:r>
            <a:r>
              <a:rPr lang="sk-SK" dirty="0" err="1" smtClean="0"/>
              <a:t>trunk</a:t>
            </a:r>
            <a:endParaRPr lang="sk-SK" dirty="0" smtClean="0"/>
          </a:p>
          <a:p>
            <a:r>
              <a:rPr lang="sk-SK" dirty="0" smtClean="0"/>
              <a:t>Nepoužívajte VLAN 1 vôbec</a:t>
            </a:r>
          </a:p>
          <a:p>
            <a:r>
              <a:rPr lang="sk-SK" dirty="0" smtClean="0"/>
              <a:t>Vždy nastavte administratívny režim všetkých prístupových portov ručne na „</a:t>
            </a:r>
            <a:r>
              <a:rPr lang="sk-SK" dirty="0" err="1" smtClean="0"/>
              <a:t>access</a:t>
            </a:r>
            <a:r>
              <a:rPr lang="sk-SK" dirty="0" smtClean="0"/>
              <a:t>“ a všetkých portov medzi </a:t>
            </a:r>
            <a:r>
              <a:rPr lang="sk-SK" dirty="0" err="1" smtClean="0"/>
              <a:t>switchmi</a:t>
            </a:r>
            <a:r>
              <a:rPr lang="sk-SK" dirty="0" smtClean="0"/>
              <a:t> na „</a:t>
            </a:r>
            <a:r>
              <a:rPr lang="sk-SK" dirty="0" err="1" smtClean="0"/>
              <a:t>trunk</a:t>
            </a:r>
            <a:r>
              <a:rPr lang="sk-SK" dirty="0" smtClean="0"/>
              <a:t>“</a:t>
            </a:r>
          </a:p>
          <a:p>
            <a:endParaRPr lang="sk-SK" dirty="0" smtClean="0"/>
          </a:p>
          <a:p>
            <a:r>
              <a:rPr lang="sk-SK" b="1" dirty="0" smtClean="0"/>
              <a:t>Bububu: Nepoužívajte </a:t>
            </a:r>
            <a:r>
              <a:rPr lang="sk-SK" b="1" dirty="0" err="1" smtClean="0"/>
              <a:t>VLANy</a:t>
            </a:r>
            <a:r>
              <a:rPr lang="sk-SK" b="1" dirty="0" smtClean="0"/>
              <a:t> ako </a:t>
            </a:r>
            <a:r>
              <a:rPr lang="sk-SK" b="1" dirty="0" err="1" smtClean="0"/>
              <a:t>security</a:t>
            </a:r>
            <a:r>
              <a:rPr lang="sk-SK" b="1" dirty="0" smtClean="0"/>
              <a:t> nástroj!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Útok č. 5 – </a:t>
            </a:r>
            <a:r>
              <a:rPr lang="sk-SK" dirty="0" err="1" smtClean="0"/>
              <a:t>Port-Stealing</a:t>
            </a:r>
            <a:r>
              <a:rPr lang="sk-SK" dirty="0" smtClean="0"/>
              <a:t> Man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Middle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Port-Stealing</a:t>
            </a:r>
            <a:r>
              <a:rPr lang="sk-SK" dirty="0" smtClean="0"/>
              <a:t> Man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Middle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 ARP </a:t>
            </a:r>
            <a:r>
              <a:rPr lang="sk-SK" dirty="0" err="1" smtClean="0"/>
              <a:t>mitm</a:t>
            </a:r>
            <a:r>
              <a:rPr lang="sk-SK" dirty="0" smtClean="0"/>
              <a:t> jeden z mála pravých </a:t>
            </a:r>
            <a:r>
              <a:rPr lang="sk-SK" dirty="0" err="1" smtClean="0"/>
              <a:t>mitm</a:t>
            </a:r>
            <a:r>
              <a:rPr lang="sk-SK" dirty="0" smtClean="0"/>
              <a:t> útokov</a:t>
            </a:r>
          </a:p>
          <a:p>
            <a:r>
              <a:rPr lang="sk-SK" dirty="0" smtClean="0"/>
              <a:t>Nie úplne stopercentný</a:t>
            </a:r>
          </a:p>
          <a:p>
            <a:r>
              <a:rPr lang="sk-SK" dirty="0" smtClean="0"/>
              <a:t>Priam až „</a:t>
            </a:r>
            <a:r>
              <a:rPr lang="sk-SK" dirty="0" err="1" smtClean="0"/>
              <a:t>brute-force</a:t>
            </a:r>
            <a:r>
              <a:rPr lang="sk-SK" dirty="0" smtClean="0"/>
              <a:t>“ technika</a:t>
            </a:r>
          </a:p>
          <a:p>
            <a:r>
              <a:rPr lang="sk-SK" dirty="0" err="1" smtClean="0"/>
              <a:t>Race</a:t>
            </a:r>
            <a:r>
              <a:rPr lang="sk-SK" dirty="0" smtClean="0"/>
              <a:t> </a:t>
            </a:r>
            <a:r>
              <a:rPr lang="sk-SK" dirty="0" err="1" smtClean="0"/>
              <a:t>condition</a:t>
            </a:r>
            <a:endParaRPr lang="sk-SK" dirty="0" smtClean="0"/>
          </a:p>
          <a:p>
            <a:r>
              <a:rPr lang="sk-SK" dirty="0" smtClean="0"/>
              <a:t>Cieľ: ukradnúť port obeti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CAM tabuľka a porty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Položka sa nedá vytlačiť, ale dá sa zmeniť jej port</a:t>
            </a:r>
          </a:p>
          <a:p>
            <a:r>
              <a:rPr lang="sk-SK" dirty="0" err="1" smtClean="0"/>
              <a:t>Update</a:t>
            </a:r>
            <a:r>
              <a:rPr lang="sk-SK" dirty="0" smtClean="0"/>
              <a:t> pri každom rámci na základe zdrojovej MAC</a:t>
            </a:r>
          </a:p>
          <a:p>
            <a:r>
              <a:rPr lang="sk-SK" dirty="0" smtClean="0"/>
              <a:t>Nikdy nie jedna MAC adresa na viacerých portoch</a:t>
            </a:r>
          </a:p>
          <a:p>
            <a:r>
              <a:rPr lang="sk-SK" dirty="0" err="1" smtClean="0"/>
              <a:t>Switch</a:t>
            </a:r>
            <a:r>
              <a:rPr lang="sk-SK" dirty="0" smtClean="0"/>
              <a:t> vždy pošle dáta von portom, ktorý je aktuálne nastavený pre danú cieľovú MAC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Princíp útoku</a:t>
            </a:r>
            <a:endParaRPr lang="sk-SK" dirty="0"/>
          </a:p>
        </p:txBody>
      </p:sp>
      <p:graphicFrame>
        <p:nvGraphicFramePr>
          <p:cNvPr id="6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75778" name="Visio" r:id="rId3" imgW="5878761" imgH="2325950" progId="Visio.Drawing.11">
              <p:embed/>
            </p:oleObj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492919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Fáza 1 – port </a:t>
            </a:r>
            <a:r>
              <a:rPr lang="sk-SK" dirty="0" err="1" smtClean="0"/>
              <a:t>stealing</a:t>
            </a:r>
            <a:endParaRPr lang="sk-SK" dirty="0"/>
          </a:p>
        </p:txBody>
      </p:sp>
      <p:graphicFrame>
        <p:nvGraphicFramePr>
          <p:cNvPr id="6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74754" name="Visio" r:id="rId3" imgW="5878761" imgH="2325950" progId="Visio.Drawing.11">
              <p:embed/>
            </p:oleObj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492919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Rovná spojovacia šípka 21"/>
          <p:cNvCxnSpPr/>
          <p:nvPr/>
        </p:nvCxnSpPr>
        <p:spPr>
          <a:xfrm rot="10800000" flipH="1">
            <a:off x="3428992" y="4929198"/>
            <a:ext cx="50006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bdĺžnik 22"/>
          <p:cNvSpPr/>
          <p:nvPr/>
        </p:nvSpPr>
        <p:spPr>
          <a:xfrm rot="20496437">
            <a:off x="2156329" y="5183548"/>
            <a:ext cx="1206730" cy="2923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C pre B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Rovná spojovacia šípka 21"/>
          <p:cNvCxnSpPr/>
          <p:nvPr/>
        </p:nvCxnSpPr>
        <p:spPr>
          <a:xfrm rot="10800000" flipH="1">
            <a:off x="3581392" y="5342604"/>
            <a:ext cx="50006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bdĺžnik 22"/>
          <p:cNvSpPr/>
          <p:nvPr/>
        </p:nvSpPr>
        <p:spPr>
          <a:xfrm rot="20496437">
            <a:off x="2308729" y="5596954"/>
            <a:ext cx="1206730" cy="2923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B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Fáza 2 – </a:t>
            </a:r>
            <a:r>
              <a:rPr lang="sk-SK" dirty="0" err="1" smtClean="0"/>
              <a:t>listening</a:t>
            </a:r>
            <a:endParaRPr lang="sk-SK" dirty="0"/>
          </a:p>
        </p:txBody>
      </p:sp>
      <p:graphicFrame>
        <p:nvGraphicFramePr>
          <p:cNvPr id="6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76802" name="Visio" r:id="rId3" imgW="5878761" imgH="2325950" progId="Visio.Drawing.11">
              <p:embed/>
            </p:oleObj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492919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ĺžnik 13"/>
          <p:cNvSpPr/>
          <p:nvPr/>
        </p:nvSpPr>
        <p:spPr>
          <a:xfrm rot="940890">
            <a:off x="2162898" y="4073708"/>
            <a:ext cx="1000132" cy="285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Rovná spojovacia šípka 14"/>
          <p:cNvCxnSpPr/>
          <p:nvPr/>
        </p:nvCxnSpPr>
        <p:spPr>
          <a:xfrm>
            <a:off x="3286116" y="4357694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H="1">
            <a:off x="3286116" y="4929198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bdĺžnik 16"/>
          <p:cNvSpPr/>
          <p:nvPr/>
        </p:nvSpPr>
        <p:spPr>
          <a:xfrm rot="20496437">
            <a:off x="2162645" y="5222561"/>
            <a:ext cx="1000132" cy="285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Rovná spojovacia šípka 21"/>
          <p:cNvCxnSpPr/>
          <p:nvPr/>
        </p:nvCxnSpPr>
        <p:spPr>
          <a:xfrm rot="10800000" flipH="1">
            <a:off x="3573946" y="5357826"/>
            <a:ext cx="50006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ĺžnik 22"/>
          <p:cNvSpPr/>
          <p:nvPr/>
        </p:nvSpPr>
        <p:spPr>
          <a:xfrm rot="20496437">
            <a:off x="2301283" y="5612176"/>
            <a:ext cx="1206730" cy="2923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C pre B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Rovná spojovacia šípka 21"/>
          <p:cNvCxnSpPr/>
          <p:nvPr/>
        </p:nvCxnSpPr>
        <p:spPr>
          <a:xfrm rot="10800000" flipH="1">
            <a:off x="3726346" y="5771232"/>
            <a:ext cx="50006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bdĺžnik 22"/>
          <p:cNvSpPr/>
          <p:nvPr/>
        </p:nvSpPr>
        <p:spPr>
          <a:xfrm rot="20496437">
            <a:off x="2453683" y="6025582"/>
            <a:ext cx="1206730" cy="2923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B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Prečo sa zaujímať o bezpečnosť L2?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893824"/>
          </a:xfrm>
        </p:spPr>
        <p:txBody>
          <a:bodyPr>
            <a:normAutofit fontScale="62500" lnSpcReduction="20000"/>
          </a:bodyPr>
          <a:lstStyle/>
          <a:p>
            <a:r>
              <a:rPr lang="sk-SK" dirty="0" smtClean="0"/>
              <a:t>Modely navrhnuté tak, aby boli vrstvy nezávislé</a:t>
            </a:r>
          </a:p>
          <a:p>
            <a:r>
              <a:rPr lang="sk-SK" dirty="0" smtClean="0"/>
              <a:t>Ak je skompromitovaná jedna vrstva, bezpečnosť zvyšných je otázna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Často spomínaná, ale často opomínaná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857356" y="3929066"/>
            <a:ext cx="5143536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Odrazový mostík pre ďalšie útoky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Fáza 3 – </a:t>
            </a:r>
            <a:r>
              <a:rPr lang="sk-SK" dirty="0" err="1" smtClean="0"/>
              <a:t>correction</a:t>
            </a:r>
            <a:endParaRPr lang="sk-SK" dirty="0"/>
          </a:p>
        </p:txBody>
      </p:sp>
      <p:graphicFrame>
        <p:nvGraphicFramePr>
          <p:cNvPr id="6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77826" name="Visio" r:id="rId3" imgW="5878761" imgH="2325950" progId="Visio.Drawing.11">
              <p:embed/>
            </p:oleObj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492919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Rovná spojovacia šípka 21"/>
          <p:cNvCxnSpPr/>
          <p:nvPr/>
        </p:nvCxnSpPr>
        <p:spPr>
          <a:xfrm rot="10800000" flipH="1">
            <a:off x="3428992" y="4929198"/>
            <a:ext cx="500066" cy="1428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bdĺžnik 22"/>
          <p:cNvSpPr/>
          <p:nvPr/>
        </p:nvSpPr>
        <p:spPr>
          <a:xfrm rot="20496437">
            <a:off x="2156329" y="5183548"/>
            <a:ext cx="1206730" cy="292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Kto má IP C?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dĺžnik 6"/>
          <p:cNvSpPr/>
          <p:nvPr/>
        </p:nvSpPr>
        <p:spPr>
          <a:xfrm rot="20508556">
            <a:off x="5798609" y="3478599"/>
            <a:ext cx="1278451" cy="2833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Kto má IP C?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Rovná spojovacia šípka 12"/>
          <p:cNvCxnSpPr/>
          <p:nvPr/>
        </p:nvCxnSpPr>
        <p:spPr>
          <a:xfrm flipV="1">
            <a:off x="5214942" y="3857628"/>
            <a:ext cx="500066" cy="1428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bdĺžnik 20"/>
          <p:cNvSpPr/>
          <p:nvPr/>
        </p:nvSpPr>
        <p:spPr>
          <a:xfrm rot="896764">
            <a:off x="2161195" y="4076626"/>
            <a:ext cx="1180531" cy="27638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Kto má IP C?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Rovná spojovacia šípka 21"/>
          <p:cNvCxnSpPr/>
          <p:nvPr/>
        </p:nvCxnSpPr>
        <p:spPr>
          <a:xfrm rot="10800000">
            <a:off x="3428992" y="4357694"/>
            <a:ext cx="500066" cy="1428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bdĺžnik 22"/>
          <p:cNvSpPr/>
          <p:nvPr/>
        </p:nvSpPr>
        <p:spPr>
          <a:xfrm rot="865239">
            <a:off x="5800749" y="5030458"/>
            <a:ext cx="1154056" cy="2608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Kto má IP C?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Rovná spojovacia šípka 23"/>
          <p:cNvCxnSpPr/>
          <p:nvPr/>
        </p:nvCxnSpPr>
        <p:spPr>
          <a:xfrm rot="10800000" flipH="1" flipV="1">
            <a:off x="5214942" y="4786322"/>
            <a:ext cx="500066" cy="1428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BlokTextu 24"/>
          <p:cNvSpPr txBox="1"/>
          <p:nvPr/>
        </p:nvSpPr>
        <p:spPr>
          <a:xfrm>
            <a:off x="6000760" y="1571612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Záznam v CAM je opravený pomocou ARP</a:t>
            </a:r>
            <a:endParaRPr lang="sk-SK" dirty="0"/>
          </a:p>
        </p:txBody>
      </p:sp>
      <p:cxnSp>
        <p:nvCxnSpPr>
          <p:cNvPr id="26" name="Rovná spojovacia šípka 21"/>
          <p:cNvCxnSpPr/>
          <p:nvPr/>
        </p:nvCxnSpPr>
        <p:spPr>
          <a:xfrm rot="10800000" flipH="1">
            <a:off x="3573945" y="5357825"/>
            <a:ext cx="50006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bdĺžnik 22"/>
          <p:cNvSpPr/>
          <p:nvPr/>
        </p:nvSpPr>
        <p:spPr>
          <a:xfrm rot="20496437">
            <a:off x="2301282" y="5612175"/>
            <a:ext cx="1206730" cy="2923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B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Fáza 3 – </a:t>
            </a:r>
            <a:r>
              <a:rPr lang="sk-SK" dirty="0" err="1" smtClean="0"/>
              <a:t>correction</a:t>
            </a:r>
            <a:endParaRPr lang="sk-SK" dirty="0"/>
          </a:p>
        </p:txBody>
      </p:sp>
      <p:graphicFrame>
        <p:nvGraphicFramePr>
          <p:cNvPr id="6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81922" name="Visio" r:id="rId3" imgW="5878761" imgH="2325950" progId="Visio.Drawing.11">
              <p:embed/>
            </p:oleObj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sk-SK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492919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Rovná spojovacia šípka 21"/>
          <p:cNvCxnSpPr/>
          <p:nvPr/>
        </p:nvCxnSpPr>
        <p:spPr>
          <a:xfrm flipH="1">
            <a:off x="3428992" y="4929198"/>
            <a:ext cx="500066" cy="1428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bdĺžnik 22"/>
          <p:cNvSpPr/>
          <p:nvPr/>
        </p:nvSpPr>
        <p:spPr>
          <a:xfrm rot="20496437">
            <a:off x="2156329" y="5183548"/>
            <a:ext cx="1206730" cy="292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Ja mám IP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dĺžnik 6"/>
          <p:cNvSpPr/>
          <p:nvPr/>
        </p:nvSpPr>
        <p:spPr>
          <a:xfrm rot="20508556">
            <a:off x="5798609" y="3478599"/>
            <a:ext cx="1278451" cy="2833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Ja mám IP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Rovná spojovacia šípka 12"/>
          <p:cNvCxnSpPr/>
          <p:nvPr/>
        </p:nvCxnSpPr>
        <p:spPr>
          <a:xfrm rot="10800000" flipV="1">
            <a:off x="5214942" y="3857628"/>
            <a:ext cx="500066" cy="1428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ovná spojovacia šípka 21"/>
          <p:cNvCxnSpPr/>
          <p:nvPr/>
        </p:nvCxnSpPr>
        <p:spPr>
          <a:xfrm rot="10800000" flipH="1">
            <a:off x="3573946" y="5357826"/>
            <a:ext cx="50006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bdĺžnik 22"/>
          <p:cNvSpPr/>
          <p:nvPr/>
        </p:nvSpPr>
        <p:spPr>
          <a:xfrm rot="20496437">
            <a:off x="2301283" y="5612176"/>
            <a:ext cx="1206730" cy="2923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B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Fáza 4 – </a:t>
            </a:r>
            <a:r>
              <a:rPr lang="sk-SK" dirty="0" err="1" smtClean="0"/>
              <a:t>forwarding</a:t>
            </a:r>
            <a:endParaRPr lang="sk-SK" dirty="0"/>
          </a:p>
        </p:txBody>
      </p:sp>
      <p:graphicFrame>
        <p:nvGraphicFramePr>
          <p:cNvPr id="6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82946" name="Visio" r:id="rId3" imgW="5878761" imgH="2325950" progId="Visio.Drawing.11">
              <p:embed/>
            </p:oleObj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492919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Rovná spojovacia šípka 21"/>
          <p:cNvCxnSpPr/>
          <p:nvPr/>
        </p:nvCxnSpPr>
        <p:spPr>
          <a:xfrm rot="10800000" flipH="1">
            <a:off x="3428992" y="4929198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bdĺžnik 22"/>
          <p:cNvSpPr/>
          <p:nvPr/>
        </p:nvSpPr>
        <p:spPr>
          <a:xfrm rot="20496437">
            <a:off x="2156329" y="5183548"/>
            <a:ext cx="1206730" cy="2923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dĺžnik 6"/>
          <p:cNvSpPr/>
          <p:nvPr/>
        </p:nvSpPr>
        <p:spPr>
          <a:xfrm rot="20508556">
            <a:off x="5798609" y="3478599"/>
            <a:ext cx="1278451" cy="2833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  pre C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Rovná spojovacia šípka 12"/>
          <p:cNvCxnSpPr/>
          <p:nvPr/>
        </p:nvCxnSpPr>
        <p:spPr>
          <a:xfrm flipV="1">
            <a:off x="5214942" y="3857628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ovná spojovacia šípka 21"/>
          <p:cNvCxnSpPr/>
          <p:nvPr/>
        </p:nvCxnSpPr>
        <p:spPr>
          <a:xfrm rot="10800000" flipH="1">
            <a:off x="3573946" y="5357826"/>
            <a:ext cx="50006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bdĺžnik 22"/>
          <p:cNvSpPr/>
          <p:nvPr/>
        </p:nvSpPr>
        <p:spPr>
          <a:xfrm rot="20496437">
            <a:off x="2301283" y="5612176"/>
            <a:ext cx="1206730" cy="2923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B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Fáza </a:t>
            </a:r>
            <a:r>
              <a:rPr lang="en-US" dirty="0" smtClean="0"/>
              <a:t>4</a:t>
            </a:r>
            <a:r>
              <a:rPr lang="sk-SK" dirty="0" smtClean="0"/>
              <a:t> – </a:t>
            </a:r>
            <a:r>
              <a:rPr lang="sk-SK" dirty="0" err="1" smtClean="0"/>
              <a:t>listening</a:t>
            </a:r>
            <a:endParaRPr lang="sk-SK" dirty="0"/>
          </a:p>
        </p:txBody>
      </p:sp>
      <p:graphicFrame>
        <p:nvGraphicFramePr>
          <p:cNvPr id="6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83970" name="Visio" r:id="rId3" imgW="5878761" imgH="2325950" progId="Visio.Drawing.11">
              <p:embed/>
            </p:oleObj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492919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Rovná spojovacia šípka 21"/>
          <p:cNvCxnSpPr/>
          <p:nvPr/>
        </p:nvCxnSpPr>
        <p:spPr>
          <a:xfrm flipH="1">
            <a:off x="3428992" y="4929198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bdĺžnik 22"/>
          <p:cNvSpPr/>
          <p:nvPr/>
        </p:nvSpPr>
        <p:spPr>
          <a:xfrm rot="20496437">
            <a:off x="2156329" y="5183548"/>
            <a:ext cx="1206730" cy="2923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C pre A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dĺžnik 6"/>
          <p:cNvSpPr/>
          <p:nvPr/>
        </p:nvSpPr>
        <p:spPr>
          <a:xfrm rot="20508556">
            <a:off x="5798609" y="3478599"/>
            <a:ext cx="1278451" cy="2833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C pre A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Rovná spojovacia šípka 12"/>
          <p:cNvCxnSpPr/>
          <p:nvPr/>
        </p:nvCxnSpPr>
        <p:spPr>
          <a:xfrm rot="10800000" flipV="1">
            <a:off x="5214942" y="3857628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ovná spojovacia šípka 21"/>
          <p:cNvCxnSpPr/>
          <p:nvPr/>
        </p:nvCxnSpPr>
        <p:spPr>
          <a:xfrm rot="10800000" flipH="1">
            <a:off x="3573946" y="5357826"/>
            <a:ext cx="50006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bdĺžnik 22"/>
          <p:cNvSpPr/>
          <p:nvPr/>
        </p:nvSpPr>
        <p:spPr>
          <a:xfrm rot="20496437">
            <a:off x="2301283" y="5612176"/>
            <a:ext cx="1206730" cy="2923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C pre B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Rovná spojovacia šípka 21"/>
          <p:cNvCxnSpPr/>
          <p:nvPr/>
        </p:nvCxnSpPr>
        <p:spPr>
          <a:xfrm rot="10800000" flipH="1">
            <a:off x="3726346" y="5771232"/>
            <a:ext cx="50006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bdĺžnik 22"/>
          <p:cNvSpPr/>
          <p:nvPr/>
        </p:nvSpPr>
        <p:spPr>
          <a:xfrm rot="20496437">
            <a:off x="2453683" y="6025582"/>
            <a:ext cx="1206730" cy="2923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B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Fáza </a:t>
            </a:r>
            <a:r>
              <a:rPr lang="en-US" dirty="0" smtClean="0"/>
              <a:t>5 - correction</a:t>
            </a:r>
            <a:endParaRPr lang="sk-SK" dirty="0"/>
          </a:p>
        </p:txBody>
      </p:sp>
      <p:graphicFrame>
        <p:nvGraphicFramePr>
          <p:cNvPr id="6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84994" name="Visio" r:id="rId3" imgW="5878761" imgH="2325950" progId="Visio.Drawing.11">
              <p:embed/>
            </p:oleObj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492919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Rovná spojovacia šípka 21"/>
          <p:cNvCxnSpPr/>
          <p:nvPr/>
        </p:nvCxnSpPr>
        <p:spPr>
          <a:xfrm rot="10800000" flipH="1">
            <a:off x="3428992" y="4929198"/>
            <a:ext cx="500066" cy="1428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bdĺžnik 22"/>
          <p:cNvSpPr/>
          <p:nvPr/>
        </p:nvSpPr>
        <p:spPr>
          <a:xfrm rot="20496437">
            <a:off x="2156329" y="5183548"/>
            <a:ext cx="1206730" cy="292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Kto má IP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?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dĺžnik 6"/>
          <p:cNvSpPr/>
          <p:nvPr/>
        </p:nvSpPr>
        <p:spPr>
          <a:xfrm rot="20508556">
            <a:off x="5798609" y="3478599"/>
            <a:ext cx="1278451" cy="2833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Kto má IP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?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Rovná spojovacia šípka 12"/>
          <p:cNvCxnSpPr/>
          <p:nvPr/>
        </p:nvCxnSpPr>
        <p:spPr>
          <a:xfrm flipV="1">
            <a:off x="5214942" y="3857628"/>
            <a:ext cx="500066" cy="1428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bdĺžnik 20"/>
          <p:cNvSpPr/>
          <p:nvPr/>
        </p:nvSpPr>
        <p:spPr>
          <a:xfrm rot="896764">
            <a:off x="2161195" y="4076626"/>
            <a:ext cx="1180531" cy="27638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Kto má IP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?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Rovná spojovacia šípka 21"/>
          <p:cNvCxnSpPr/>
          <p:nvPr/>
        </p:nvCxnSpPr>
        <p:spPr>
          <a:xfrm rot="10800000">
            <a:off x="3428992" y="4357694"/>
            <a:ext cx="500066" cy="1428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bdĺžnik 22"/>
          <p:cNvSpPr/>
          <p:nvPr/>
        </p:nvSpPr>
        <p:spPr>
          <a:xfrm rot="865239">
            <a:off x="5800749" y="5030458"/>
            <a:ext cx="1154056" cy="2608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Kto má IP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?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Rovná spojovacia šípka 23"/>
          <p:cNvCxnSpPr/>
          <p:nvPr/>
        </p:nvCxnSpPr>
        <p:spPr>
          <a:xfrm rot="10800000" flipH="1" flipV="1">
            <a:off x="5214942" y="4786322"/>
            <a:ext cx="500066" cy="1428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ovná spojovacia šípka 21"/>
          <p:cNvCxnSpPr/>
          <p:nvPr/>
        </p:nvCxnSpPr>
        <p:spPr>
          <a:xfrm rot="10800000" flipH="1">
            <a:off x="3573946" y="5357826"/>
            <a:ext cx="50006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bdĺžnik 22"/>
          <p:cNvSpPr/>
          <p:nvPr/>
        </p:nvSpPr>
        <p:spPr>
          <a:xfrm rot="20496437">
            <a:off x="2301283" y="5612176"/>
            <a:ext cx="1206730" cy="2923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C pre B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Fáza </a:t>
            </a:r>
            <a:r>
              <a:rPr lang="en-US" dirty="0" smtClean="0"/>
              <a:t>5</a:t>
            </a:r>
            <a:r>
              <a:rPr lang="sk-SK" dirty="0" smtClean="0"/>
              <a:t> – </a:t>
            </a:r>
            <a:r>
              <a:rPr lang="sk-SK" dirty="0" err="1" smtClean="0"/>
              <a:t>correction</a:t>
            </a:r>
            <a:endParaRPr lang="sk-SK" dirty="0"/>
          </a:p>
        </p:txBody>
      </p:sp>
      <p:graphicFrame>
        <p:nvGraphicFramePr>
          <p:cNvPr id="6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86018" name="Visio" r:id="rId3" imgW="5878761" imgH="2325950" progId="Visio.Drawing.11">
              <p:embed/>
            </p:oleObj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sk-SK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492919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Rovná spojovacia šípka 21"/>
          <p:cNvCxnSpPr/>
          <p:nvPr/>
        </p:nvCxnSpPr>
        <p:spPr>
          <a:xfrm flipH="1">
            <a:off x="3428992" y="4929198"/>
            <a:ext cx="500066" cy="1428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bdĺžnik 22"/>
          <p:cNvSpPr/>
          <p:nvPr/>
        </p:nvSpPr>
        <p:spPr>
          <a:xfrm rot="20496437">
            <a:off x="2156329" y="5183548"/>
            <a:ext cx="1206730" cy="292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Ja mám IP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 rot="896764">
            <a:off x="2161195" y="4076626"/>
            <a:ext cx="1180531" cy="27638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Ja mám IP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Rovná spojovacia šípka 16"/>
          <p:cNvCxnSpPr/>
          <p:nvPr/>
        </p:nvCxnSpPr>
        <p:spPr>
          <a:xfrm>
            <a:off x="3428992" y="4357694"/>
            <a:ext cx="500066" cy="14287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ovná spojovacia šípka 21"/>
          <p:cNvCxnSpPr/>
          <p:nvPr/>
        </p:nvCxnSpPr>
        <p:spPr>
          <a:xfrm rot="10800000" flipH="1">
            <a:off x="3573946" y="5357826"/>
            <a:ext cx="50006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bdĺžnik 22"/>
          <p:cNvSpPr/>
          <p:nvPr/>
        </p:nvSpPr>
        <p:spPr>
          <a:xfrm rot="20496437">
            <a:off x="2301283" y="5612176"/>
            <a:ext cx="1206730" cy="2923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C pre B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Fáza 6</a:t>
            </a:r>
            <a:r>
              <a:rPr lang="en-US" dirty="0" smtClean="0"/>
              <a:t> - </a:t>
            </a:r>
            <a:r>
              <a:rPr lang="sk-SK" dirty="0" err="1" smtClean="0"/>
              <a:t>forwarding</a:t>
            </a:r>
            <a:endParaRPr lang="sk-SK" dirty="0"/>
          </a:p>
        </p:txBody>
      </p:sp>
      <p:graphicFrame>
        <p:nvGraphicFramePr>
          <p:cNvPr id="6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88066" name="Visio" r:id="rId3" imgW="5878761" imgH="2325950" progId="Visio.Drawing.11">
              <p:embed/>
            </p:oleObj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492919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Rovná spojovacia šípka 21"/>
          <p:cNvCxnSpPr/>
          <p:nvPr/>
        </p:nvCxnSpPr>
        <p:spPr>
          <a:xfrm rot="10800000" flipH="1">
            <a:off x="3428992" y="4929198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bdĺžnik 22"/>
          <p:cNvSpPr/>
          <p:nvPr/>
        </p:nvSpPr>
        <p:spPr>
          <a:xfrm rot="20496437">
            <a:off x="2156329" y="5183548"/>
            <a:ext cx="1206730" cy="2923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C pre A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dĺžnik 20"/>
          <p:cNvSpPr/>
          <p:nvPr/>
        </p:nvSpPr>
        <p:spPr>
          <a:xfrm rot="896764">
            <a:off x="2161195" y="4076626"/>
            <a:ext cx="1180531" cy="2763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C pre A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Rovná spojovacia šípka 21"/>
          <p:cNvCxnSpPr/>
          <p:nvPr/>
        </p:nvCxnSpPr>
        <p:spPr>
          <a:xfrm rot="10800000">
            <a:off x="3428992" y="4357694"/>
            <a:ext cx="500066" cy="14287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ovná spojovacia šípka 21"/>
          <p:cNvCxnSpPr/>
          <p:nvPr/>
        </p:nvCxnSpPr>
        <p:spPr>
          <a:xfrm rot="10800000" flipH="1">
            <a:off x="3573946" y="5357826"/>
            <a:ext cx="50006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bdĺžnik 22"/>
          <p:cNvSpPr/>
          <p:nvPr/>
        </p:nvSpPr>
        <p:spPr>
          <a:xfrm rot="20496437">
            <a:off x="2301283" y="5612176"/>
            <a:ext cx="1206730" cy="2923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C pre B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Nevýhody</a:t>
            </a:r>
            <a:endParaRPr lang="sk-SK" dirty="0"/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Príliš zložité</a:t>
            </a:r>
          </a:p>
          <a:p>
            <a:r>
              <a:rPr lang="sk-SK" dirty="0" smtClean="0"/>
              <a:t>Náchylné na straty</a:t>
            </a:r>
          </a:p>
          <a:p>
            <a:r>
              <a:rPr lang="sk-SK" dirty="0" smtClean="0"/>
              <a:t>Pomalé – t + ARP </a:t>
            </a:r>
            <a:r>
              <a:rPr lang="sk-SK" dirty="0" err="1" smtClean="0"/>
              <a:t>timeout</a:t>
            </a:r>
            <a:endParaRPr lang="sk-SK" dirty="0" smtClean="0"/>
          </a:p>
          <a:p>
            <a:r>
              <a:rPr lang="sk-SK" dirty="0" smtClean="0"/>
              <a:t>Nutný </a:t>
            </a:r>
            <a:r>
              <a:rPr lang="sk-SK" dirty="0" err="1" smtClean="0"/>
              <a:t>buffer</a:t>
            </a:r>
            <a:r>
              <a:rPr lang="sk-SK" dirty="0" smtClean="0"/>
              <a:t> na strane útočníka</a:t>
            </a:r>
          </a:p>
          <a:p>
            <a:r>
              <a:rPr lang="sk-SK" dirty="0" smtClean="0"/>
              <a:t>Nespoľahlivé –počas </a:t>
            </a:r>
            <a:r>
              <a:rPr lang="sk-SK" dirty="0" err="1" smtClean="0"/>
              <a:t>correction</a:t>
            </a:r>
            <a:r>
              <a:rPr lang="sk-SK" dirty="0" smtClean="0"/>
              <a:t> a </a:t>
            </a:r>
            <a:r>
              <a:rPr lang="sk-SK" dirty="0" err="1" smtClean="0"/>
              <a:t>forwarding</a:t>
            </a:r>
            <a:r>
              <a:rPr lang="sk-SK" dirty="0" smtClean="0"/>
              <a:t> fázy môžu dáta útočníka obísť</a:t>
            </a:r>
          </a:p>
          <a:p>
            <a:endParaRPr lang="sk-SK" dirty="0" smtClean="0"/>
          </a:p>
          <a:p>
            <a:r>
              <a:rPr lang="sk-SK" dirty="0" smtClean="0"/>
              <a:t>Úprava: </a:t>
            </a:r>
            <a:r>
              <a:rPr lang="sk-SK" b="1" dirty="0" smtClean="0"/>
              <a:t>zrušenie ARP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 úprave</a:t>
            </a:r>
            <a:endParaRPr lang="sk-SK" dirty="0"/>
          </a:p>
        </p:txBody>
      </p:sp>
      <p:graphicFrame>
        <p:nvGraphicFramePr>
          <p:cNvPr id="6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92162" name="Visio" r:id="rId3" imgW="5878761" imgH="2325950" progId="Visio.Drawing.11">
              <p:embed/>
            </p:oleObj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492919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 úprave: fáza port </a:t>
            </a:r>
            <a:r>
              <a:rPr lang="sk-SK" dirty="0" err="1" smtClean="0"/>
              <a:t>stealing</a:t>
            </a:r>
            <a:endParaRPr lang="sk-SK" dirty="0"/>
          </a:p>
        </p:txBody>
      </p:sp>
      <p:graphicFrame>
        <p:nvGraphicFramePr>
          <p:cNvPr id="6" name="Zástupný symbol obsahu 11"/>
          <p:cNvGraphicFramePr>
            <a:graphicFrameLocks noChangeAspect="1"/>
          </p:cNvGraphicFramePr>
          <p:nvPr>
            <p:ph idx="1"/>
          </p:nvPr>
        </p:nvGraphicFramePr>
        <p:xfrm>
          <a:off x="928662" y="3214686"/>
          <a:ext cx="7228778" cy="2859887"/>
        </p:xfrm>
        <a:graphic>
          <a:graphicData uri="http://schemas.openxmlformats.org/presentationml/2006/ole">
            <p:oleObj spid="_x0000_s91138" name="Visio" r:id="rId3" imgW="5878761" imgH="2325950" progId="Visio.Drawing.11">
              <p:embed/>
            </p:oleObj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3643306" y="2214554"/>
          <a:ext cx="1833554" cy="156091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6777"/>
                <a:gridCol w="916777"/>
              </a:tblGrid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k-SK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2182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sk-SK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3929058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929058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929190" y="478632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4929190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3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Rovná spojovacia šípka 21"/>
          <p:cNvCxnSpPr/>
          <p:nvPr/>
        </p:nvCxnSpPr>
        <p:spPr>
          <a:xfrm rot="10800000" flipH="1">
            <a:off x="3428992" y="4929198"/>
            <a:ext cx="50006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bdĺžnik 22"/>
          <p:cNvSpPr/>
          <p:nvPr/>
        </p:nvSpPr>
        <p:spPr>
          <a:xfrm rot="20496437">
            <a:off x="2156329" y="5183548"/>
            <a:ext cx="1206730" cy="2923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C pre B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ĺžnik 22"/>
          <p:cNvSpPr/>
          <p:nvPr/>
        </p:nvSpPr>
        <p:spPr>
          <a:xfrm rot="20496437">
            <a:off x="2301284" y="5683614"/>
            <a:ext cx="1206730" cy="2923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Od A  pre B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Rovná spojovacia šípka 21"/>
          <p:cNvCxnSpPr/>
          <p:nvPr/>
        </p:nvCxnSpPr>
        <p:spPr>
          <a:xfrm rot="10800000" flipH="1">
            <a:off x="3571868" y="5429264"/>
            <a:ext cx="50006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Mests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809</TotalTime>
  <Words>3407</Words>
  <Application>Microsoft Office PowerPoint</Application>
  <PresentationFormat>Prezentácia na obrazovke (4:3)</PresentationFormat>
  <Paragraphs>1252</Paragraphs>
  <Slides>113</Slides>
  <Notes>0</Notes>
  <HiddenSlides>0</HiddenSlides>
  <MMClips>0</MMClips>
  <ScaleCrop>false</ScaleCrop>
  <HeadingPairs>
    <vt:vector size="8" baseType="variant">
      <vt:variant>
        <vt:lpstr>Motív</vt:lpstr>
      </vt:variant>
      <vt:variant>
        <vt:i4>1</vt:i4>
      </vt:variant>
      <vt:variant>
        <vt:lpstr>Prepojenia</vt:lpstr>
      </vt:variant>
      <vt:variant>
        <vt:i4>13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113</vt:i4>
      </vt:variant>
    </vt:vector>
  </HeadingPairs>
  <TitlesOfParts>
    <vt:vector size="129" baseType="lpstr">
      <vt:lpstr>Mestský</vt:lpstr>
      <vt:lpstr>D:\Markus\My Documents\Cisco\L2 workshop\slideshow\vlan-hopping.vsd</vt:lpstr>
      <vt:lpstr>D:\Markus\My Documents\Cisco\L2 workshop\slideshow\vlan-hopping.vsd</vt:lpstr>
      <vt:lpstr>D:\Markus\My Documents\Cisco\L2 workshop\slideshow\vlan-hopping.vsd</vt:lpstr>
      <vt:lpstr>D:\Markus\My Documents\Cisco\L2 workshop\slideshow\vlan-hopping.vsd</vt:lpstr>
      <vt:lpstr>D:\Markus\My Documents\Cisco\L2 workshop\slideshow\vlan-hopping.vsd</vt:lpstr>
      <vt:lpstr>D:\Markus\My Documents\Cisco\L2 workshop\slideshow\swithc-spoofing.vsd</vt:lpstr>
      <vt:lpstr>D:\Markus\My Documents\Cisco\L2 workshop\slideshow\swithc-spoofing.vsd</vt:lpstr>
      <vt:lpstr>D:\Markus\My Documents\Cisco\L2 workshop\slideshow\swithc-spoofing.vsd</vt:lpstr>
      <vt:lpstr>D:\Markus\My Documents\Cisco\L2 workshop\slideshow\swithc-spoofing.vsd</vt:lpstr>
      <vt:lpstr>D:\Markus\My Documents\Cisco\L2 workshop\slideshow\swithc-spoofing.vsd</vt:lpstr>
      <vt:lpstr>D:\Markus\My Documents\Cisco\L2 workshop\slideshow\private VLAN attack.vsd</vt:lpstr>
      <vt:lpstr>D:\Markus\My Documents\Cisco\L2 workshop\slideshow\private VLAN attack.vsd</vt:lpstr>
      <vt:lpstr>D:\Markus\My Documents\Cisco\L2 workshop\slideshow\private VLAN attack.vsd</vt:lpstr>
      <vt:lpstr>Visio</vt:lpstr>
      <vt:lpstr>Microsoft Office Visio Drawing</vt:lpstr>
      <vt:lpstr>L2 Attacks Workshop</vt:lpstr>
      <vt:lpstr>Ciele workshopu</vt:lpstr>
      <vt:lpstr>Ciele workshopu</vt:lpstr>
      <vt:lpstr>Obsah</vt:lpstr>
      <vt:lpstr>Obsah</vt:lpstr>
      <vt:lpstr>Motto</vt:lpstr>
      <vt:lpstr>Útoky vs. vrstvy</vt:lpstr>
      <vt:lpstr>Prečo sa zaujímať o bezpečnosť L2?</vt:lpstr>
      <vt:lpstr>Prečo sa zaujímať o bezpečnosť L2?</vt:lpstr>
      <vt:lpstr>Útok č. 1 – CAM Overflow</vt:lpstr>
      <vt:lpstr>CAM Overflow</vt:lpstr>
      <vt:lpstr>Pros &amp; Cons</vt:lpstr>
      <vt:lpstr>Normálna operácia CAM tabuľky</vt:lpstr>
      <vt:lpstr>Normálna operácia CAM tabuľky</vt:lpstr>
      <vt:lpstr>Normálna operácia CAM tabuľky</vt:lpstr>
      <vt:lpstr>Normálna operácia CAM tabuľky</vt:lpstr>
      <vt:lpstr>Normálna operácia CAM tabuľky</vt:lpstr>
      <vt:lpstr>Normálna operácia CAM tabuľky</vt:lpstr>
      <vt:lpstr>CAM overflow</vt:lpstr>
      <vt:lpstr>Fáza 1 - initial flooding</vt:lpstr>
      <vt:lpstr>Fáza 1 - initial flooding</vt:lpstr>
      <vt:lpstr>Fáza 2 - listening</vt:lpstr>
      <vt:lpstr>Fáza 2 - listening</vt:lpstr>
      <vt:lpstr>Fáza 2 - listening</vt:lpstr>
      <vt:lpstr>CAM Table</vt:lpstr>
      <vt:lpstr>CAM Table</vt:lpstr>
      <vt:lpstr>Niekoľko faktov</vt:lpstr>
      <vt:lpstr>Nástroje</vt:lpstr>
      <vt:lpstr>Port Security</vt:lpstr>
      <vt:lpstr>Port Security – adresy</vt:lpstr>
      <vt:lpstr>Akcie pri security violation</vt:lpstr>
      <vt:lpstr>Port Security – status</vt:lpstr>
      <vt:lpstr>Útok č. 2 – ARP Man in the Middle</vt:lpstr>
      <vt:lpstr>ARP man in the middle</vt:lpstr>
      <vt:lpstr>ARP správy</vt:lpstr>
      <vt:lpstr>MAC resolving – začiatok</vt:lpstr>
      <vt:lpstr>MAC resolving – ARP request</vt:lpstr>
      <vt:lpstr>MAC resolving – ARP request</vt:lpstr>
      <vt:lpstr>MAC resolving – ARP reply</vt:lpstr>
      <vt:lpstr>MAC resolving – ARP reply</vt:lpstr>
      <vt:lpstr>MAC resolving – koniec</vt:lpstr>
      <vt:lpstr>ARP man in the middle</vt:lpstr>
      <vt:lpstr>Fáza 1 – ARP cache poisoning</vt:lpstr>
      <vt:lpstr>Fáza 1 – ARP cache poisoning</vt:lpstr>
      <vt:lpstr>Fáza 1 – ARP cache poisoning</vt:lpstr>
      <vt:lpstr>Fáza 1 – ARP cache poisoning</vt:lpstr>
      <vt:lpstr>Fáza 2 – Forwarding</vt:lpstr>
      <vt:lpstr>Fáza 2 – Forwarding</vt:lpstr>
      <vt:lpstr>Fáza 2 – Forwarding</vt:lpstr>
      <vt:lpstr>ARP cache</vt:lpstr>
      <vt:lpstr>ARP timeouts</vt:lpstr>
      <vt:lpstr>Niekoľko faktov</vt:lpstr>
      <vt:lpstr>Nástroje</vt:lpstr>
      <vt:lpstr>IPv6???</vt:lpstr>
      <vt:lpstr>IPv6???</vt:lpstr>
      <vt:lpstr>Dynamic ARP Inspection</vt:lpstr>
      <vt:lpstr>Konfigurácia</vt:lpstr>
      <vt:lpstr>Rozšírená validácia</vt:lpstr>
      <vt:lpstr>Verifikácia</vt:lpstr>
      <vt:lpstr>Útok č. 3 – Double-Tagging VLAN Hopping</vt:lpstr>
      <vt:lpstr>Prečo VLANy?</vt:lpstr>
      <vt:lpstr>VLANy a bezpečnosť</vt:lpstr>
      <vt:lpstr>Double-Tagging VLAN Hopping</vt:lpstr>
      <vt:lpstr>802.1Q tagging</vt:lpstr>
      <vt:lpstr>Predpoklady k útoku</vt:lpstr>
      <vt:lpstr>Princíp útoku</vt:lpstr>
      <vt:lpstr>Princíp útoku</vt:lpstr>
      <vt:lpstr>Princíp útoku</vt:lpstr>
      <vt:lpstr>Princíp útoku</vt:lpstr>
      <vt:lpstr>Princíp útoku</vt:lpstr>
      <vt:lpstr>Nástroje</vt:lpstr>
      <vt:lpstr>Ochrana</vt:lpstr>
      <vt:lpstr>Útok č. 4 – Switch-Spoofing VLAN Hopping</vt:lpstr>
      <vt:lpstr>Switch-Spoofing VLAN Hopping</vt:lpstr>
      <vt:lpstr>Módy portu</vt:lpstr>
      <vt:lpstr>Princíp útoku</vt:lpstr>
      <vt:lpstr>Fáza 1 – trunk negotiation</vt:lpstr>
      <vt:lpstr>Fáza 1 – trunk negotiation</vt:lpstr>
      <vt:lpstr>Fáza 2 – communication</vt:lpstr>
      <vt:lpstr>Fáza 2 – communication</vt:lpstr>
      <vt:lpstr>Zabezpečenie</vt:lpstr>
      <vt:lpstr>Nástroje</vt:lpstr>
      <vt:lpstr>Odporúčania</vt:lpstr>
      <vt:lpstr>Útok č. 5 – Port-Stealing Man in the Middle</vt:lpstr>
      <vt:lpstr>Port-Stealing Man in the Middle</vt:lpstr>
      <vt:lpstr>CAM tabuľka a porty</vt:lpstr>
      <vt:lpstr>Princíp útoku</vt:lpstr>
      <vt:lpstr>Fáza 1 – port stealing</vt:lpstr>
      <vt:lpstr>Fáza 2 – listening</vt:lpstr>
      <vt:lpstr>Fáza 3 – correction</vt:lpstr>
      <vt:lpstr>Fáza 3 – correction</vt:lpstr>
      <vt:lpstr>Fáza 4 – forwarding</vt:lpstr>
      <vt:lpstr>Fáza 4 – listening</vt:lpstr>
      <vt:lpstr>Fáza 5 - correction</vt:lpstr>
      <vt:lpstr>Fáza 5 – correction</vt:lpstr>
      <vt:lpstr>Fáza 6 - forwarding</vt:lpstr>
      <vt:lpstr>Nevýhody</vt:lpstr>
      <vt:lpstr>Po úprave</vt:lpstr>
      <vt:lpstr>Po úprave: fáza port stealing</vt:lpstr>
      <vt:lpstr>Po úprave: listening</vt:lpstr>
      <vt:lpstr>Po úprave: forwarding</vt:lpstr>
      <vt:lpstr>Nástroje</vt:lpstr>
      <vt:lpstr>Zabezpečenie</vt:lpstr>
      <vt:lpstr>Útok č. 6 – Private VLAN Attack</vt:lpstr>
      <vt:lpstr>Private VLANs</vt:lpstr>
      <vt:lpstr>Private VLAN attack</vt:lpstr>
      <vt:lpstr>Private VLAN attack</vt:lpstr>
      <vt:lpstr>Private VLAN attack</vt:lpstr>
      <vt:lpstr>Zabezpečenie</vt:lpstr>
      <vt:lpstr>Záverom</vt:lpstr>
      <vt:lpstr>Literatúra</vt:lpstr>
      <vt:lpstr>Literatúra</vt:lpstr>
      <vt:lpstr>Ďakujem za pozornosť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L2 Attacks Workshop</dc:title>
  <dc:creator>markus</dc:creator>
  <cp:lastModifiedBy>markus</cp:lastModifiedBy>
  <cp:revision>209</cp:revision>
  <dcterms:created xsi:type="dcterms:W3CDTF">2010-04-18T12:53:12Z</dcterms:created>
  <dcterms:modified xsi:type="dcterms:W3CDTF">2012-03-28T20:59:26Z</dcterms:modified>
</cp:coreProperties>
</file>